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xlsx" ContentType="application/vnd.openxmlformats-officedocument.spreadsheetml.sheet"/>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3313" r:id="rId4"/>
  </p:sldMasterIdLst>
  <p:notesMasterIdLst>
    <p:notesMasterId r:id="rId36"/>
  </p:notesMasterIdLst>
  <p:handoutMasterIdLst>
    <p:handoutMasterId r:id="rId37"/>
  </p:handoutMasterIdLst>
  <p:sldIdLst>
    <p:sldId id="490" r:id="rId5"/>
    <p:sldId id="466" r:id="rId6"/>
    <p:sldId id="528" r:id="rId7"/>
    <p:sldId id="485" r:id="rId8"/>
    <p:sldId id="529" r:id="rId9"/>
    <p:sldId id="491" r:id="rId10"/>
    <p:sldId id="493" r:id="rId11"/>
    <p:sldId id="494" r:id="rId12"/>
    <p:sldId id="495" r:id="rId13"/>
    <p:sldId id="534" r:id="rId14"/>
    <p:sldId id="526" r:id="rId15"/>
    <p:sldId id="535" r:id="rId16"/>
    <p:sldId id="521" r:id="rId17"/>
    <p:sldId id="515" r:id="rId18"/>
    <p:sldId id="518" r:id="rId19"/>
    <p:sldId id="519" r:id="rId20"/>
    <p:sldId id="520" r:id="rId21"/>
    <p:sldId id="513" r:id="rId22"/>
    <p:sldId id="530" r:id="rId23"/>
    <p:sldId id="527" r:id="rId24"/>
    <p:sldId id="522" r:id="rId25"/>
    <p:sldId id="523" r:id="rId26"/>
    <p:sldId id="524" r:id="rId27"/>
    <p:sldId id="525" r:id="rId28"/>
    <p:sldId id="501" r:id="rId29"/>
    <p:sldId id="536" r:id="rId30"/>
    <p:sldId id="505" r:id="rId31"/>
    <p:sldId id="506" r:id="rId32"/>
    <p:sldId id="507" r:id="rId33"/>
    <p:sldId id="533" r:id="rId34"/>
    <p:sldId id="508" r:id="rId35"/>
  </p:sldIdLst>
  <p:sldSz cx="9144000" cy="5143500" type="screen16x9"/>
  <p:notesSz cx="6797675" cy="9926638"/>
  <p:defaultTex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82">
          <p15:clr>
            <a:srgbClr val="A4A3A4"/>
          </p15:clr>
        </p15:guide>
        <p15:guide id="2" orient="horz" pos="230">
          <p15:clr>
            <a:srgbClr val="A4A3A4"/>
          </p15:clr>
        </p15:guide>
        <p15:guide id="3" orient="horz" pos="4534">
          <p15:clr>
            <a:srgbClr val="A4A3A4"/>
          </p15:clr>
        </p15:guide>
        <p15:guide id="4" orient="horz" pos="4286">
          <p15:clr>
            <a:srgbClr val="A4A3A4"/>
          </p15:clr>
        </p15:guide>
        <p15:guide id="5" pos="4234">
          <p15:clr>
            <a:srgbClr val="A4A3A4"/>
          </p15:clr>
        </p15:guide>
        <p15:guide id="6" pos="237">
          <p15:clr>
            <a:srgbClr val="A4A3A4"/>
          </p15:clr>
        </p15:guide>
        <p15:guide id="7" pos="8229">
          <p15:clr>
            <a:srgbClr val="A4A3A4"/>
          </p15:clr>
        </p15:guide>
        <p15:guide id="8" pos="949">
          <p15:clr>
            <a:srgbClr val="A4A3A4"/>
          </p15:clr>
        </p15:guide>
        <p15:guide id="9" pos="7517">
          <p15:clr>
            <a:srgbClr val="A4A3A4"/>
          </p15:clr>
        </p15:guide>
        <p15:guide id="10" orient="horz" pos="2912">
          <p15:clr>
            <a:srgbClr val="A4A3A4"/>
          </p15:clr>
        </p15:guide>
        <p15:guide id="11" orient="horz" pos="224">
          <p15:clr>
            <a:srgbClr val="A4A3A4"/>
          </p15:clr>
        </p15:guide>
        <p15:guide id="12" orient="horz" pos="2922">
          <p15:clr>
            <a:srgbClr val="A4A3A4"/>
          </p15:clr>
        </p15:guide>
        <p15:guide id="13" orient="horz" pos="3144">
          <p15:clr>
            <a:srgbClr val="A4A3A4"/>
          </p15:clr>
        </p15:guide>
        <p15:guide id="14" orient="horz" pos="2914">
          <p15:clr>
            <a:srgbClr val="A4A3A4"/>
          </p15:clr>
        </p15:guide>
        <p15:guide id="15" orient="horz" pos="767">
          <p15:clr>
            <a:srgbClr val="A4A3A4"/>
          </p15:clr>
        </p15:guide>
        <p15:guide id="16" orient="horz" pos="938">
          <p15:clr>
            <a:srgbClr val="A4A3A4"/>
          </p15:clr>
        </p15:guide>
        <p15:guide id="17" orient="horz" pos="3239">
          <p15:clr>
            <a:srgbClr val="A4A3A4"/>
          </p15:clr>
        </p15:guide>
        <p15:guide id="18" orient="horz" pos="2568">
          <p15:clr>
            <a:srgbClr val="A4A3A4"/>
          </p15:clr>
        </p15:guide>
        <p15:guide id="19" orient="horz" pos="1885">
          <p15:clr>
            <a:srgbClr val="A4A3A4"/>
          </p15:clr>
        </p15:guide>
        <p15:guide id="20" pos="197">
          <p15:clr>
            <a:srgbClr val="A4A3A4"/>
          </p15:clr>
        </p15:guide>
        <p15:guide id="21" pos="5612">
          <p15:clr>
            <a:srgbClr val="A4A3A4"/>
          </p15:clr>
        </p15:guide>
        <p15:guide id="22" pos="299">
          <p15:clr>
            <a:srgbClr val="A4A3A4"/>
          </p15:clr>
        </p15:guide>
      </p15:sldGuideLst>
    </p:ext>
    <p:ext uri="{2D200454-40CA-4A62-9FC3-DE9A4176ACB9}">
      <p15:notesGuideLst xmlns:p15="http://schemas.microsoft.com/office/powerpoint/2012/main" xmlns="">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A6AA"/>
    <a:srgbClr val="94CBDC"/>
    <a:srgbClr val="7ABFD4"/>
    <a:srgbClr val="00AEC0"/>
    <a:srgbClr val="FF4747"/>
    <a:srgbClr val="FE0000"/>
    <a:srgbClr val="FFC715"/>
    <a:srgbClr val="008F9E"/>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unkle Formatvorlage 1 - Akz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27F97BB-C833-4FB7-BDE5-3F7075034690}" styleName="Designformatvorlage 2 - Akz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Designformatvorlage 2 - Akz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929F9F4-4A8F-4326-A1B4-22849713DDAB}" styleName="Dunkle Formatvorlage 1 - Akz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03447BB-5D67-496B-8E87-E561075AD55C}" styleName="Dunkle Formatvorlage 1 - Akz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38B1855-1B75-4FBE-930C-398BA8C253C6}" styleName="Designformatvorlage 2 - Akz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Designformatvorlage 2 - Akz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29" autoAdjust="0"/>
    <p:restoredTop sz="99882" autoAdjust="0"/>
  </p:normalViewPr>
  <p:slideViewPr>
    <p:cSldViewPr snapToGrid="0" snapToObjects="1" showGuides="1">
      <p:cViewPr>
        <p:scale>
          <a:sx n="140" d="100"/>
          <a:sy n="140" d="100"/>
        </p:scale>
        <p:origin x="-2304" y="-792"/>
      </p:cViewPr>
      <p:guideLst>
        <p:guide orient="horz" pos="765"/>
        <p:guide orient="horz" pos="230"/>
        <p:guide orient="horz" pos="4534"/>
        <p:guide orient="horz" pos="4286"/>
        <p:guide orient="horz" pos="224"/>
        <p:guide orient="horz" pos="3239"/>
        <p:guide orient="horz" pos="1925"/>
        <p:guide orient="horz" pos="3127"/>
        <p:guide orient="horz" pos="2564"/>
        <p:guide orient="horz" pos="993"/>
        <p:guide pos="8229"/>
        <p:guide pos="7517"/>
        <p:guide pos="104"/>
        <p:guide pos="779"/>
        <p:guide pos="5601"/>
        <p:guide pos="3578"/>
        <p:guide pos="5759"/>
        <p:guide pos="2174"/>
        <p:guide pos="4969"/>
        <p:guide pos="633"/>
        <p:guide pos="1753"/>
        <p:guide pos="2877"/>
        <p:guide pos="4008"/>
        <p:guide pos="5124"/>
      </p:guideLst>
    </p:cSldViewPr>
  </p:slideViewPr>
  <p:notesTextViewPr>
    <p:cViewPr>
      <p:scale>
        <a:sx n="1" d="1"/>
        <a:sy n="1" d="1"/>
      </p:scale>
      <p:origin x="0" y="0"/>
    </p:cViewPr>
  </p:notesTextViewPr>
  <p:sorterViewPr>
    <p:cViewPr>
      <p:scale>
        <a:sx n="75" d="100"/>
        <a:sy n="75" d="100"/>
      </p:scale>
      <p:origin x="0" y="0"/>
    </p:cViewPr>
  </p:sorterViewPr>
  <p:notesViewPr>
    <p:cSldViewPr snapToGrid="0" snapToObjects="1" showGuides="1">
      <p:cViewPr varScale="1">
        <p:scale>
          <a:sx n="81" d="100"/>
          <a:sy n="81" d="100"/>
        </p:scale>
        <p:origin x="-4020" y="-102"/>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notesMaster" Target="notesMasters/notesMaster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347567256043"/>
          <c:y val="0.0809867979248611"/>
          <c:w val="0.270265832650849"/>
          <c:h val="0.761732135872894"/>
        </c:manualLayout>
      </c:layout>
      <c:barChart>
        <c:barDir val="col"/>
        <c:grouping val="percentStacked"/>
        <c:varyColors val="0"/>
        <c:ser>
          <c:idx val="0"/>
          <c:order val="0"/>
          <c:tx>
            <c:strRef>
              <c:f>Tabelle1!$A$2</c:f>
              <c:strCache>
                <c:ptCount val="1"/>
                <c:pt idx="0">
                  <c:v>Less than once a week</c:v>
                </c:pt>
              </c:strCache>
            </c:strRef>
          </c:tx>
          <c:spPr>
            <a:solidFill>
              <a:srgbClr val="FF0000"/>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numFmt formatCode="0.0" sourceLinked="0"/>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Tabelle1!$B$1</c:f>
              <c:strCache>
                <c:ptCount val="1"/>
                <c:pt idx="0">
                  <c:v>Datenreihe 1</c:v>
                </c:pt>
              </c:strCache>
            </c:strRef>
          </c:cat>
          <c:val>
            <c:numRef>
              <c:f>Tabelle1!$B$2</c:f>
              <c:numCache>
                <c:formatCode>0.0</c:formatCode>
                <c:ptCount val="1"/>
                <c:pt idx="0">
                  <c:v>0.8</c:v>
                </c:pt>
              </c:numCache>
            </c:numRef>
          </c:val>
        </c:ser>
        <c:ser>
          <c:idx val="1"/>
          <c:order val="1"/>
          <c:tx>
            <c:strRef>
              <c:f>Tabelle1!$A$3</c:f>
              <c:strCache>
                <c:ptCount val="1"/>
                <c:pt idx="0">
                  <c:v>About once a day</c:v>
                </c:pt>
              </c:strCache>
            </c:strRef>
          </c:tx>
          <c:spPr>
            <a:solidFill>
              <a:schemeClr val="accent1"/>
            </a:solidFill>
          </c:spPr>
          <c:invertIfNegative val="0"/>
          <c:dLbls>
            <c:numFmt formatCode="0.0" sourceLinked="0"/>
            <c:showLegendKey val="0"/>
            <c:showVal val="1"/>
            <c:showCatName val="0"/>
            <c:showSerName val="0"/>
            <c:showPercent val="0"/>
            <c:showBubbleSize val="0"/>
            <c:showLeaderLines val="0"/>
          </c:dLbls>
          <c:cat>
            <c:strRef>
              <c:f>Tabelle1!$B$1</c:f>
              <c:strCache>
                <c:ptCount val="1"/>
                <c:pt idx="0">
                  <c:v>Datenreihe 1</c:v>
                </c:pt>
              </c:strCache>
            </c:strRef>
          </c:cat>
          <c:val>
            <c:numRef>
              <c:f>Tabelle1!$B$3</c:f>
              <c:numCache>
                <c:formatCode>0.0</c:formatCode>
                <c:ptCount val="1"/>
                <c:pt idx="0">
                  <c:v>10.0</c:v>
                </c:pt>
              </c:numCache>
            </c:numRef>
          </c:val>
        </c:ser>
        <c:ser>
          <c:idx val="2"/>
          <c:order val="2"/>
          <c:tx>
            <c:strRef>
              <c:f>Tabelle1!$A$4</c:f>
              <c:strCache>
                <c:ptCount val="1"/>
                <c:pt idx="0">
                  <c:v>Several times a day</c:v>
                </c:pt>
              </c:strCache>
            </c:strRef>
          </c:tx>
          <c:spPr>
            <a:solidFill>
              <a:schemeClr val="accent2"/>
            </a:solidFill>
          </c:spPr>
          <c:invertIfNegative val="0"/>
          <c:dLbls>
            <c:numFmt formatCode="0.0" sourceLinked="0"/>
            <c:showLegendKey val="0"/>
            <c:showVal val="1"/>
            <c:showCatName val="0"/>
            <c:showSerName val="0"/>
            <c:showPercent val="0"/>
            <c:showBubbleSize val="0"/>
            <c:showLeaderLines val="0"/>
          </c:dLbls>
          <c:cat>
            <c:strRef>
              <c:f>Tabelle1!$B$1</c:f>
              <c:strCache>
                <c:ptCount val="1"/>
                <c:pt idx="0">
                  <c:v>Datenreihe 1</c:v>
                </c:pt>
              </c:strCache>
            </c:strRef>
          </c:cat>
          <c:val>
            <c:numRef>
              <c:f>Tabelle1!$B$4</c:f>
              <c:numCache>
                <c:formatCode>0.0</c:formatCode>
                <c:ptCount val="1"/>
                <c:pt idx="0">
                  <c:v>40.8</c:v>
                </c:pt>
              </c:numCache>
            </c:numRef>
          </c:val>
        </c:ser>
        <c:ser>
          <c:idx val="3"/>
          <c:order val="3"/>
          <c:tx>
            <c:strRef>
              <c:f>Tabelle1!$A$5</c:f>
              <c:strCache>
                <c:ptCount val="1"/>
                <c:pt idx="0">
                  <c:v>About half a day</c:v>
                </c:pt>
              </c:strCache>
            </c:strRef>
          </c:tx>
          <c:spPr>
            <a:solidFill>
              <a:srgbClr val="92D050"/>
            </a:solidFill>
          </c:spPr>
          <c:invertIfNegative val="0"/>
          <c:dLbls>
            <c:numFmt formatCode="0.0" sourceLinked="0"/>
            <c:showLegendKey val="0"/>
            <c:showVal val="1"/>
            <c:showCatName val="0"/>
            <c:showSerName val="0"/>
            <c:showPercent val="0"/>
            <c:showBubbleSize val="0"/>
            <c:showLeaderLines val="0"/>
          </c:dLbls>
          <c:cat>
            <c:strRef>
              <c:f>Tabelle1!$B$1</c:f>
              <c:strCache>
                <c:ptCount val="1"/>
                <c:pt idx="0">
                  <c:v>Datenreihe 1</c:v>
                </c:pt>
              </c:strCache>
            </c:strRef>
          </c:cat>
          <c:val>
            <c:numRef>
              <c:f>Tabelle1!$B$5</c:f>
              <c:numCache>
                <c:formatCode>0.0</c:formatCode>
                <c:ptCount val="1"/>
                <c:pt idx="0">
                  <c:v>10.7</c:v>
                </c:pt>
              </c:numCache>
            </c:numRef>
          </c:val>
        </c:ser>
        <c:ser>
          <c:idx val="4"/>
          <c:order val="4"/>
          <c:tx>
            <c:strRef>
              <c:f>Tabelle1!$A$6</c:f>
              <c:strCache>
                <c:ptCount val="1"/>
                <c:pt idx="0">
                  <c:v>All day</c:v>
                </c:pt>
              </c:strCache>
            </c:strRef>
          </c:tx>
          <c:spPr>
            <a:solidFill>
              <a:srgbClr val="00B050"/>
            </a:solidFill>
          </c:spPr>
          <c:invertIfNegative val="0"/>
          <c:dLbls>
            <c:numFmt formatCode="0.0" sourceLinked="0"/>
            <c:showLegendKey val="0"/>
            <c:showVal val="1"/>
            <c:showCatName val="0"/>
            <c:showSerName val="0"/>
            <c:showPercent val="0"/>
            <c:showBubbleSize val="0"/>
            <c:showLeaderLines val="0"/>
          </c:dLbls>
          <c:cat>
            <c:strRef>
              <c:f>Tabelle1!$B$1</c:f>
              <c:strCache>
                <c:ptCount val="1"/>
                <c:pt idx="0">
                  <c:v>Datenreihe 1</c:v>
                </c:pt>
              </c:strCache>
            </c:strRef>
          </c:cat>
          <c:val>
            <c:numRef>
              <c:f>Tabelle1!$B$6</c:f>
              <c:numCache>
                <c:formatCode>0.0</c:formatCode>
                <c:ptCount val="1"/>
                <c:pt idx="0">
                  <c:v>37.6</c:v>
                </c:pt>
              </c:numCache>
            </c:numRef>
          </c:val>
        </c:ser>
        <c:dLbls>
          <c:showLegendKey val="0"/>
          <c:showVal val="0"/>
          <c:showCatName val="0"/>
          <c:showSerName val="0"/>
          <c:showPercent val="0"/>
          <c:showBubbleSize val="0"/>
        </c:dLbls>
        <c:gapWidth val="10"/>
        <c:overlap val="100"/>
        <c:axId val="2133294024"/>
        <c:axId val="2129542888"/>
      </c:barChart>
      <c:catAx>
        <c:axId val="2133294024"/>
        <c:scaling>
          <c:orientation val="minMax"/>
        </c:scaling>
        <c:delete val="1"/>
        <c:axPos val="b"/>
        <c:numFmt formatCode="General" sourceLinked="0"/>
        <c:majorTickMark val="out"/>
        <c:minorTickMark val="none"/>
        <c:tickLblPos val="nextTo"/>
        <c:crossAx val="2129542888"/>
        <c:crosses val="autoZero"/>
        <c:auto val="1"/>
        <c:lblAlgn val="ctr"/>
        <c:lblOffset val="100"/>
        <c:noMultiLvlLbl val="0"/>
      </c:catAx>
      <c:valAx>
        <c:axId val="2129542888"/>
        <c:scaling>
          <c:orientation val="minMax"/>
          <c:max val="1.0"/>
          <c:min val="0.0"/>
        </c:scaling>
        <c:delete val="1"/>
        <c:axPos val="l"/>
        <c:numFmt formatCode="0%" sourceLinked="0"/>
        <c:majorTickMark val="out"/>
        <c:minorTickMark val="none"/>
        <c:tickLblPos val="nextTo"/>
        <c:crossAx val="2133294024"/>
        <c:crosses val="autoZero"/>
        <c:crossBetween val="between"/>
        <c:majorUnit val="0.2"/>
        <c:minorUnit val="0.1"/>
      </c:valAx>
    </c:plotArea>
    <c:legend>
      <c:legendPos val="r"/>
      <c:layout>
        <c:manualLayout>
          <c:xMode val="edge"/>
          <c:yMode val="edge"/>
          <c:x val="0.434062108065977"/>
          <c:y val="0.0823257495812086"/>
          <c:w val="0.464423765494376"/>
          <c:h val="0.760371635832306"/>
        </c:manualLayout>
      </c:layout>
      <c:overlay val="0"/>
    </c:legend>
    <c:plotVisOnly val="1"/>
    <c:dispBlanksAs val="gap"/>
    <c:showDLblsOverMax val="0"/>
  </c:chart>
  <c:txPr>
    <a:bodyPr/>
    <a:lstStyle/>
    <a:p>
      <a:pPr>
        <a:defRPr sz="1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7902686834407"/>
          <c:y val="0.0809867979248611"/>
          <c:w val="0.954402727795699"/>
          <c:h val="0.761732135872894"/>
        </c:manualLayout>
      </c:layout>
      <c:barChart>
        <c:barDir val="bar"/>
        <c:grouping val="clustered"/>
        <c:varyColors val="0"/>
        <c:ser>
          <c:idx val="0"/>
          <c:order val="0"/>
          <c:tx>
            <c:strRef>
              <c:f>Tabelle1!$B$1</c:f>
              <c:strCache>
                <c:ptCount val="1"/>
                <c:pt idx="0">
                  <c:v>Datenreihe 1</c:v>
                </c:pt>
              </c:strCache>
            </c:strRef>
          </c:tx>
          <c:spPr>
            <a:solidFill>
              <a:schemeClr val="tx2"/>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numFmt formatCode="0" sourceLinked="0"/>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Tabelle1!$A$2:$A$9</c:f>
              <c:strCache>
                <c:ptCount val="8"/>
                <c:pt idx="0">
                  <c:v>Internet usage with laptop</c:v>
                </c:pt>
                <c:pt idx="1">
                  <c:v>Internet usage with Internet-capable phone or smartphone</c:v>
                </c:pt>
                <c:pt idx="2">
                  <c:v>Internet usage with desktop PC (with separate screen)</c:v>
                </c:pt>
                <c:pt idx="3">
                  <c:v>Internet usage with tablet</c:v>
                </c:pt>
                <c:pt idx="4">
                  <c:v>Internet usage through an Internet-capable television, receiver, or blu-ray player</c:v>
                </c:pt>
                <c:pt idx="5">
                  <c:v>Internet usage through a game console (e.g. xBox, Playstation)</c:v>
                </c:pt>
                <c:pt idx="6">
                  <c:v>Internet usage with hybrid devices such as laptop and tablet in one device</c:v>
                </c:pt>
                <c:pt idx="7">
                  <c:v>With none of the listed devices</c:v>
                </c:pt>
              </c:strCache>
            </c:strRef>
          </c:cat>
          <c:val>
            <c:numRef>
              <c:f>Tabelle1!$B$2:$B$9</c:f>
              <c:numCache>
                <c:formatCode>0</c:formatCode>
                <c:ptCount val="8"/>
                <c:pt idx="0">
                  <c:v>67.4</c:v>
                </c:pt>
                <c:pt idx="1">
                  <c:v>56.9</c:v>
                </c:pt>
                <c:pt idx="2">
                  <c:v>54.8</c:v>
                </c:pt>
                <c:pt idx="3">
                  <c:v>35.4</c:v>
                </c:pt>
                <c:pt idx="4">
                  <c:v>8.3</c:v>
                </c:pt>
                <c:pt idx="5">
                  <c:v>7.6</c:v>
                </c:pt>
                <c:pt idx="6">
                  <c:v>6.2</c:v>
                </c:pt>
                <c:pt idx="7">
                  <c:v>0.5</c:v>
                </c:pt>
              </c:numCache>
            </c:numRef>
          </c:val>
        </c:ser>
        <c:dLbls>
          <c:showLegendKey val="0"/>
          <c:showVal val="0"/>
          <c:showCatName val="0"/>
          <c:showSerName val="0"/>
          <c:showPercent val="0"/>
          <c:showBubbleSize val="0"/>
        </c:dLbls>
        <c:gapWidth val="150"/>
        <c:axId val="2078932328"/>
        <c:axId val="2072014408"/>
      </c:barChart>
      <c:catAx>
        <c:axId val="2078932328"/>
        <c:scaling>
          <c:orientation val="maxMin"/>
        </c:scaling>
        <c:delete val="0"/>
        <c:axPos val="l"/>
        <c:numFmt formatCode="General" sourceLinked="0"/>
        <c:majorTickMark val="out"/>
        <c:minorTickMark val="none"/>
        <c:tickLblPos val="none"/>
        <c:crossAx val="2072014408"/>
        <c:crosses val="autoZero"/>
        <c:auto val="1"/>
        <c:lblAlgn val="ctr"/>
        <c:lblOffset val="100"/>
        <c:noMultiLvlLbl val="0"/>
      </c:catAx>
      <c:valAx>
        <c:axId val="2072014408"/>
        <c:scaling>
          <c:orientation val="minMax"/>
          <c:max val="100.0"/>
          <c:min val="0.0"/>
        </c:scaling>
        <c:delete val="0"/>
        <c:axPos val="b"/>
        <c:majorGridlines>
          <c:spPr>
            <a:ln>
              <a:solidFill>
                <a:schemeClr val="bg2">
                  <a:lumMod val="40000"/>
                  <a:lumOff val="60000"/>
                </a:schemeClr>
              </a:solidFill>
            </a:ln>
          </c:spPr>
        </c:majorGridlines>
        <c:numFmt formatCode="0" sourceLinked="0"/>
        <c:majorTickMark val="out"/>
        <c:minorTickMark val="none"/>
        <c:tickLblPos val="nextTo"/>
        <c:txPr>
          <a:bodyPr/>
          <a:lstStyle/>
          <a:p>
            <a:pPr>
              <a:defRPr sz="900">
                <a:solidFill>
                  <a:schemeClr val="tx1"/>
                </a:solidFill>
              </a:defRPr>
            </a:pPr>
            <a:endParaRPr lang="en-US"/>
          </a:p>
        </c:txPr>
        <c:crossAx val="2078932328"/>
        <c:crosses val="max"/>
        <c:crossBetween val="between"/>
      </c:valAx>
    </c:plotArea>
    <c:plotVisOnly val="1"/>
    <c:dispBlanksAs val="gap"/>
    <c:showDLblsOverMax val="0"/>
  </c:chart>
  <c:txPr>
    <a:bodyPr/>
    <a:lstStyle/>
    <a:p>
      <a:pPr>
        <a:defRPr sz="1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38569106677234"/>
          <c:y val="0.307868706204364"/>
          <c:w val="0.941469369779981"/>
          <c:h val="0.623379182510329"/>
        </c:manualLayout>
      </c:layout>
      <c:barChart>
        <c:barDir val="bar"/>
        <c:grouping val="stacked"/>
        <c:varyColors val="0"/>
        <c:ser>
          <c:idx val="0"/>
          <c:order val="0"/>
          <c:tx>
            <c:strRef>
              <c:f>Tabelle1!$A$2</c:f>
              <c:strCache>
                <c:ptCount val="1"/>
                <c:pt idx="0">
                  <c:v>(1) for me online advertising 
isn't disruptive at all</c:v>
                </c:pt>
              </c:strCache>
            </c:strRef>
          </c:tx>
          <c:spPr>
            <a:solidFill>
              <a:srgbClr val="00B050"/>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numFmt formatCode="0.0" sourceLinked="0"/>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Tabelle1!$B$1</c:f>
              <c:strCache>
                <c:ptCount val="1"/>
                <c:pt idx="0">
                  <c:v>Datenreihe 1</c:v>
                </c:pt>
              </c:strCache>
            </c:strRef>
          </c:cat>
          <c:val>
            <c:numRef>
              <c:f>Tabelle1!$B$2</c:f>
              <c:numCache>
                <c:formatCode>0.0</c:formatCode>
                <c:ptCount val="1"/>
                <c:pt idx="0">
                  <c:v>2.4</c:v>
                </c:pt>
              </c:numCache>
            </c:numRef>
          </c:val>
        </c:ser>
        <c:ser>
          <c:idx val="1"/>
          <c:order val="1"/>
          <c:tx>
            <c:strRef>
              <c:f>Tabelle1!$A$3</c:f>
              <c:strCache>
                <c:ptCount val="1"/>
                <c:pt idx="0">
                  <c:v>(2)</c:v>
                </c:pt>
              </c:strCache>
            </c:strRef>
          </c:tx>
          <c:spPr>
            <a:solidFill>
              <a:srgbClr val="92D050"/>
            </a:solidFill>
          </c:spPr>
          <c:invertIfNegative val="0"/>
          <c:dLbls>
            <c:numFmt formatCode="0.0" sourceLinked="0"/>
            <c:showLegendKey val="0"/>
            <c:showVal val="1"/>
            <c:showCatName val="0"/>
            <c:showSerName val="0"/>
            <c:showPercent val="0"/>
            <c:showBubbleSize val="0"/>
            <c:showLeaderLines val="0"/>
          </c:dLbls>
          <c:cat>
            <c:strRef>
              <c:f>Tabelle1!$B$1</c:f>
              <c:strCache>
                <c:ptCount val="1"/>
                <c:pt idx="0">
                  <c:v>Datenreihe 1</c:v>
                </c:pt>
              </c:strCache>
            </c:strRef>
          </c:cat>
          <c:val>
            <c:numRef>
              <c:f>Tabelle1!$B$3</c:f>
              <c:numCache>
                <c:formatCode>0.0</c:formatCode>
                <c:ptCount val="1"/>
                <c:pt idx="0">
                  <c:v>6.4</c:v>
                </c:pt>
              </c:numCache>
            </c:numRef>
          </c:val>
        </c:ser>
        <c:ser>
          <c:idx val="2"/>
          <c:order val="2"/>
          <c:tx>
            <c:strRef>
              <c:f>Tabelle1!$A$4</c:f>
              <c:strCache>
                <c:ptCount val="1"/>
                <c:pt idx="0">
                  <c:v>(3)</c:v>
                </c:pt>
              </c:strCache>
            </c:strRef>
          </c:tx>
          <c:spPr>
            <a:solidFill>
              <a:schemeClr val="accent2"/>
            </a:solidFill>
          </c:spPr>
          <c:invertIfNegative val="0"/>
          <c:dLbls>
            <c:numFmt formatCode="0.0" sourceLinked="0"/>
            <c:showLegendKey val="0"/>
            <c:showVal val="1"/>
            <c:showCatName val="0"/>
            <c:showSerName val="0"/>
            <c:showPercent val="0"/>
            <c:showBubbleSize val="0"/>
            <c:showLeaderLines val="0"/>
          </c:dLbls>
          <c:cat>
            <c:strRef>
              <c:f>Tabelle1!$B$1</c:f>
              <c:strCache>
                <c:ptCount val="1"/>
                <c:pt idx="0">
                  <c:v>Datenreihe 1</c:v>
                </c:pt>
              </c:strCache>
            </c:strRef>
          </c:cat>
          <c:val>
            <c:numRef>
              <c:f>Tabelle1!$B$4</c:f>
              <c:numCache>
                <c:formatCode>0.0</c:formatCode>
                <c:ptCount val="1"/>
                <c:pt idx="0">
                  <c:v>15.3</c:v>
                </c:pt>
              </c:numCache>
            </c:numRef>
          </c:val>
        </c:ser>
        <c:ser>
          <c:idx val="3"/>
          <c:order val="3"/>
          <c:tx>
            <c:strRef>
              <c:f>Tabelle1!$A$5</c:f>
              <c:strCache>
                <c:ptCount val="1"/>
                <c:pt idx="0">
                  <c:v>(4)</c:v>
                </c:pt>
              </c:strCache>
            </c:strRef>
          </c:tx>
          <c:spPr>
            <a:solidFill>
              <a:schemeClr val="accent2">
                <a:lumMod val="75000"/>
              </a:schemeClr>
            </a:solidFill>
          </c:spPr>
          <c:invertIfNegative val="0"/>
          <c:dLbls>
            <c:numFmt formatCode="0.0" sourceLinked="0"/>
            <c:showLegendKey val="0"/>
            <c:showVal val="1"/>
            <c:showCatName val="0"/>
            <c:showSerName val="0"/>
            <c:showPercent val="0"/>
            <c:showBubbleSize val="0"/>
            <c:showLeaderLines val="0"/>
          </c:dLbls>
          <c:cat>
            <c:strRef>
              <c:f>Tabelle1!$B$1</c:f>
              <c:strCache>
                <c:ptCount val="1"/>
                <c:pt idx="0">
                  <c:v>Datenreihe 1</c:v>
                </c:pt>
              </c:strCache>
            </c:strRef>
          </c:cat>
          <c:val>
            <c:numRef>
              <c:f>Tabelle1!$B$5</c:f>
              <c:numCache>
                <c:formatCode>0.0</c:formatCode>
                <c:ptCount val="1"/>
                <c:pt idx="0">
                  <c:v>19.6</c:v>
                </c:pt>
              </c:numCache>
            </c:numRef>
          </c:val>
        </c:ser>
        <c:ser>
          <c:idx val="4"/>
          <c:order val="4"/>
          <c:tx>
            <c:strRef>
              <c:f>Tabelle1!$A$6</c:f>
              <c:strCache>
                <c:ptCount val="1"/>
                <c:pt idx="0">
                  <c:v>(5)</c:v>
                </c:pt>
              </c:strCache>
            </c:strRef>
          </c:tx>
          <c:spPr>
            <a:solidFill>
              <a:schemeClr val="accent1"/>
            </a:solidFill>
          </c:spPr>
          <c:invertIfNegative val="0"/>
          <c:dLbls>
            <c:numFmt formatCode="0.0" sourceLinked="0"/>
            <c:showLegendKey val="0"/>
            <c:showVal val="1"/>
            <c:showCatName val="0"/>
            <c:showSerName val="0"/>
            <c:showPercent val="0"/>
            <c:showBubbleSize val="0"/>
            <c:showLeaderLines val="0"/>
          </c:dLbls>
          <c:cat>
            <c:strRef>
              <c:f>Tabelle1!$B$1</c:f>
              <c:strCache>
                <c:ptCount val="1"/>
                <c:pt idx="0">
                  <c:v>Datenreihe 1</c:v>
                </c:pt>
              </c:strCache>
            </c:strRef>
          </c:cat>
          <c:val>
            <c:numRef>
              <c:f>Tabelle1!$B$6</c:f>
              <c:numCache>
                <c:formatCode>0.0</c:formatCode>
                <c:ptCount val="1"/>
                <c:pt idx="0">
                  <c:v>25.7</c:v>
                </c:pt>
              </c:numCache>
            </c:numRef>
          </c:val>
        </c:ser>
        <c:ser>
          <c:idx val="5"/>
          <c:order val="5"/>
          <c:tx>
            <c:strRef>
              <c:f>Tabelle1!$A$7</c:f>
              <c:strCache>
                <c:ptCount val="1"/>
                <c:pt idx="0">
                  <c:v>(6) for me online advertising 
is very disruptive</c:v>
                </c:pt>
              </c:strCache>
            </c:strRef>
          </c:tx>
          <c:spPr>
            <a:solidFill>
              <a:srgbClr val="FF0000"/>
            </a:solidFill>
          </c:spPr>
          <c:invertIfNegative val="0"/>
          <c:dLbls>
            <c:numFmt formatCode="0.0" sourceLinked="0"/>
            <c:showLegendKey val="0"/>
            <c:showVal val="1"/>
            <c:showCatName val="0"/>
            <c:showSerName val="0"/>
            <c:showPercent val="0"/>
            <c:showBubbleSize val="0"/>
            <c:showLeaderLines val="0"/>
          </c:dLbls>
          <c:cat>
            <c:strRef>
              <c:f>Tabelle1!$B$1</c:f>
              <c:strCache>
                <c:ptCount val="1"/>
                <c:pt idx="0">
                  <c:v>Datenreihe 1</c:v>
                </c:pt>
              </c:strCache>
            </c:strRef>
          </c:cat>
          <c:val>
            <c:numRef>
              <c:f>Tabelle1!$B$7</c:f>
              <c:numCache>
                <c:formatCode>0.0</c:formatCode>
                <c:ptCount val="1"/>
                <c:pt idx="0">
                  <c:v>30.7</c:v>
                </c:pt>
              </c:numCache>
            </c:numRef>
          </c:val>
        </c:ser>
        <c:dLbls>
          <c:showLegendKey val="0"/>
          <c:showVal val="0"/>
          <c:showCatName val="0"/>
          <c:showSerName val="0"/>
          <c:showPercent val="0"/>
          <c:showBubbleSize val="0"/>
        </c:dLbls>
        <c:gapWidth val="70"/>
        <c:overlap val="100"/>
        <c:axId val="-2138134840"/>
        <c:axId val="2075134808"/>
      </c:barChart>
      <c:catAx>
        <c:axId val="-2138134840"/>
        <c:scaling>
          <c:orientation val="minMax"/>
        </c:scaling>
        <c:delete val="1"/>
        <c:axPos val="l"/>
        <c:numFmt formatCode="General" sourceLinked="0"/>
        <c:majorTickMark val="out"/>
        <c:minorTickMark val="none"/>
        <c:tickLblPos val="nextTo"/>
        <c:crossAx val="2075134808"/>
        <c:crosses val="autoZero"/>
        <c:auto val="1"/>
        <c:lblAlgn val="ctr"/>
        <c:lblOffset val="100"/>
        <c:noMultiLvlLbl val="0"/>
      </c:catAx>
      <c:valAx>
        <c:axId val="2075134808"/>
        <c:scaling>
          <c:orientation val="minMax"/>
          <c:max val="100.0"/>
          <c:min val="0.0"/>
        </c:scaling>
        <c:delete val="1"/>
        <c:axPos val="b"/>
        <c:numFmt formatCode="0" sourceLinked="0"/>
        <c:majorTickMark val="out"/>
        <c:minorTickMark val="none"/>
        <c:tickLblPos val="nextTo"/>
        <c:crossAx val="-2138134840"/>
        <c:crosses val="autoZero"/>
        <c:crossBetween val="between"/>
      </c:valAx>
    </c:plotArea>
    <c:legend>
      <c:legendPos val="t"/>
      <c:layout>
        <c:manualLayout>
          <c:xMode val="edge"/>
          <c:yMode val="edge"/>
          <c:x val="0.0"/>
          <c:y val="0.130629011442084"/>
          <c:w val="0.953926920530116"/>
          <c:h val="0.207396427921802"/>
        </c:manualLayout>
      </c:layout>
      <c:overlay val="0"/>
    </c:legend>
    <c:plotVisOnly val="1"/>
    <c:dispBlanksAs val="gap"/>
    <c:showDLblsOverMax val="0"/>
  </c:chart>
  <c:txPr>
    <a:bodyPr/>
    <a:lstStyle/>
    <a:p>
      <a:pPr>
        <a:defRPr sz="1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7902686834407"/>
          <c:y val="0.0809867979248611"/>
          <c:w val="0.954402727795699"/>
          <c:h val="0.761732135872894"/>
        </c:manualLayout>
      </c:layout>
      <c:barChart>
        <c:barDir val="col"/>
        <c:grouping val="clustered"/>
        <c:varyColors val="0"/>
        <c:ser>
          <c:idx val="0"/>
          <c:order val="0"/>
          <c:tx>
            <c:strRef>
              <c:f>Tabelle1!$B$1</c:f>
              <c:strCache>
                <c:ptCount val="1"/>
                <c:pt idx="0">
                  <c:v>Datenreihe 1</c:v>
                </c:pt>
              </c:strCache>
            </c:strRef>
          </c:tx>
          <c:spPr>
            <a:solidFill>
              <a:schemeClr val="tx2"/>
            </a:solidFill>
          </c:spPr>
          <c:invertIfNegative val="0"/>
          <c:dPt>
            <c:idx val="0"/>
            <c:invertIfNegative val="0"/>
            <c:bubble3D val="0"/>
            <c:spPr>
              <a:solidFill>
                <a:srgbClr val="FF0000"/>
              </a:solidFill>
            </c:spPr>
          </c:dPt>
          <c:dPt>
            <c:idx val="1"/>
            <c:invertIfNegative val="0"/>
            <c:bubble3D val="0"/>
            <c:spPr>
              <a:solidFill>
                <a:srgbClr val="FF0000"/>
              </a:solidFill>
            </c:spPr>
          </c:dPt>
          <c:dPt>
            <c:idx val="2"/>
            <c:invertIfNegative val="0"/>
            <c:bubble3D val="0"/>
            <c:spPr>
              <a:solidFill>
                <a:srgbClr val="FF0000"/>
              </a:solidFill>
            </c:spPr>
          </c:dPt>
          <c:dPt>
            <c:idx val="3"/>
            <c:invertIfNegative val="0"/>
            <c:bubble3D val="0"/>
            <c:spPr>
              <a:solidFill>
                <a:schemeClr val="accent1"/>
              </a:solidFill>
            </c:spPr>
          </c:dPt>
          <c:dPt>
            <c:idx val="4"/>
            <c:invertIfNegative val="0"/>
            <c:bubble3D val="0"/>
            <c:spPr>
              <a:solidFill>
                <a:schemeClr val="accent1"/>
              </a:solidFill>
            </c:spPr>
          </c:dPt>
          <c:dPt>
            <c:idx val="5"/>
            <c:invertIfNegative val="0"/>
            <c:bubble3D val="0"/>
            <c:spPr>
              <a:solidFill>
                <a:schemeClr val="accent2">
                  <a:lumMod val="75000"/>
                </a:schemeClr>
              </a:solidFill>
            </c:spPr>
          </c:dPt>
          <c:dPt>
            <c:idx val="6"/>
            <c:invertIfNegative val="0"/>
            <c:bubble3D val="0"/>
            <c:spPr>
              <a:solidFill>
                <a:schemeClr val="accent2">
                  <a:lumMod val="75000"/>
                </a:schemeClr>
              </a:solidFill>
            </c:spPr>
          </c:dPt>
          <c:dPt>
            <c:idx val="7"/>
            <c:invertIfNegative val="0"/>
            <c:bubble3D val="0"/>
            <c:spPr>
              <a:solidFill>
                <a:schemeClr val="accent2">
                  <a:lumMod val="75000"/>
                </a:schemeClr>
              </a:solidFill>
            </c:spPr>
          </c:dPt>
          <c:dPt>
            <c:idx val="8"/>
            <c:invertIfNegative val="0"/>
            <c:bubble3D val="0"/>
            <c:spPr>
              <a:solidFill>
                <a:schemeClr val="accent2">
                  <a:lumMod val="75000"/>
                </a:schemeClr>
              </a:solidFill>
            </c:spPr>
          </c:dPt>
          <c:dPt>
            <c:idx val="9"/>
            <c:invertIfNegative val="0"/>
            <c:bubble3D val="0"/>
            <c:spPr>
              <a:solidFill>
                <a:schemeClr val="accent2">
                  <a:lumMod val="75000"/>
                </a:schemeClr>
              </a:solidFill>
            </c:spPr>
          </c:dPt>
          <c:dPt>
            <c:idx val="10"/>
            <c:invertIfNegative val="0"/>
            <c:bubble3D val="0"/>
            <c:spPr>
              <a:solidFill>
                <a:srgbClr val="00B050"/>
              </a:solidFill>
            </c:spPr>
          </c:dPt>
          <c:dPt>
            <c:idx val="11"/>
            <c:invertIfNegative val="0"/>
            <c:bubble3D val="0"/>
            <c:spPr>
              <a:solidFill>
                <a:srgbClr val="00B050"/>
              </a:solidFill>
            </c:spPr>
          </c:dPt>
          <c:dPt>
            <c:idx val="12"/>
            <c:invertIfNegative val="0"/>
            <c:bubble3D val="0"/>
            <c:spPr>
              <a:solidFill>
                <a:srgbClr val="00B050"/>
              </a:solidFill>
            </c:spPr>
          </c:dPt>
          <c:dLbls>
            <c:numFmt formatCode="0.0" sourceLinked="0"/>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Tabelle1!$A$2:$A$14</c:f>
              <c:strCache>
                <c:ptCount val="13"/>
                <c:pt idx="0">
                  <c:v>Pop-up Ad</c:v>
                </c:pt>
                <c:pt idx="1">
                  <c:v>Ad-Banner - All Around</c:v>
                </c:pt>
                <c:pt idx="2">
                  <c:v>Ad-Banner - Animated Banner</c:v>
                </c:pt>
                <c:pt idx="3">
                  <c:v>Video Ad - Unskippable video</c:v>
                </c:pt>
                <c:pt idx="4">
                  <c:v>Hidden Native Ad</c:v>
                </c:pt>
                <c:pt idx="5">
                  <c:v>Text Ad - Between</c:v>
                </c:pt>
                <c:pt idx="6">
                  <c:v>Ad-Banner - Attention Grabbing</c:v>
                </c:pt>
                <c:pt idx="7">
                  <c:v>Subtitle Tweets</c:v>
                </c:pt>
                <c:pt idx="8">
                  <c:v>Text Ad - Next To</c:v>
                </c:pt>
                <c:pt idx="9">
                  <c:v>Text Ad - Below</c:v>
                </c:pt>
                <c:pt idx="10">
                  <c:v>Ad-Banner - Conservative</c:v>
                </c:pt>
                <c:pt idx="11">
                  <c:v>Search Ad - High Quantity</c:v>
                </c:pt>
                <c:pt idx="12">
                  <c:v>Search Ad - Low Quantity</c:v>
                </c:pt>
              </c:strCache>
            </c:strRef>
          </c:cat>
          <c:val>
            <c:numRef>
              <c:f>Tabelle1!$B$2:$B$14</c:f>
              <c:numCache>
                <c:formatCode>General</c:formatCode>
                <c:ptCount val="13"/>
                <c:pt idx="0">
                  <c:v>81.3</c:v>
                </c:pt>
                <c:pt idx="1">
                  <c:v>71.4</c:v>
                </c:pt>
                <c:pt idx="2">
                  <c:v>70.2</c:v>
                </c:pt>
                <c:pt idx="3">
                  <c:v>55.9</c:v>
                </c:pt>
                <c:pt idx="4">
                  <c:v>45.1</c:v>
                </c:pt>
                <c:pt idx="5">
                  <c:v>36.3</c:v>
                </c:pt>
                <c:pt idx="6">
                  <c:v>31.3</c:v>
                </c:pt>
                <c:pt idx="7">
                  <c:v>31.0</c:v>
                </c:pt>
                <c:pt idx="8">
                  <c:v>28.8</c:v>
                </c:pt>
                <c:pt idx="9">
                  <c:v>28.2</c:v>
                </c:pt>
                <c:pt idx="10">
                  <c:v>24.0</c:v>
                </c:pt>
                <c:pt idx="11">
                  <c:v>20.8</c:v>
                </c:pt>
                <c:pt idx="12">
                  <c:v>19.6</c:v>
                </c:pt>
              </c:numCache>
            </c:numRef>
          </c:val>
        </c:ser>
        <c:dLbls>
          <c:showLegendKey val="0"/>
          <c:showVal val="0"/>
          <c:showCatName val="0"/>
          <c:showSerName val="0"/>
          <c:showPercent val="0"/>
          <c:showBubbleSize val="0"/>
        </c:dLbls>
        <c:gapWidth val="150"/>
        <c:axId val="2075297336"/>
        <c:axId val="2075463112"/>
      </c:barChart>
      <c:catAx>
        <c:axId val="2075297336"/>
        <c:scaling>
          <c:orientation val="minMax"/>
        </c:scaling>
        <c:delete val="1"/>
        <c:axPos val="b"/>
        <c:numFmt formatCode="General" sourceLinked="0"/>
        <c:majorTickMark val="out"/>
        <c:minorTickMark val="none"/>
        <c:tickLblPos val="nextTo"/>
        <c:crossAx val="2075463112"/>
        <c:crosses val="autoZero"/>
        <c:auto val="1"/>
        <c:lblAlgn val="ctr"/>
        <c:lblOffset val="100"/>
        <c:noMultiLvlLbl val="0"/>
      </c:catAx>
      <c:valAx>
        <c:axId val="2075463112"/>
        <c:scaling>
          <c:orientation val="minMax"/>
          <c:max val="85.0"/>
          <c:min val="0.0"/>
        </c:scaling>
        <c:delete val="0"/>
        <c:axPos val="l"/>
        <c:majorGridlines>
          <c:spPr>
            <a:ln>
              <a:solidFill>
                <a:schemeClr val="bg2">
                  <a:lumMod val="40000"/>
                  <a:lumOff val="60000"/>
                </a:schemeClr>
              </a:solidFill>
            </a:ln>
          </c:spPr>
        </c:majorGridlines>
        <c:numFmt formatCode="0" sourceLinked="0"/>
        <c:majorTickMark val="out"/>
        <c:minorTickMark val="none"/>
        <c:tickLblPos val="nextTo"/>
        <c:txPr>
          <a:bodyPr/>
          <a:lstStyle/>
          <a:p>
            <a:pPr>
              <a:defRPr sz="900">
                <a:solidFill>
                  <a:schemeClr val="tx1"/>
                </a:solidFill>
              </a:defRPr>
            </a:pPr>
            <a:endParaRPr lang="en-US"/>
          </a:p>
        </c:txPr>
        <c:crossAx val="2075297336"/>
        <c:crosses val="autoZero"/>
        <c:crossBetween val="between"/>
      </c:valAx>
    </c:plotArea>
    <c:plotVisOnly val="1"/>
    <c:dispBlanksAs val="gap"/>
    <c:showDLblsOverMax val="0"/>
  </c:chart>
  <c:txPr>
    <a:bodyPr/>
    <a:lstStyle/>
    <a:p>
      <a:pPr>
        <a:defRPr sz="1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7902686834407"/>
          <c:y val="0.0809867979248611"/>
          <c:w val="0.954402727795699"/>
          <c:h val="0.761732135872894"/>
        </c:manualLayout>
      </c:layout>
      <c:barChart>
        <c:barDir val="col"/>
        <c:grouping val="clustered"/>
        <c:varyColors val="0"/>
        <c:ser>
          <c:idx val="0"/>
          <c:order val="0"/>
          <c:tx>
            <c:strRef>
              <c:f>Tabelle1!$B$1</c:f>
              <c:strCache>
                <c:ptCount val="1"/>
                <c:pt idx="0">
                  <c:v>Datenreihe 1</c:v>
                </c:pt>
              </c:strCache>
            </c:strRef>
          </c:tx>
          <c:spPr>
            <a:solidFill>
              <a:schemeClr val="tx2"/>
            </a:solidFill>
          </c:spPr>
          <c:invertIfNegative val="0"/>
          <c:dPt>
            <c:idx val="0"/>
            <c:invertIfNegative val="0"/>
            <c:bubble3D val="0"/>
            <c:spPr>
              <a:solidFill>
                <a:srgbClr val="FF0000"/>
              </a:solidFill>
            </c:spPr>
          </c:dPt>
          <c:dPt>
            <c:idx val="1"/>
            <c:invertIfNegative val="0"/>
            <c:bubble3D val="0"/>
            <c:spPr>
              <a:solidFill>
                <a:srgbClr val="FF0000"/>
              </a:solidFill>
            </c:spPr>
          </c:dPt>
          <c:dPt>
            <c:idx val="2"/>
            <c:invertIfNegative val="0"/>
            <c:bubble3D val="0"/>
            <c:spPr>
              <a:solidFill>
                <a:srgbClr val="FF0000"/>
              </a:solidFill>
            </c:spPr>
          </c:dPt>
          <c:dPt>
            <c:idx val="3"/>
            <c:invertIfNegative val="0"/>
            <c:bubble3D val="0"/>
            <c:spPr>
              <a:solidFill>
                <a:schemeClr val="accent1"/>
              </a:solidFill>
            </c:spPr>
          </c:dPt>
          <c:dPt>
            <c:idx val="4"/>
            <c:invertIfNegative val="0"/>
            <c:bubble3D val="0"/>
            <c:spPr>
              <a:solidFill>
                <a:schemeClr val="accent2">
                  <a:lumMod val="75000"/>
                </a:schemeClr>
              </a:solidFill>
            </c:spPr>
          </c:dPt>
          <c:dPt>
            <c:idx val="5"/>
            <c:invertIfNegative val="0"/>
            <c:bubble3D val="0"/>
            <c:spPr>
              <a:solidFill>
                <a:schemeClr val="accent2">
                  <a:lumMod val="75000"/>
                </a:schemeClr>
              </a:solidFill>
            </c:spPr>
          </c:dPt>
          <c:dPt>
            <c:idx val="6"/>
            <c:invertIfNegative val="0"/>
            <c:bubble3D val="0"/>
            <c:spPr>
              <a:solidFill>
                <a:schemeClr val="accent2">
                  <a:lumMod val="75000"/>
                </a:schemeClr>
              </a:solidFill>
            </c:spPr>
          </c:dPt>
          <c:dPt>
            <c:idx val="7"/>
            <c:invertIfNegative val="0"/>
            <c:bubble3D val="0"/>
            <c:spPr>
              <a:solidFill>
                <a:schemeClr val="accent2">
                  <a:lumMod val="75000"/>
                </a:schemeClr>
              </a:solidFill>
            </c:spPr>
          </c:dPt>
          <c:dPt>
            <c:idx val="8"/>
            <c:invertIfNegative val="0"/>
            <c:bubble3D val="0"/>
            <c:spPr>
              <a:solidFill>
                <a:srgbClr val="00B050"/>
              </a:solidFill>
            </c:spPr>
          </c:dPt>
          <c:dPt>
            <c:idx val="9"/>
            <c:invertIfNegative val="0"/>
            <c:bubble3D val="0"/>
            <c:spPr>
              <a:solidFill>
                <a:srgbClr val="00B050"/>
              </a:solidFill>
            </c:spPr>
          </c:dPt>
          <c:dPt>
            <c:idx val="10"/>
            <c:invertIfNegative val="0"/>
            <c:bubble3D val="0"/>
            <c:spPr>
              <a:solidFill>
                <a:srgbClr val="00B050"/>
              </a:solidFill>
            </c:spPr>
          </c:dPt>
          <c:dPt>
            <c:idx val="11"/>
            <c:invertIfNegative val="0"/>
            <c:bubble3D val="0"/>
            <c:spPr>
              <a:solidFill>
                <a:srgbClr val="00B050"/>
              </a:solidFill>
            </c:spPr>
          </c:dPt>
          <c:dPt>
            <c:idx val="12"/>
            <c:invertIfNegative val="0"/>
            <c:bubble3D val="0"/>
            <c:spPr>
              <a:solidFill>
                <a:srgbClr val="00B050"/>
              </a:solidFill>
            </c:spPr>
          </c:dPt>
          <c:dLbls>
            <c:numFmt formatCode="0.0" sourceLinked="0"/>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Tabelle1!$A$2:$A$14</c:f>
              <c:strCache>
                <c:ptCount val="13"/>
                <c:pt idx="0">
                  <c:v>Pop-up</c:v>
                </c:pt>
                <c:pt idx="1">
                  <c:v>Ad-Banner - All Around</c:v>
                </c:pt>
                <c:pt idx="2">
                  <c:v>Ad-Banner - Animated Banner</c:v>
                </c:pt>
                <c:pt idx="3">
                  <c:v>Video Ad - Unskippable video</c:v>
                </c:pt>
                <c:pt idx="4">
                  <c:v>Hidden Native Ad</c:v>
                </c:pt>
                <c:pt idx="5">
                  <c:v>Text Ad - Between </c:v>
                </c:pt>
                <c:pt idx="6">
                  <c:v>Subtitle Native Tweets</c:v>
                </c:pt>
                <c:pt idx="7">
                  <c:v>Ad-Banner - Attention Grabbing</c:v>
                </c:pt>
                <c:pt idx="8">
                  <c:v>Text Ad - Below</c:v>
                </c:pt>
                <c:pt idx="9">
                  <c:v>Text Ad - Next To</c:v>
                </c:pt>
                <c:pt idx="10">
                  <c:v>Ad-Banner - Conservative</c:v>
                </c:pt>
                <c:pt idx="11">
                  <c:v>Search Ad - High Quantitiy</c:v>
                </c:pt>
                <c:pt idx="12">
                  <c:v>Search Ad - Low Quantitiy</c:v>
                </c:pt>
              </c:strCache>
            </c:strRef>
          </c:cat>
          <c:val>
            <c:numRef>
              <c:f>Tabelle1!$B$2:$B$14</c:f>
              <c:numCache>
                <c:formatCode>0.0</c:formatCode>
                <c:ptCount val="13"/>
                <c:pt idx="0">
                  <c:v>63.6</c:v>
                </c:pt>
                <c:pt idx="1">
                  <c:v>58.3</c:v>
                </c:pt>
                <c:pt idx="2">
                  <c:v>51.1</c:v>
                </c:pt>
                <c:pt idx="3">
                  <c:v>42.8</c:v>
                </c:pt>
                <c:pt idx="4">
                  <c:v>37.3</c:v>
                </c:pt>
                <c:pt idx="5">
                  <c:v>32.3</c:v>
                </c:pt>
                <c:pt idx="6">
                  <c:v>28.5</c:v>
                </c:pt>
                <c:pt idx="7">
                  <c:v>26.6</c:v>
                </c:pt>
                <c:pt idx="8">
                  <c:v>21.6</c:v>
                </c:pt>
                <c:pt idx="9">
                  <c:v>19.2</c:v>
                </c:pt>
                <c:pt idx="10">
                  <c:v>19.1</c:v>
                </c:pt>
                <c:pt idx="11">
                  <c:v>17.2</c:v>
                </c:pt>
                <c:pt idx="12">
                  <c:v>13.9</c:v>
                </c:pt>
              </c:numCache>
            </c:numRef>
          </c:val>
        </c:ser>
        <c:dLbls>
          <c:showLegendKey val="0"/>
          <c:showVal val="0"/>
          <c:showCatName val="0"/>
          <c:showSerName val="0"/>
          <c:showPercent val="0"/>
          <c:showBubbleSize val="0"/>
        </c:dLbls>
        <c:gapWidth val="150"/>
        <c:axId val="2134785048"/>
        <c:axId val="2134575128"/>
      </c:barChart>
      <c:catAx>
        <c:axId val="2134785048"/>
        <c:scaling>
          <c:orientation val="minMax"/>
        </c:scaling>
        <c:delete val="1"/>
        <c:axPos val="b"/>
        <c:numFmt formatCode="General" sourceLinked="0"/>
        <c:majorTickMark val="out"/>
        <c:minorTickMark val="none"/>
        <c:tickLblPos val="nextTo"/>
        <c:crossAx val="2134575128"/>
        <c:crosses val="autoZero"/>
        <c:auto val="1"/>
        <c:lblAlgn val="ctr"/>
        <c:lblOffset val="100"/>
        <c:noMultiLvlLbl val="0"/>
      </c:catAx>
      <c:valAx>
        <c:axId val="2134575128"/>
        <c:scaling>
          <c:orientation val="minMax"/>
          <c:max val="80.0"/>
          <c:min val="0.0"/>
        </c:scaling>
        <c:delete val="0"/>
        <c:axPos val="l"/>
        <c:majorGridlines>
          <c:spPr>
            <a:ln>
              <a:solidFill>
                <a:schemeClr val="bg2">
                  <a:lumMod val="40000"/>
                  <a:lumOff val="60000"/>
                </a:schemeClr>
              </a:solidFill>
            </a:ln>
          </c:spPr>
        </c:majorGridlines>
        <c:numFmt formatCode="0" sourceLinked="0"/>
        <c:majorTickMark val="out"/>
        <c:minorTickMark val="none"/>
        <c:tickLblPos val="nextTo"/>
        <c:txPr>
          <a:bodyPr/>
          <a:lstStyle/>
          <a:p>
            <a:pPr>
              <a:defRPr sz="900">
                <a:solidFill>
                  <a:schemeClr val="tx1"/>
                </a:solidFill>
              </a:defRPr>
            </a:pPr>
            <a:endParaRPr lang="en-US"/>
          </a:p>
        </c:txPr>
        <c:crossAx val="2134785048"/>
        <c:crosses val="autoZero"/>
        <c:crossBetween val="between"/>
      </c:valAx>
    </c:plotArea>
    <c:plotVisOnly val="1"/>
    <c:dispBlanksAs val="gap"/>
    <c:showDLblsOverMax val="0"/>
  </c:chart>
  <c:txPr>
    <a:bodyPr/>
    <a:lstStyle/>
    <a:p>
      <a:pPr>
        <a:defRPr sz="1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7902686834407"/>
          <c:y val="0.0809867979248611"/>
          <c:w val="0.954402727795699"/>
          <c:h val="0.761732135872894"/>
        </c:manualLayout>
      </c:layout>
      <c:barChart>
        <c:barDir val="col"/>
        <c:grouping val="clustered"/>
        <c:varyColors val="0"/>
        <c:ser>
          <c:idx val="0"/>
          <c:order val="0"/>
          <c:tx>
            <c:strRef>
              <c:f>Tabelle1!$B$1</c:f>
              <c:strCache>
                <c:ptCount val="1"/>
                <c:pt idx="0">
                  <c:v>Datenreihe 1</c:v>
                </c:pt>
              </c:strCache>
            </c:strRef>
          </c:tx>
          <c:spPr>
            <a:solidFill>
              <a:schemeClr val="tx2"/>
            </a:solidFill>
          </c:spPr>
          <c:invertIfNegative val="0"/>
          <c:dPt>
            <c:idx val="0"/>
            <c:invertIfNegative val="0"/>
            <c:bubble3D val="0"/>
            <c:spPr>
              <a:solidFill>
                <a:srgbClr val="FF0000"/>
              </a:solidFill>
            </c:spPr>
          </c:dPt>
          <c:dPt>
            <c:idx val="1"/>
            <c:invertIfNegative val="0"/>
            <c:bubble3D val="0"/>
            <c:spPr>
              <a:solidFill>
                <a:srgbClr val="FF0000"/>
              </a:solidFill>
            </c:spPr>
          </c:dPt>
          <c:dPt>
            <c:idx val="2"/>
            <c:invertIfNegative val="0"/>
            <c:bubble3D val="0"/>
            <c:spPr>
              <a:solidFill>
                <a:srgbClr val="FF0000"/>
              </a:solidFill>
            </c:spPr>
          </c:dPt>
          <c:dPt>
            <c:idx val="3"/>
            <c:invertIfNegative val="0"/>
            <c:bubble3D val="0"/>
            <c:spPr>
              <a:solidFill>
                <a:schemeClr val="accent1"/>
              </a:solidFill>
            </c:spPr>
          </c:dPt>
          <c:dPt>
            <c:idx val="4"/>
            <c:invertIfNegative val="0"/>
            <c:bubble3D val="0"/>
            <c:spPr>
              <a:solidFill>
                <a:schemeClr val="accent2">
                  <a:lumMod val="75000"/>
                </a:schemeClr>
              </a:solidFill>
            </c:spPr>
          </c:dPt>
          <c:dPt>
            <c:idx val="5"/>
            <c:invertIfNegative val="0"/>
            <c:bubble3D val="0"/>
            <c:spPr>
              <a:solidFill>
                <a:schemeClr val="accent2">
                  <a:lumMod val="75000"/>
                </a:schemeClr>
              </a:solidFill>
            </c:spPr>
          </c:dPt>
          <c:dPt>
            <c:idx val="6"/>
            <c:invertIfNegative val="0"/>
            <c:bubble3D val="0"/>
            <c:spPr>
              <a:solidFill>
                <a:schemeClr val="accent2">
                  <a:lumMod val="75000"/>
                </a:schemeClr>
              </a:solidFill>
            </c:spPr>
          </c:dPt>
          <c:dPt>
            <c:idx val="7"/>
            <c:invertIfNegative val="0"/>
            <c:bubble3D val="0"/>
            <c:spPr>
              <a:solidFill>
                <a:schemeClr val="accent2">
                  <a:lumMod val="75000"/>
                </a:schemeClr>
              </a:solidFill>
            </c:spPr>
          </c:dPt>
          <c:dPt>
            <c:idx val="8"/>
            <c:invertIfNegative val="0"/>
            <c:bubble3D val="0"/>
            <c:spPr>
              <a:solidFill>
                <a:srgbClr val="00B050"/>
              </a:solidFill>
            </c:spPr>
          </c:dPt>
          <c:dPt>
            <c:idx val="9"/>
            <c:invertIfNegative val="0"/>
            <c:bubble3D val="0"/>
            <c:spPr>
              <a:solidFill>
                <a:srgbClr val="00B050"/>
              </a:solidFill>
            </c:spPr>
          </c:dPt>
          <c:dPt>
            <c:idx val="10"/>
            <c:invertIfNegative val="0"/>
            <c:bubble3D val="0"/>
            <c:spPr>
              <a:solidFill>
                <a:srgbClr val="00B050"/>
              </a:solidFill>
            </c:spPr>
          </c:dPt>
          <c:dPt>
            <c:idx val="11"/>
            <c:invertIfNegative val="0"/>
            <c:bubble3D val="0"/>
            <c:spPr>
              <a:solidFill>
                <a:srgbClr val="00B050"/>
              </a:solidFill>
            </c:spPr>
          </c:dPt>
          <c:dPt>
            <c:idx val="12"/>
            <c:invertIfNegative val="0"/>
            <c:bubble3D val="0"/>
            <c:spPr>
              <a:solidFill>
                <a:srgbClr val="00B050"/>
              </a:solidFill>
            </c:spPr>
          </c:dPt>
          <c:dLbls>
            <c:numFmt formatCode="0.0" sourceLinked="0"/>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Tabelle1!$A$2:$A$14</c:f>
              <c:strCache>
                <c:ptCount val="13"/>
                <c:pt idx="0">
                  <c:v>Pop-up</c:v>
                </c:pt>
                <c:pt idx="1">
                  <c:v>Ad-Banner - All Around</c:v>
                </c:pt>
                <c:pt idx="2">
                  <c:v>Ad-Banner - Animated Banner</c:v>
                </c:pt>
                <c:pt idx="3">
                  <c:v>Video Ad - Unskippable video</c:v>
                </c:pt>
                <c:pt idx="4">
                  <c:v>Hidden Native Ad</c:v>
                </c:pt>
                <c:pt idx="5">
                  <c:v>Text Ad - Between </c:v>
                </c:pt>
                <c:pt idx="6">
                  <c:v>Subtitle Native Tweets</c:v>
                </c:pt>
                <c:pt idx="7">
                  <c:v>Ad-Banner - Attention Grabbing</c:v>
                </c:pt>
                <c:pt idx="8">
                  <c:v>Text Ad - Below</c:v>
                </c:pt>
                <c:pt idx="9">
                  <c:v>Ad-Banner - Conservative</c:v>
                </c:pt>
                <c:pt idx="10">
                  <c:v>Text Ad - Next To</c:v>
                </c:pt>
                <c:pt idx="11">
                  <c:v>Search Ad - High Quantitiy</c:v>
                </c:pt>
                <c:pt idx="12">
                  <c:v>Search Ad - Low Quantitiy</c:v>
                </c:pt>
              </c:strCache>
            </c:strRef>
          </c:cat>
          <c:val>
            <c:numRef>
              <c:f>Tabelle1!$B$2:$B$14</c:f>
              <c:numCache>
                <c:formatCode>0.0</c:formatCode>
                <c:ptCount val="13"/>
                <c:pt idx="0">
                  <c:v>79.16442047309488</c:v>
                </c:pt>
                <c:pt idx="1">
                  <c:v>68.7085652863076</c:v>
                </c:pt>
                <c:pt idx="2">
                  <c:v>56.0341210214532</c:v>
                </c:pt>
                <c:pt idx="3">
                  <c:v>35.30257062779192</c:v>
                </c:pt>
                <c:pt idx="4">
                  <c:v>24.78080000000001</c:v>
                </c:pt>
                <c:pt idx="5">
                  <c:v>20.48000000000001</c:v>
                </c:pt>
                <c:pt idx="6">
                  <c:v>15.0981230617284</c:v>
                </c:pt>
                <c:pt idx="7">
                  <c:v>14.0190307848794</c:v>
                </c:pt>
                <c:pt idx="8">
                  <c:v>8.421408000000005</c:v>
                </c:pt>
                <c:pt idx="9">
                  <c:v>6.48</c:v>
                </c:pt>
                <c:pt idx="10">
                  <c:v>6.20347948908123</c:v>
                </c:pt>
                <c:pt idx="11">
                  <c:v>5.396707555555547</c:v>
                </c:pt>
                <c:pt idx="12">
                  <c:v>2.960555555555549</c:v>
                </c:pt>
              </c:numCache>
            </c:numRef>
          </c:val>
        </c:ser>
        <c:dLbls>
          <c:showLegendKey val="0"/>
          <c:showVal val="0"/>
          <c:showCatName val="0"/>
          <c:showSerName val="0"/>
          <c:showPercent val="0"/>
          <c:showBubbleSize val="0"/>
        </c:dLbls>
        <c:gapWidth val="150"/>
        <c:axId val="2134831224"/>
        <c:axId val="2134828552"/>
      </c:barChart>
      <c:catAx>
        <c:axId val="2134831224"/>
        <c:scaling>
          <c:orientation val="minMax"/>
        </c:scaling>
        <c:delete val="1"/>
        <c:axPos val="b"/>
        <c:numFmt formatCode="General" sourceLinked="0"/>
        <c:majorTickMark val="out"/>
        <c:minorTickMark val="none"/>
        <c:tickLblPos val="nextTo"/>
        <c:crossAx val="2134828552"/>
        <c:crosses val="autoZero"/>
        <c:auto val="1"/>
        <c:lblAlgn val="ctr"/>
        <c:lblOffset val="100"/>
        <c:noMultiLvlLbl val="0"/>
      </c:catAx>
      <c:valAx>
        <c:axId val="2134828552"/>
        <c:scaling>
          <c:orientation val="minMax"/>
          <c:max val="80.0"/>
          <c:min val="0.0"/>
        </c:scaling>
        <c:delete val="0"/>
        <c:axPos val="l"/>
        <c:majorGridlines>
          <c:spPr>
            <a:ln>
              <a:solidFill>
                <a:schemeClr val="bg2">
                  <a:lumMod val="40000"/>
                  <a:lumOff val="60000"/>
                </a:schemeClr>
              </a:solidFill>
            </a:ln>
          </c:spPr>
        </c:majorGridlines>
        <c:numFmt formatCode="0" sourceLinked="0"/>
        <c:majorTickMark val="out"/>
        <c:minorTickMark val="none"/>
        <c:tickLblPos val="nextTo"/>
        <c:txPr>
          <a:bodyPr/>
          <a:lstStyle/>
          <a:p>
            <a:pPr>
              <a:defRPr sz="900">
                <a:solidFill>
                  <a:schemeClr val="tx1"/>
                </a:solidFill>
              </a:defRPr>
            </a:pPr>
            <a:endParaRPr lang="en-US"/>
          </a:p>
        </c:txPr>
        <c:crossAx val="2134831224"/>
        <c:crosses val="autoZero"/>
        <c:crossBetween val="between"/>
      </c:valAx>
    </c:plotArea>
    <c:plotVisOnly val="1"/>
    <c:dispBlanksAs val="gap"/>
    <c:showDLblsOverMax val="0"/>
  </c:chart>
  <c:txPr>
    <a:bodyPr/>
    <a:lstStyle/>
    <a:p>
      <a:pPr>
        <a:defRPr sz="1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7902686834407"/>
          <c:y val="0.0809867979248611"/>
          <c:w val="0.954402727795699"/>
          <c:h val="0.761732135872894"/>
        </c:manualLayout>
      </c:layout>
      <c:barChart>
        <c:barDir val="col"/>
        <c:grouping val="clustered"/>
        <c:varyColors val="0"/>
        <c:ser>
          <c:idx val="0"/>
          <c:order val="0"/>
          <c:tx>
            <c:strRef>
              <c:f>Tabelle1!$B$1</c:f>
              <c:strCache>
                <c:ptCount val="1"/>
                <c:pt idx="0">
                  <c:v>Datenreihe 1</c:v>
                </c:pt>
              </c:strCache>
            </c:strRef>
          </c:tx>
          <c:spPr>
            <a:solidFill>
              <a:schemeClr val="tx2"/>
            </a:solidFill>
          </c:spPr>
          <c:invertIfNegative val="0"/>
          <c:dPt>
            <c:idx val="0"/>
            <c:invertIfNegative val="0"/>
            <c:bubble3D val="0"/>
            <c:spPr>
              <a:solidFill>
                <a:srgbClr val="FF0000"/>
              </a:solidFill>
            </c:spPr>
          </c:dPt>
          <c:dPt>
            <c:idx val="1"/>
            <c:invertIfNegative val="0"/>
            <c:bubble3D val="0"/>
            <c:spPr>
              <a:solidFill>
                <a:srgbClr val="FF0000"/>
              </a:solidFill>
            </c:spPr>
          </c:dPt>
          <c:dPt>
            <c:idx val="2"/>
            <c:invertIfNegative val="0"/>
            <c:bubble3D val="0"/>
            <c:spPr>
              <a:solidFill>
                <a:schemeClr val="accent1"/>
              </a:solidFill>
            </c:spPr>
          </c:dPt>
          <c:dPt>
            <c:idx val="3"/>
            <c:invertIfNegative val="0"/>
            <c:bubble3D val="0"/>
            <c:spPr>
              <a:solidFill>
                <a:schemeClr val="accent2">
                  <a:lumMod val="75000"/>
                </a:schemeClr>
              </a:solidFill>
            </c:spPr>
          </c:dPt>
          <c:dPt>
            <c:idx val="4"/>
            <c:invertIfNegative val="0"/>
            <c:bubble3D val="0"/>
            <c:spPr>
              <a:solidFill>
                <a:schemeClr val="accent2">
                  <a:lumMod val="75000"/>
                </a:schemeClr>
              </a:solidFill>
            </c:spPr>
          </c:dPt>
          <c:dPt>
            <c:idx val="5"/>
            <c:invertIfNegative val="0"/>
            <c:bubble3D val="0"/>
            <c:spPr>
              <a:solidFill>
                <a:schemeClr val="accent2">
                  <a:lumMod val="75000"/>
                </a:schemeClr>
              </a:solidFill>
            </c:spPr>
          </c:dPt>
          <c:dPt>
            <c:idx val="6"/>
            <c:invertIfNegative val="0"/>
            <c:bubble3D val="0"/>
            <c:spPr>
              <a:solidFill>
                <a:schemeClr val="accent2">
                  <a:lumMod val="75000"/>
                </a:schemeClr>
              </a:solidFill>
            </c:spPr>
          </c:dPt>
          <c:dPt>
            <c:idx val="7"/>
            <c:invertIfNegative val="0"/>
            <c:bubble3D val="0"/>
            <c:spPr>
              <a:solidFill>
                <a:schemeClr val="accent2">
                  <a:lumMod val="75000"/>
                </a:schemeClr>
              </a:solidFill>
            </c:spPr>
          </c:dPt>
          <c:dPt>
            <c:idx val="8"/>
            <c:invertIfNegative val="0"/>
            <c:bubble3D val="0"/>
            <c:spPr>
              <a:solidFill>
                <a:srgbClr val="00B050"/>
              </a:solidFill>
            </c:spPr>
          </c:dPt>
          <c:dPt>
            <c:idx val="9"/>
            <c:invertIfNegative val="0"/>
            <c:bubble3D val="0"/>
            <c:spPr>
              <a:solidFill>
                <a:srgbClr val="00B050"/>
              </a:solidFill>
            </c:spPr>
          </c:dPt>
          <c:dPt>
            <c:idx val="10"/>
            <c:invertIfNegative val="0"/>
            <c:bubble3D val="0"/>
            <c:spPr>
              <a:solidFill>
                <a:srgbClr val="00B050"/>
              </a:solidFill>
            </c:spPr>
          </c:dPt>
          <c:dPt>
            <c:idx val="11"/>
            <c:invertIfNegative val="0"/>
            <c:bubble3D val="0"/>
            <c:spPr>
              <a:solidFill>
                <a:srgbClr val="00B050"/>
              </a:solidFill>
            </c:spPr>
          </c:dPt>
          <c:dPt>
            <c:idx val="12"/>
            <c:invertIfNegative val="0"/>
            <c:bubble3D val="0"/>
            <c:spPr>
              <a:solidFill>
                <a:srgbClr val="00B050"/>
              </a:solidFill>
            </c:spPr>
          </c:dPt>
          <c:dLbls>
            <c:numFmt formatCode="0.0" sourceLinked="0"/>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Tabelle1!$A$2:$A$14</c:f>
              <c:strCache>
                <c:ptCount val="13"/>
                <c:pt idx="0">
                  <c:v>Pop-up Ad</c:v>
                </c:pt>
                <c:pt idx="1">
                  <c:v>Ad-Banner - All Around</c:v>
                </c:pt>
                <c:pt idx="2">
                  <c:v>Ad-Banner - Animated Banner</c:v>
                </c:pt>
                <c:pt idx="3">
                  <c:v>Video Ad - Unskippable video</c:v>
                </c:pt>
                <c:pt idx="4">
                  <c:v>Hidden Native Ad</c:v>
                </c:pt>
                <c:pt idx="5">
                  <c:v>Subtitle Tweets</c:v>
                </c:pt>
                <c:pt idx="6">
                  <c:v>Search Ad - High Quantity</c:v>
                </c:pt>
                <c:pt idx="7">
                  <c:v>Text Ad - Between</c:v>
                </c:pt>
                <c:pt idx="8">
                  <c:v>Text Ad - Next To</c:v>
                </c:pt>
                <c:pt idx="9">
                  <c:v>Search Ad - Low Quantity</c:v>
                </c:pt>
                <c:pt idx="10">
                  <c:v>Ad-Banner - Attention Grabbing</c:v>
                </c:pt>
                <c:pt idx="11">
                  <c:v>Text Ad - Below</c:v>
                </c:pt>
                <c:pt idx="12">
                  <c:v>Ad-Banner - Conservative</c:v>
                </c:pt>
              </c:strCache>
            </c:strRef>
          </c:cat>
          <c:val>
            <c:numRef>
              <c:f>Tabelle1!$B$2:$B$14</c:f>
              <c:numCache>
                <c:formatCode>0.0</c:formatCode>
                <c:ptCount val="13"/>
                <c:pt idx="0">
                  <c:v>51.6</c:v>
                </c:pt>
                <c:pt idx="1">
                  <c:v>20.5</c:v>
                </c:pt>
                <c:pt idx="2">
                  <c:v>8.1</c:v>
                </c:pt>
                <c:pt idx="3">
                  <c:v>6.2</c:v>
                </c:pt>
                <c:pt idx="4">
                  <c:v>5.2</c:v>
                </c:pt>
                <c:pt idx="5">
                  <c:v>2.8</c:v>
                </c:pt>
                <c:pt idx="6">
                  <c:v>1.8</c:v>
                </c:pt>
                <c:pt idx="7">
                  <c:v>1.7</c:v>
                </c:pt>
                <c:pt idx="8">
                  <c:v>0.9</c:v>
                </c:pt>
                <c:pt idx="9">
                  <c:v>0.4</c:v>
                </c:pt>
                <c:pt idx="10">
                  <c:v>0.4</c:v>
                </c:pt>
                <c:pt idx="11">
                  <c:v>0.4</c:v>
                </c:pt>
                <c:pt idx="12">
                  <c:v>0.1</c:v>
                </c:pt>
              </c:numCache>
            </c:numRef>
          </c:val>
        </c:ser>
        <c:dLbls>
          <c:showLegendKey val="0"/>
          <c:showVal val="0"/>
          <c:showCatName val="0"/>
          <c:showSerName val="0"/>
          <c:showPercent val="0"/>
          <c:showBubbleSize val="0"/>
        </c:dLbls>
        <c:gapWidth val="150"/>
        <c:axId val="2134676648"/>
        <c:axId val="2075390616"/>
      </c:barChart>
      <c:catAx>
        <c:axId val="2134676648"/>
        <c:scaling>
          <c:orientation val="minMax"/>
        </c:scaling>
        <c:delete val="1"/>
        <c:axPos val="b"/>
        <c:numFmt formatCode="General" sourceLinked="0"/>
        <c:majorTickMark val="out"/>
        <c:minorTickMark val="none"/>
        <c:tickLblPos val="nextTo"/>
        <c:crossAx val="2075390616"/>
        <c:crosses val="autoZero"/>
        <c:auto val="1"/>
        <c:lblAlgn val="ctr"/>
        <c:lblOffset val="100"/>
        <c:noMultiLvlLbl val="0"/>
      </c:catAx>
      <c:valAx>
        <c:axId val="2075390616"/>
        <c:scaling>
          <c:orientation val="minMax"/>
          <c:max val="80.0"/>
          <c:min val="0.0"/>
        </c:scaling>
        <c:delete val="0"/>
        <c:axPos val="l"/>
        <c:majorGridlines>
          <c:spPr>
            <a:ln>
              <a:solidFill>
                <a:schemeClr val="bg2">
                  <a:lumMod val="40000"/>
                  <a:lumOff val="60000"/>
                </a:schemeClr>
              </a:solidFill>
            </a:ln>
          </c:spPr>
        </c:majorGridlines>
        <c:numFmt formatCode="0" sourceLinked="0"/>
        <c:majorTickMark val="out"/>
        <c:minorTickMark val="none"/>
        <c:tickLblPos val="nextTo"/>
        <c:txPr>
          <a:bodyPr/>
          <a:lstStyle/>
          <a:p>
            <a:pPr>
              <a:defRPr sz="900">
                <a:solidFill>
                  <a:schemeClr val="tx1"/>
                </a:solidFill>
              </a:defRPr>
            </a:pPr>
            <a:endParaRPr lang="en-US"/>
          </a:p>
        </c:txPr>
        <c:crossAx val="2134676648"/>
        <c:crosses val="autoZero"/>
        <c:crossBetween val="between"/>
      </c:valAx>
    </c:plotArea>
    <c:plotVisOnly val="1"/>
    <c:dispBlanksAs val="gap"/>
    <c:showDLblsOverMax val="0"/>
  </c:chart>
  <c:txPr>
    <a:bodyPr/>
    <a:lstStyle/>
    <a:p>
      <a:pPr>
        <a:defRPr sz="1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7902686834407"/>
          <c:y val="0.0809867979248611"/>
          <c:w val="0.954402727795699"/>
          <c:h val="0.761732135872894"/>
        </c:manualLayout>
      </c:layout>
      <c:barChart>
        <c:barDir val="col"/>
        <c:grouping val="clustered"/>
        <c:varyColors val="0"/>
        <c:ser>
          <c:idx val="0"/>
          <c:order val="0"/>
          <c:tx>
            <c:strRef>
              <c:f>Tabelle1!$B$1</c:f>
              <c:strCache>
                <c:ptCount val="1"/>
                <c:pt idx="0">
                  <c:v>Datenreihe 1</c:v>
                </c:pt>
              </c:strCache>
            </c:strRef>
          </c:tx>
          <c:spPr>
            <a:solidFill>
              <a:srgbClr val="00B050"/>
            </a:solidFill>
          </c:spPr>
          <c:invertIfNegative val="0"/>
          <c:dPt>
            <c:idx val="0"/>
            <c:invertIfNegative val="0"/>
            <c:bubble3D val="0"/>
            <c:spPr>
              <a:solidFill>
                <a:srgbClr val="FF0000"/>
              </a:solidFill>
            </c:spPr>
          </c:dPt>
          <c:dPt>
            <c:idx val="1"/>
            <c:invertIfNegative val="0"/>
            <c:bubble3D val="0"/>
            <c:spPr>
              <a:solidFill>
                <a:srgbClr val="FF0000"/>
              </a:solidFill>
            </c:spPr>
          </c:dPt>
          <c:dPt>
            <c:idx val="2"/>
            <c:invertIfNegative val="0"/>
            <c:bubble3D val="0"/>
            <c:spPr>
              <a:solidFill>
                <a:schemeClr val="accent1"/>
              </a:solidFill>
            </c:spPr>
          </c:dPt>
          <c:dPt>
            <c:idx val="3"/>
            <c:invertIfNegative val="0"/>
            <c:bubble3D val="0"/>
            <c:spPr>
              <a:solidFill>
                <a:schemeClr val="accent1"/>
              </a:solidFill>
            </c:spPr>
          </c:dPt>
          <c:dPt>
            <c:idx val="4"/>
            <c:invertIfNegative val="0"/>
            <c:bubble3D val="0"/>
            <c:spPr>
              <a:solidFill>
                <a:schemeClr val="accent2">
                  <a:lumMod val="75000"/>
                </a:schemeClr>
              </a:solidFill>
            </c:spPr>
          </c:dPt>
          <c:dPt>
            <c:idx val="5"/>
            <c:invertIfNegative val="0"/>
            <c:bubble3D val="0"/>
            <c:spPr>
              <a:solidFill>
                <a:schemeClr val="accent2">
                  <a:lumMod val="75000"/>
                </a:schemeClr>
              </a:solidFill>
            </c:spPr>
          </c:dPt>
          <c:dPt>
            <c:idx val="6"/>
            <c:invertIfNegative val="0"/>
            <c:bubble3D val="0"/>
            <c:spPr>
              <a:solidFill>
                <a:schemeClr val="accent2">
                  <a:lumMod val="75000"/>
                </a:schemeClr>
              </a:solidFill>
            </c:spPr>
          </c:dPt>
          <c:dLbls>
            <c:numFmt formatCode="0.0" sourceLinked="0"/>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Tabelle1!$A$2:$A$14</c:f>
              <c:strCache>
                <c:ptCount val="13"/>
                <c:pt idx="0">
                  <c:v>Pop-up Ad</c:v>
                </c:pt>
                <c:pt idx="1">
                  <c:v>Ad-Banner - All Around</c:v>
                </c:pt>
                <c:pt idx="2">
                  <c:v>Ad-Banner - Animated Banner</c:v>
                </c:pt>
                <c:pt idx="3">
                  <c:v>Video Ad - Unskippable video</c:v>
                </c:pt>
                <c:pt idx="4">
                  <c:v>Hidden Native Ad</c:v>
                </c:pt>
                <c:pt idx="5">
                  <c:v>Subtitle Tweets</c:v>
                </c:pt>
                <c:pt idx="6">
                  <c:v>Text Ad - Between</c:v>
                </c:pt>
                <c:pt idx="7">
                  <c:v>Ad-Banner - Attention Grabbing</c:v>
                </c:pt>
                <c:pt idx="8">
                  <c:v>Text Ad - Next To</c:v>
                </c:pt>
                <c:pt idx="9">
                  <c:v>Text Ad - Below</c:v>
                </c:pt>
                <c:pt idx="10">
                  <c:v>Search Ad - High Quantity</c:v>
                </c:pt>
                <c:pt idx="11">
                  <c:v>Ad-Banner - Conservative</c:v>
                </c:pt>
                <c:pt idx="12">
                  <c:v>Search Ad - Low Quantity</c:v>
                </c:pt>
              </c:strCache>
            </c:strRef>
          </c:cat>
          <c:val>
            <c:numRef>
              <c:f>Tabelle1!$B$2:$B$14</c:f>
              <c:numCache>
                <c:formatCode>0.0</c:formatCode>
                <c:ptCount val="13"/>
                <c:pt idx="0">
                  <c:v>30.8</c:v>
                </c:pt>
                <c:pt idx="1">
                  <c:v>23.0</c:v>
                </c:pt>
                <c:pt idx="2">
                  <c:v>15.7</c:v>
                </c:pt>
                <c:pt idx="3">
                  <c:v>14.3</c:v>
                </c:pt>
                <c:pt idx="4">
                  <c:v>10.0</c:v>
                </c:pt>
                <c:pt idx="5">
                  <c:v>5.2</c:v>
                </c:pt>
                <c:pt idx="6">
                  <c:v>5.2</c:v>
                </c:pt>
                <c:pt idx="7">
                  <c:v>3.4</c:v>
                </c:pt>
                <c:pt idx="8">
                  <c:v>2.5</c:v>
                </c:pt>
                <c:pt idx="9">
                  <c:v>2.3</c:v>
                </c:pt>
                <c:pt idx="10">
                  <c:v>2.3</c:v>
                </c:pt>
                <c:pt idx="11">
                  <c:v>2.2</c:v>
                </c:pt>
                <c:pt idx="12">
                  <c:v>1.7</c:v>
                </c:pt>
              </c:numCache>
            </c:numRef>
          </c:val>
        </c:ser>
        <c:dLbls>
          <c:showLegendKey val="0"/>
          <c:showVal val="0"/>
          <c:showCatName val="0"/>
          <c:showSerName val="0"/>
          <c:showPercent val="0"/>
          <c:showBubbleSize val="0"/>
        </c:dLbls>
        <c:gapWidth val="150"/>
        <c:axId val="-2138575560"/>
        <c:axId val="2075968248"/>
      </c:barChart>
      <c:catAx>
        <c:axId val="-2138575560"/>
        <c:scaling>
          <c:orientation val="minMax"/>
        </c:scaling>
        <c:delete val="1"/>
        <c:axPos val="b"/>
        <c:numFmt formatCode="General" sourceLinked="0"/>
        <c:majorTickMark val="out"/>
        <c:minorTickMark val="none"/>
        <c:tickLblPos val="nextTo"/>
        <c:crossAx val="2075968248"/>
        <c:crosses val="autoZero"/>
        <c:auto val="1"/>
        <c:lblAlgn val="ctr"/>
        <c:lblOffset val="100"/>
        <c:noMultiLvlLbl val="0"/>
      </c:catAx>
      <c:valAx>
        <c:axId val="2075968248"/>
        <c:scaling>
          <c:orientation val="minMax"/>
          <c:max val="80.0"/>
          <c:min val="0.0"/>
        </c:scaling>
        <c:delete val="0"/>
        <c:axPos val="l"/>
        <c:majorGridlines>
          <c:spPr>
            <a:ln>
              <a:solidFill>
                <a:schemeClr val="bg2">
                  <a:lumMod val="40000"/>
                  <a:lumOff val="60000"/>
                </a:schemeClr>
              </a:solidFill>
            </a:ln>
          </c:spPr>
        </c:majorGridlines>
        <c:numFmt formatCode="0" sourceLinked="0"/>
        <c:majorTickMark val="out"/>
        <c:minorTickMark val="none"/>
        <c:tickLblPos val="nextTo"/>
        <c:txPr>
          <a:bodyPr/>
          <a:lstStyle/>
          <a:p>
            <a:pPr>
              <a:defRPr sz="900">
                <a:solidFill>
                  <a:schemeClr val="tx1"/>
                </a:solidFill>
              </a:defRPr>
            </a:pPr>
            <a:endParaRPr lang="en-US"/>
          </a:p>
        </c:txPr>
        <c:crossAx val="-2138575560"/>
        <c:crosses val="autoZero"/>
        <c:crossBetween val="between"/>
      </c:valAx>
    </c:plotArea>
    <c:plotVisOnly val="1"/>
    <c:dispBlanksAs val="gap"/>
    <c:showDLblsOverMax val="0"/>
  </c:chart>
  <c:txPr>
    <a:bodyPr/>
    <a:lstStyle/>
    <a:p>
      <a:pPr>
        <a:defRPr sz="1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7902686834407"/>
          <c:y val="0.0809867979248611"/>
          <c:w val="0.954402727795699"/>
          <c:h val="0.761732135872894"/>
        </c:manualLayout>
      </c:layout>
      <c:barChart>
        <c:barDir val="col"/>
        <c:grouping val="clustered"/>
        <c:varyColors val="0"/>
        <c:ser>
          <c:idx val="0"/>
          <c:order val="0"/>
          <c:tx>
            <c:strRef>
              <c:f>Tabelle1!$B$1</c:f>
              <c:strCache>
                <c:ptCount val="1"/>
                <c:pt idx="0">
                  <c:v>Datenreihe 1</c:v>
                </c:pt>
              </c:strCache>
            </c:strRef>
          </c:tx>
          <c:spPr>
            <a:solidFill>
              <a:srgbClr val="00B050"/>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spPr>
              <a:solidFill>
                <a:schemeClr val="accent2">
                  <a:lumMod val="75000"/>
                </a:schemeClr>
              </a:solidFill>
            </c:spPr>
          </c:dPt>
          <c:dPt>
            <c:idx val="6"/>
            <c:invertIfNegative val="0"/>
            <c:bubble3D val="0"/>
            <c:spPr>
              <a:solidFill>
                <a:schemeClr val="accent2">
                  <a:lumMod val="75000"/>
                </a:schemeClr>
              </a:solidFill>
            </c:spPr>
          </c:dPt>
          <c:dPt>
            <c:idx val="7"/>
            <c:invertIfNegative val="0"/>
            <c:bubble3D val="0"/>
            <c:spPr>
              <a:solidFill>
                <a:schemeClr val="accent2">
                  <a:lumMod val="75000"/>
                </a:schemeClr>
              </a:solidFill>
            </c:spPr>
          </c:dPt>
          <c:dPt>
            <c:idx val="8"/>
            <c:invertIfNegative val="0"/>
            <c:bubble3D val="0"/>
            <c:spPr>
              <a:solidFill>
                <a:schemeClr val="accent2">
                  <a:lumMod val="75000"/>
                </a:schemeClr>
              </a:solidFill>
            </c:spPr>
          </c:dPt>
          <c:dPt>
            <c:idx val="9"/>
            <c:invertIfNegative val="0"/>
            <c:bubble3D val="0"/>
            <c:spPr>
              <a:solidFill>
                <a:schemeClr val="accent2">
                  <a:lumMod val="75000"/>
                </a:schemeClr>
              </a:solidFill>
            </c:spPr>
          </c:dPt>
          <c:dPt>
            <c:idx val="10"/>
            <c:invertIfNegative val="0"/>
            <c:bubble3D val="0"/>
            <c:spPr>
              <a:solidFill>
                <a:srgbClr val="FF0000"/>
              </a:solidFill>
            </c:spPr>
          </c:dPt>
          <c:dPt>
            <c:idx val="11"/>
            <c:invertIfNegative val="0"/>
            <c:bubble3D val="0"/>
            <c:spPr>
              <a:solidFill>
                <a:srgbClr val="FF0000"/>
              </a:solidFill>
            </c:spPr>
          </c:dPt>
          <c:dPt>
            <c:idx val="12"/>
            <c:invertIfNegative val="0"/>
            <c:bubble3D val="0"/>
            <c:spPr>
              <a:solidFill>
                <a:srgbClr val="FF0000"/>
              </a:solidFill>
            </c:spPr>
          </c:dPt>
          <c:dLbls>
            <c:numFmt formatCode="0.0" sourceLinked="0"/>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Tabelle1!$A$2:$A$14</c:f>
              <c:strCache>
                <c:ptCount val="13"/>
                <c:pt idx="0">
                  <c:v>Search Ad - Low Quantity</c:v>
                </c:pt>
                <c:pt idx="1">
                  <c:v>Search Ad - High Quantity</c:v>
                </c:pt>
                <c:pt idx="2">
                  <c:v>Text Ad - Next To</c:v>
                </c:pt>
                <c:pt idx="3">
                  <c:v>Ad-Banner - Conservative</c:v>
                </c:pt>
                <c:pt idx="4">
                  <c:v>Text Ad - Below</c:v>
                </c:pt>
                <c:pt idx="5">
                  <c:v>Ad-Banner - Attention Grabbing</c:v>
                </c:pt>
                <c:pt idx="6">
                  <c:v>Subtitle Tweets</c:v>
                </c:pt>
                <c:pt idx="7">
                  <c:v>Text Ad - Between</c:v>
                </c:pt>
                <c:pt idx="8">
                  <c:v>Hidden Native Ad</c:v>
                </c:pt>
                <c:pt idx="9">
                  <c:v>Video Ad - Unskippable video</c:v>
                </c:pt>
                <c:pt idx="10">
                  <c:v>Ad-Banner - Animated Banner</c:v>
                </c:pt>
                <c:pt idx="11">
                  <c:v>Pop-up Ad</c:v>
                </c:pt>
                <c:pt idx="12">
                  <c:v>Ad-Banner - All Around</c:v>
                </c:pt>
              </c:strCache>
            </c:strRef>
          </c:cat>
          <c:val>
            <c:numRef>
              <c:f>Tabelle1!$B$2:$B$14</c:f>
              <c:numCache>
                <c:formatCode>0.0</c:formatCode>
                <c:ptCount val="13"/>
                <c:pt idx="0">
                  <c:v>58.0</c:v>
                </c:pt>
                <c:pt idx="1">
                  <c:v>47.9</c:v>
                </c:pt>
                <c:pt idx="2">
                  <c:v>46.0</c:v>
                </c:pt>
                <c:pt idx="3">
                  <c:v>45.1</c:v>
                </c:pt>
                <c:pt idx="4">
                  <c:v>40.0</c:v>
                </c:pt>
                <c:pt idx="5">
                  <c:v>31.5</c:v>
                </c:pt>
                <c:pt idx="6">
                  <c:v>31.5</c:v>
                </c:pt>
                <c:pt idx="7">
                  <c:v>27.0</c:v>
                </c:pt>
                <c:pt idx="8">
                  <c:v>22.3</c:v>
                </c:pt>
                <c:pt idx="9">
                  <c:v>20.9</c:v>
                </c:pt>
                <c:pt idx="10">
                  <c:v>13.0</c:v>
                </c:pt>
                <c:pt idx="11">
                  <c:v>9.200000000000001</c:v>
                </c:pt>
                <c:pt idx="12">
                  <c:v>8.9</c:v>
                </c:pt>
              </c:numCache>
            </c:numRef>
          </c:val>
        </c:ser>
        <c:dLbls>
          <c:showLegendKey val="0"/>
          <c:showVal val="0"/>
          <c:showCatName val="0"/>
          <c:showSerName val="0"/>
          <c:showPercent val="0"/>
          <c:showBubbleSize val="0"/>
        </c:dLbls>
        <c:gapWidth val="150"/>
        <c:axId val="2134422552"/>
        <c:axId val="2134411000"/>
      </c:barChart>
      <c:catAx>
        <c:axId val="2134422552"/>
        <c:scaling>
          <c:orientation val="minMax"/>
        </c:scaling>
        <c:delete val="1"/>
        <c:axPos val="b"/>
        <c:numFmt formatCode="General" sourceLinked="0"/>
        <c:majorTickMark val="out"/>
        <c:minorTickMark val="none"/>
        <c:tickLblPos val="nextTo"/>
        <c:crossAx val="2134411000"/>
        <c:crosses val="autoZero"/>
        <c:auto val="1"/>
        <c:lblAlgn val="ctr"/>
        <c:lblOffset val="100"/>
        <c:noMultiLvlLbl val="0"/>
      </c:catAx>
      <c:valAx>
        <c:axId val="2134411000"/>
        <c:scaling>
          <c:orientation val="minMax"/>
          <c:max val="80.0"/>
          <c:min val="0.0"/>
        </c:scaling>
        <c:delete val="0"/>
        <c:axPos val="l"/>
        <c:majorGridlines>
          <c:spPr>
            <a:ln>
              <a:solidFill>
                <a:schemeClr val="bg2">
                  <a:lumMod val="40000"/>
                  <a:lumOff val="60000"/>
                </a:schemeClr>
              </a:solidFill>
            </a:ln>
          </c:spPr>
        </c:majorGridlines>
        <c:numFmt formatCode="0" sourceLinked="0"/>
        <c:majorTickMark val="out"/>
        <c:minorTickMark val="none"/>
        <c:tickLblPos val="nextTo"/>
        <c:txPr>
          <a:bodyPr/>
          <a:lstStyle/>
          <a:p>
            <a:pPr>
              <a:defRPr sz="900">
                <a:solidFill>
                  <a:schemeClr val="tx1"/>
                </a:solidFill>
              </a:defRPr>
            </a:pPr>
            <a:endParaRPr lang="en-US"/>
          </a:p>
        </c:txPr>
        <c:crossAx val="2134422552"/>
        <c:crosses val="autoZero"/>
        <c:crossBetween val="between"/>
      </c:valAx>
    </c:plotArea>
    <c:plotVisOnly val="1"/>
    <c:dispBlanksAs val="gap"/>
    <c:showDLblsOverMax val="0"/>
  </c:chart>
  <c:txPr>
    <a:bodyPr/>
    <a:lstStyle/>
    <a:p>
      <a:pPr>
        <a:defRPr sz="10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862" cy="495793"/>
          </a:xfrm>
          <a:prstGeom prst="rect">
            <a:avLst/>
          </a:prstGeom>
        </p:spPr>
        <p:txBody>
          <a:bodyPr vert="horz" lIns="88221" tIns="44111" rIns="88221" bIns="44111" rtlCol="0"/>
          <a:lstStyle>
            <a:lvl1pPr algn="l">
              <a:defRPr sz="1200"/>
            </a:lvl1pPr>
          </a:lstStyle>
          <a:p>
            <a:endParaRPr lang="en-GB" dirty="0"/>
          </a:p>
        </p:txBody>
      </p:sp>
      <p:sp>
        <p:nvSpPr>
          <p:cNvPr id="3" name="Date Placeholder 2"/>
          <p:cNvSpPr>
            <a:spLocks noGrp="1"/>
          </p:cNvSpPr>
          <p:nvPr>
            <p:ph type="dt" sz="quarter" idx="1"/>
          </p:nvPr>
        </p:nvSpPr>
        <p:spPr>
          <a:xfrm>
            <a:off x="3850294" y="0"/>
            <a:ext cx="2945862" cy="495793"/>
          </a:xfrm>
          <a:prstGeom prst="rect">
            <a:avLst/>
          </a:prstGeom>
        </p:spPr>
        <p:txBody>
          <a:bodyPr vert="horz" lIns="88221" tIns="44111" rIns="88221" bIns="44111" rtlCol="0"/>
          <a:lstStyle>
            <a:lvl1pPr algn="r">
              <a:defRPr sz="1200"/>
            </a:lvl1pPr>
          </a:lstStyle>
          <a:p>
            <a:fld id="{11059CDB-72EA-483D-9A34-D50D3267644F}" type="datetimeFigureOut">
              <a:rPr lang="en-GB" smtClean="0"/>
              <a:t>1209//15</a:t>
            </a:fld>
            <a:endParaRPr lang="en-GB" dirty="0"/>
          </a:p>
        </p:txBody>
      </p:sp>
      <p:sp>
        <p:nvSpPr>
          <p:cNvPr id="4" name="Footer Placeholder 3"/>
          <p:cNvSpPr>
            <a:spLocks noGrp="1"/>
          </p:cNvSpPr>
          <p:nvPr>
            <p:ph type="ftr" sz="quarter" idx="2"/>
          </p:nvPr>
        </p:nvSpPr>
        <p:spPr>
          <a:xfrm>
            <a:off x="0" y="9429305"/>
            <a:ext cx="2945862" cy="495793"/>
          </a:xfrm>
          <a:prstGeom prst="rect">
            <a:avLst/>
          </a:prstGeom>
        </p:spPr>
        <p:txBody>
          <a:bodyPr vert="horz" lIns="88221" tIns="44111" rIns="88221" bIns="44111"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294" y="9429305"/>
            <a:ext cx="2945862" cy="495793"/>
          </a:xfrm>
          <a:prstGeom prst="rect">
            <a:avLst/>
          </a:prstGeom>
        </p:spPr>
        <p:txBody>
          <a:bodyPr vert="horz" lIns="88221" tIns="44111" rIns="88221" bIns="44111" rtlCol="0" anchor="b"/>
          <a:lstStyle>
            <a:lvl1pPr algn="r">
              <a:defRPr sz="1200"/>
            </a:lvl1pPr>
          </a:lstStyle>
          <a:p>
            <a:fld id="{82556AC4-8048-47C4-97D0-565009C72CFD}" type="slidenum">
              <a:rPr lang="en-GB" smtClean="0"/>
              <a:t>‹#›</a:t>
            </a:fld>
            <a:endParaRPr lang="en-GB" dirty="0"/>
          </a:p>
        </p:txBody>
      </p:sp>
    </p:spTree>
    <p:extLst>
      <p:ext uri="{BB962C8B-B14F-4D97-AF65-F5344CB8AC3E}">
        <p14:creationId xmlns:p14="http://schemas.microsoft.com/office/powerpoint/2010/main" val="3268241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5562" tIns="47781" rIns="95562" bIns="47781" rtlCol="0"/>
          <a:lstStyle>
            <a:lvl1pPr algn="l">
              <a:defRPr sz="1300"/>
            </a:lvl1pPr>
          </a:lstStyle>
          <a:p>
            <a:endParaRPr lang="en-GB" dirty="0"/>
          </a:p>
        </p:txBody>
      </p:sp>
      <p:sp>
        <p:nvSpPr>
          <p:cNvPr id="3" name="Date Placeholder 2"/>
          <p:cNvSpPr>
            <a:spLocks noGrp="1"/>
          </p:cNvSpPr>
          <p:nvPr>
            <p:ph type="dt" idx="1"/>
          </p:nvPr>
        </p:nvSpPr>
        <p:spPr>
          <a:xfrm>
            <a:off x="3850443" y="1"/>
            <a:ext cx="2945659" cy="496332"/>
          </a:xfrm>
          <a:prstGeom prst="rect">
            <a:avLst/>
          </a:prstGeom>
        </p:spPr>
        <p:txBody>
          <a:bodyPr vert="horz" lIns="95562" tIns="47781" rIns="95562" bIns="47781" rtlCol="0"/>
          <a:lstStyle>
            <a:lvl1pPr algn="r">
              <a:defRPr sz="1300"/>
            </a:lvl1pPr>
          </a:lstStyle>
          <a:p>
            <a:fld id="{2D6798F8-BDA6-46C0-A11F-B16041C3620C}" type="datetimeFigureOut">
              <a:rPr lang="en-GB" smtClean="0"/>
              <a:t>1209//15</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5562" tIns="47781" rIns="95562" bIns="47781"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5562" tIns="47781" rIns="95562" bIns="477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6332"/>
          </a:xfrm>
          <a:prstGeom prst="rect">
            <a:avLst/>
          </a:prstGeom>
        </p:spPr>
        <p:txBody>
          <a:bodyPr vert="horz" lIns="95562" tIns="47781" rIns="95562" bIns="47781"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5562" tIns="47781" rIns="95562" bIns="47781" rtlCol="0" anchor="b"/>
          <a:lstStyle>
            <a:lvl1pPr algn="r">
              <a:defRPr sz="1300"/>
            </a:lvl1pPr>
          </a:lstStyle>
          <a:p>
            <a:fld id="{628DE85F-A49F-4D4C-8D78-799212E249B2}" type="slidenum">
              <a:rPr lang="en-GB" smtClean="0"/>
              <a:t>‹#›</a:t>
            </a:fld>
            <a:endParaRPr lang="en-GB" dirty="0"/>
          </a:p>
        </p:txBody>
      </p:sp>
    </p:spTree>
    <p:extLst>
      <p:ext uri="{BB962C8B-B14F-4D97-AF65-F5344CB8AC3E}">
        <p14:creationId xmlns:p14="http://schemas.microsoft.com/office/powerpoint/2010/main" val="410335867"/>
      </p:ext>
    </p:extLst>
  </p:cSld>
  <p:clrMap bg1="lt1" tx1="dk1" bg2="lt2" tx2="dk2" accent1="accent1" accent2="accent2" accent3="accent3" accent4="accent4" accent5="accent5" accent6="accent6" hlink="hlink" folHlink="folHlink"/>
  <p:notesStyle>
    <a:lvl1pPr marL="0" algn="l" defTabSz="924282" rtl="0" eaLnBrk="1" latinLnBrk="0" hangingPunct="1">
      <a:defRPr sz="1200" kern="1200">
        <a:solidFill>
          <a:schemeClr val="tx1"/>
        </a:solidFill>
        <a:latin typeface="+mn-lt"/>
        <a:ea typeface="+mn-ea"/>
        <a:cs typeface="+mn-cs"/>
      </a:defRPr>
    </a:lvl1pPr>
    <a:lvl2pPr marL="462140" algn="l" defTabSz="924282" rtl="0" eaLnBrk="1" latinLnBrk="0" hangingPunct="1">
      <a:defRPr sz="1200" kern="1200">
        <a:solidFill>
          <a:schemeClr val="tx1"/>
        </a:solidFill>
        <a:latin typeface="+mn-lt"/>
        <a:ea typeface="+mn-ea"/>
        <a:cs typeface="+mn-cs"/>
      </a:defRPr>
    </a:lvl2pPr>
    <a:lvl3pPr marL="924282" algn="l" defTabSz="924282" rtl="0" eaLnBrk="1" latinLnBrk="0" hangingPunct="1">
      <a:defRPr sz="1200" kern="1200">
        <a:solidFill>
          <a:schemeClr val="tx1"/>
        </a:solidFill>
        <a:latin typeface="+mn-lt"/>
        <a:ea typeface="+mn-ea"/>
        <a:cs typeface="+mn-cs"/>
      </a:defRPr>
    </a:lvl3pPr>
    <a:lvl4pPr marL="1386422" algn="l" defTabSz="924282" rtl="0" eaLnBrk="1" latinLnBrk="0" hangingPunct="1">
      <a:defRPr sz="1200" kern="1200">
        <a:solidFill>
          <a:schemeClr val="tx1"/>
        </a:solidFill>
        <a:latin typeface="+mn-lt"/>
        <a:ea typeface="+mn-ea"/>
        <a:cs typeface="+mn-cs"/>
      </a:defRPr>
    </a:lvl4pPr>
    <a:lvl5pPr marL="1848564" algn="l" defTabSz="924282" rtl="0" eaLnBrk="1" latinLnBrk="0" hangingPunct="1">
      <a:defRPr sz="1200" kern="1200">
        <a:solidFill>
          <a:schemeClr val="tx1"/>
        </a:solidFill>
        <a:latin typeface="+mn-lt"/>
        <a:ea typeface="+mn-ea"/>
        <a:cs typeface="+mn-cs"/>
      </a:defRPr>
    </a:lvl5pPr>
    <a:lvl6pPr marL="2310704" algn="l" defTabSz="924282" rtl="0" eaLnBrk="1" latinLnBrk="0" hangingPunct="1">
      <a:defRPr sz="1200" kern="1200">
        <a:solidFill>
          <a:schemeClr val="tx1"/>
        </a:solidFill>
        <a:latin typeface="+mn-lt"/>
        <a:ea typeface="+mn-ea"/>
        <a:cs typeface="+mn-cs"/>
      </a:defRPr>
    </a:lvl6pPr>
    <a:lvl7pPr marL="2772846" algn="l" defTabSz="924282" rtl="0" eaLnBrk="1" latinLnBrk="0" hangingPunct="1">
      <a:defRPr sz="1200" kern="1200">
        <a:solidFill>
          <a:schemeClr val="tx1"/>
        </a:solidFill>
        <a:latin typeface="+mn-lt"/>
        <a:ea typeface="+mn-ea"/>
        <a:cs typeface="+mn-cs"/>
      </a:defRPr>
    </a:lvl7pPr>
    <a:lvl8pPr marL="3234986" algn="l" defTabSz="924282" rtl="0" eaLnBrk="1" latinLnBrk="0" hangingPunct="1">
      <a:defRPr sz="1200" kern="1200">
        <a:solidFill>
          <a:schemeClr val="tx1"/>
        </a:solidFill>
        <a:latin typeface="+mn-lt"/>
        <a:ea typeface="+mn-ea"/>
        <a:cs typeface="+mn-cs"/>
      </a:defRPr>
    </a:lvl8pPr>
    <a:lvl9pPr marL="3697126" algn="l" defTabSz="9242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a:t>
            </a:fld>
            <a:endParaRPr lang="en-GB" dirty="0"/>
          </a:p>
        </p:txBody>
      </p:sp>
    </p:spTree>
    <p:extLst>
      <p:ext uri="{BB962C8B-B14F-4D97-AF65-F5344CB8AC3E}">
        <p14:creationId xmlns:p14="http://schemas.microsoft.com/office/powerpoint/2010/main" val="3175951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2</a:t>
            </a:fld>
            <a:endParaRPr lang="en-GB" dirty="0"/>
          </a:p>
        </p:txBody>
      </p:sp>
    </p:spTree>
    <p:extLst>
      <p:ext uri="{BB962C8B-B14F-4D97-AF65-F5344CB8AC3E}">
        <p14:creationId xmlns:p14="http://schemas.microsoft.com/office/powerpoint/2010/main" val="3944260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189051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150" y="833438"/>
            <a:ext cx="7402513" cy="4165600"/>
          </a:xfrm>
        </p:spPr>
      </p:sp>
      <p:sp>
        <p:nvSpPr>
          <p:cNvPr id="3" name="Notes Placeholder 2"/>
          <p:cNvSpPr>
            <a:spLocks noGrp="1"/>
          </p:cNvSpPr>
          <p:nvPr>
            <p:ph type="body" idx="1"/>
          </p:nvPr>
        </p:nvSpPr>
        <p:spPr/>
        <p:txBody>
          <a:bodyPr/>
          <a:lstStyle/>
          <a:p>
            <a:endParaRPr lang="en-ZA" b="0" dirty="0"/>
          </a:p>
        </p:txBody>
      </p:sp>
      <p:sp>
        <p:nvSpPr>
          <p:cNvPr id="4" name="Slide Number Placeholder 3"/>
          <p:cNvSpPr>
            <a:spLocks noGrp="1"/>
          </p:cNvSpPr>
          <p:nvPr>
            <p:ph type="sldNum" sz="quarter" idx="10"/>
          </p:nvPr>
        </p:nvSpPr>
        <p:spPr/>
        <p:txBody>
          <a:bodyPr/>
          <a:lstStyle/>
          <a:p>
            <a:fld id="{33E9C518-0EF5-4764-B79E-97BF135AF540}"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2682942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val="1890517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1890517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1890517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solidFill>
                  <a:prstClr val="black"/>
                </a:solidFill>
              </a:rPr>
              <a:pPr/>
              <a:t>19</a:t>
            </a:fld>
            <a:endParaRPr lang="en-GB" dirty="0">
              <a:solidFill>
                <a:prstClr val="black"/>
              </a:solidFill>
            </a:endParaRPr>
          </a:p>
        </p:txBody>
      </p:sp>
    </p:spTree>
    <p:extLst>
      <p:ext uri="{BB962C8B-B14F-4D97-AF65-F5344CB8AC3E}">
        <p14:creationId xmlns:p14="http://schemas.microsoft.com/office/powerpoint/2010/main" val="1890517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solidFill>
                  <a:prstClr val="black"/>
                </a:solidFill>
              </a:rPr>
              <a:pPr/>
              <a:t>30</a:t>
            </a:fld>
            <a:endParaRPr lang="en-GB" dirty="0">
              <a:solidFill>
                <a:prstClr val="black"/>
              </a:solidFill>
            </a:endParaRPr>
          </a:p>
        </p:txBody>
      </p:sp>
    </p:spTree>
    <p:extLst>
      <p:ext uri="{BB962C8B-B14F-4D97-AF65-F5344CB8AC3E}">
        <p14:creationId xmlns:p14="http://schemas.microsoft.com/office/powerpoint/2010/main" val="1890517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234000" y="248323"/>
            <a:ext cx="6718167" cy="841337"/>
          </a:xfrm>
        </p:spPr>
        <p:txBody>
          <a:bodyPr anchor="t">
            <a:noAutofit/>
          </a:bodyPr>
          <a:lstStyle>
            <a:lvl1pPr marL="0" indent="0">
              <a:spcBef>
                <a:spcPts val="0"/>
              </a:spcBef>
              <a:spcAft>
                <a:spcPts val="0"/>
              </a:spcAft>
              <a:buNone/>
              <a:defRPr sz="2800" b="1" cap="none" baseline="0">
                <a:solidFill>
                  <a:schemeClr val="tx1"/>
                </a:solidFill>
              </a:defRPr>
            </a:lvl1pPr>
          </a:lstStyle>
          <a:p>
            <a:pPr lvl="0"/>
            <a:r>
              <a:rPr lang="en-US" dirty="0" smtClean="0"/>
              <a:t>CLICK TO ADD TAG LINE OR BEGINNING OF TITLE</a:t>
            </a:r>
            <a:endParaRPr lang="en-GB" dirty="0"/>
          </a:p>
        </p:txBody>
      </p:sp>
    </p:spTree>
    <p:extLst>
      <p:ext uri="{BB962C8B-B14F-4D97-AF65-F5344CB8AC3E}">
        <p14:creationId xmlns:p14="http://schemas.microsoft.com/office/powerpoint/2010/main" val="409869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2_Triangles and Blobs">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0"/>
            <a:ext cx="4419600" cy="5162550"/>
          </a:xfrm>
          <a:custGeom>
            <a:avLst/>
            <a:gdLst/>
            <a:ahLst/>
            <a:cxnLst/>
            <a:rect l="l" t="t" r="r" b="b"/>
            <a:pathLst>
              <a:path w="4419600" h="5162550">
                <a:moveTo>
                  <a:pt x="0" y="0"/>
                </a:moveTo>
                <a:lnTo>
                  <a:pt x="2737157" y="0"/>
                </a:lnTo>
                <a:lnTo>
                  <a:pt x="4419600" y="5162550"/>
                </a:lnTo>
                <a:lnTo>
                  <a:pt x="0" y="5162550"/>
                </a:lnTo>
                <a:close/>
              </a:path>
            </a:pathLst>
          </a:custGeom>
          <a:noFill/>
        </p:spPr>
        <p:txBody>
          <a:bodyPr/>
          <a:lstStyle/>
          <a:p>
            <a:endParaRPr lang="en-GB" dirty="0"/>
          </a:p>
        </p:txBody>
      </p:sp>
      <p:sp>
        <p:nvSpPr>
          <p:cNvPr id="3" name="Subtitle 2"/>
          <p:cNvSpPr>
            <a:spLocks noGrp="1"/>
          </p:cNvSpPr>
          <p:nvPr>
            <p:ph type="subTitle" idx="1" hasCustomPrompt="1"/>
          </p:nvPr>
        </p:nvSpPr>
        <p:spPr>
          <a:xfrm>
            <a:off x="4786371" y="1122848"/>
            <a:ext cx="4100599" cy="2742335"/>
          </a:xfrm>
        </p:spPr>
        <p:txBody>
          <a:bodyPr anchor="ctr">
            <a:normAutofit/>
          </a:bodyPr>
          <a:lstStyle>
            <a:lvl1pPr marL="0" indent="0" algn="l">
              <a:buNone/>
              <a:defRPr sz="2700" b="1" cap="none" baseline="0">
                <a:solidFill>
                  <a:schemeClr val="tx1"/>
                </a:solidFill>
              </a:defRPr>
            </a:lvl1pPr>
            <a:lvl2pPr marL="3240" indent="0" algn="l">
              <a:spcBef>
                <a:spcPts val="0"/>
              </a:spcBef>
              <a:buNone/>
              <a:tabLst/>
              <a:defRPr sz="2200" cap="none"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smtClean="0"/>
              <a:t>Slide Title</a:t>
            </a:r>
          </a:p>
          <a:p>
            <a:pPr lvl="1"/>
            <a:r>
              <a:rPr lang="en-US" dirty="0" smtClean="0"/>
              <a:t>Lorem ipsum dolor sit </a:t>
            </a:r>
            <a:r>
              <a:rPr lang="en-US" dirty="0" err="1" smtClean="0"/>
              <a:t>amet</a:t>
            </a:r>
            <a:r>
              <a:rPr lang="en-US" dirty="0" smtClean="0"/>
              <a:t>, </a:t>
            </a:r>
            <a:r>
              <a:rPr lang="en-US" dirty="0" err="1" smtClean="0"/>
              <a:t>consectetuer</a:t>
            </a:r>
            <a:r>
              <a:rPr lang="en-US" dirty="0" smtClean="0"/>
              <a:t> </a:t>
            </a:r>
            <a:r>
              <a:rPr lang="en-US" dirty="0" err="1" smtClean="0"/>
              <a:t>adipiscing</a:t>
            </a:r>
            <a:r>
              <a:rPr lang="en-US" dirty="0" smtClean="0"/>
              <a:t> </a:t>
            </a:r>
            <a:r>
              <a:rPr lang="en-US" dirty="0" err="1" smtClean="0"/>
              <a:t>elit</a:t>
            </a:r>
            <a:r>
              <a:rPr lang="en-US" dirty="0" smtClean="0"/>
              <a:t>. Maecenas </a:t>
            </a:r>
            <a:r>
              <a:rPr lang="en-US" dirty="0" err="1" smtClean="0"/>
              <a:t>porttitor</a:t>
            </a:r>
            <a:r>
              <a:rPr lang="en-US" dirty="0" smtClean="0"/>
              <a:t> </a:t>
            </a:r>
            <a:r>
              <a:rPr lang="en-US" dirty="0" err="1" smtClean="0"/>
              <a:t>congue</a:t>
            </a:r>
            <a:r>
              <a:rPr lang="en-US" dirty="0" smtClean="0"/>
              <a:t> </a:t>
            </a:r>
            <a:r>
              <a:rPr lang="en-US" dirty="0" err="1" smtClean="0"/>
              <a:t>massa</a:t>
            </a:r>
            <a:endParaRPr lang="en-US" dirty="0" smtClean="0"/>
          </a:p>
        </p:txBody>
      </p:sp>
    </p:spTree>
    <p:extLst>
      <p:ext uri="{BB962C8B-B14F-4D97-AF65-F5344CB8AC3E}">
        <p14:creationId xmlns:p14="http://schemas.microsoft.com/office/powerpoint/2010/main" val="210449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1_Triangles and Blob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786371" y="1122848"/>
            <a:ext cx="4100599" cy="2742335"/>
          </a:xfrm>
        </p:spPr>
        <p:txBody>
          <a:bodyPr anchor="ctr">
            <a:normAutofit/>
          </a:bodyPr>
          <a:lstStyle>
            <a:lvl1pPr marL="0" indent="0" algn="l">
              <a:buNone/>
              <a:defRPr sz="2700" b="1" cap="none" baseline="0">
                <a:solidFill>
                  <a:schemeClr val="tx1"/>
                </a:solidFill>
              </a:defRPr>
            </a:lvl1pPr>
            <a:lvl2pPr marL="3240" indent="0" algn="l">
              <a:spcBef>
                <a:spcPts val="0"/>
              </a:spcBef>
              <a:buNone/>
              <a:tabLst/>
              <a:defRPr sz="2200" cap="none"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smtClean="0"/>
              <a:t>Slide Title</a:t>
            </a:r>
          </a:p>
          <a:p>
            <a:pPr lvl="1"/>
            <a:r>
              <a:rPr lang="en-US" dirty="0" smtClean="0"/>
              <a:t>Lorem ipsum dolor sit </a:t>
            </a:r>
            <a:r>
              <a:rPr lang="en-US" dirty="0" err="1" smtClean="0"/>
              <a:t>amet</a:t>
            </a:r>
            <a:r>
              <a:rPr lang="en-US" dirty="0" smtClean="0"/>
              <a:t>, </a:t>
            </a:r>
            <a:r>
              <a:rPr lang="en-US" dirty="0" err="1" smtClean="0"/>
              <a:t>consectetuer</a:t>
            </a:r>
            <a:r>
              <a:rPr lang="en-US" dirty="0" smtClean="0"/>
              <a:t> </a:t>
            </a:r>
            <a:r>
              <a:rPr lang="en-US" dirty="0" err="1" smtClean="0"/>
              <a:t>adipiscing</a:t>
            </a:r>
            <a:r>
              <a:rPr lang="en-US" dirty="0" smtClean="0"/>
              <a:t> </a:t>
            </a:r>
            <a:r>
              <a:rPr lang="en-US" dirty="0" err="1" smtClean="0"/>
              <a:t>elit</a:t>
            </a:r>
            <a:r>
              <a:rPr lang="en-US" dirty="0" smtClean="0"/>
              <a:t>. Maecenas </a:t>
            </a:r>
            <a:r>
              <a:rPr lang="en-US" dirty="0" err="1" smtClean="0"/>
              <a:t>porttitor</a:t>
            </a:r>
            <a:r>
              <a:rPr lang="en-US" dirty="0" smtClean="0"/>
              <a:t> </a:t>
            </a:r>
            <a:r>
              <a:rPr lang="en-US" dirty="0" err="1" smtClean="0"/>
              <a:t>congue</a:t>
            </a:r>
            <a:r>
              <a:rPr lang="en-US" dirty="0" smtClean="0"/>
              <a:t> </a:t>
            </a:r>
            <a:r>
              <a:rPr lang="en-US" dirty="0" err="1" smtClean="0"/>
              <a:t>massa</a:t>
            </a:r>
            <a:endParaRPr lang="en-US" dirty="0" smtClean="0"/>
          </a:p>
        </p:txBody>
      </p:sp>
      <p:sp>
        <p:nvSpPr>
          <p:cNvPr id="6" name="Picture Placeholder 5"/>
          <p:cNvSpPr>
            <a:spLocks noGrp="1"/>
          </p:cNvSpPr>
          <p:nvPr>
            <p:ph type="pic" sz="quarter" idx="15"/>
          </p:nvPr>
        </p:nvSpPr>
        <p:spPr>
          <a:xfrm>
            <a:off x="0" y="1"/>
            <a:ext cx="4392706" cy="5143499"/>
          </a:xfrm>
          <a:custGeom>
            <a:avLst/>
            <a:gdLst/>
            <a:ahLst/>
            <a:cxnLst/>
            <a:rect l="l" t="t" r="r" b="b"/>
            <a:pathLst>
              <a:path w="4392706" h="5143499">
                <a:moveTo>
                  <a:pt x="0" y="0"/>
                </a:moveTo>
                <a:lnTo>
                  <a:pt x="2719223" y="0"/>
                </a:lnTo>
                <a:lnTo>
                  <a:pt x="4392706" y="5143499"/>
                </a:lnTo>
                <a:lnTo>
                  <a:pt x="0" y="5143499"/>
                </a:lnTo>
                <a:close/>
              </a:path>
            </a:pathLst>
          </a:custGeom>
          <a:noFill/>
        </p:spPr>
        <p:txBody>
          <a:bodyPr/>
          <a:lstStyle/>
          <a:p>
            <a:endParaRPr lang="en-GB" dirty="0"/>
          </a:p>
        </p:txBody>
      </p:sp>
    </p:spTree>
    <p:extLst>
      <p:ext uri="{BB962C8B-B14F-4D97-AF65-F5344CB8AC3E}">
        <p14:creationId xmlns:p14="http://schemas.microsoft.com/office/powerpoint/2010/main" val="60159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 wide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6438166" cy="5143500"/>
          </a:xfrm>
        </p:spPr>
        <p:txBody>
          <a:bodyPr/>
          <a:lstStyle/>
          <a:p>
            <a:r>
              <a:rPr lang="en-US" dirty="0" smtClean="0"/>
              <a:t>Click icon to add picture</a:t>
            </a:r>
            <a:endParaRPr lang="en-GB" dirty="0"/>
          </a:p>
        </p:txBody>
      </p:sp>
      <p:sp>
        <p:nvSpPr>
          <p:cNvPr id="17" name="Rectangle 1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2" name="Title 1"/>
          <p:cNvSpPr>
            <a:spLocks noGrp="1"/>
          </p:cNvSpPr>
          <p:nvPr>
            <p:ph type="ctrTitle" hasCustomPrompt="1"/>
          </p:nvPr>
        </p:nvSpPr>
        <p:spPr>
          <a:xfrm>
            <a:off x="6741096" y="2136385"/>
            <a:ext cx="2145875" cy="747897"/>
          </a:xfrm>
        </p:spPr>
        <p:txBody>
          <a:bodyPr anchor="ctr"/>
          <a:lstStyle>
            <a:lvl1pPr>
              <a:defRPr sz="2700" cap="none" baseline="0"/>
            </a:lvl1pPr>
          </a:lstStyle>
          <a:p>
            <a:r>
              <a:rPr lang="en-GB" dirty="0" smtClean="0"/>
              <a:t>Title </a:t>
            </a:r>
            <a:r>
              <a:rPr lang="en-GB" dirty="0" err="1" smtClean="0"/>
              <a:t>title</a:t>
            </a:r>
            <a:r>
              <a:rPr lang="en-GB" dirty="0" smtClean="0"/>
              <a:t> </a:t>
            </a:r>
            <a:r>
              <a:rPr lang="en-GB" dirty="0" err="1" smtClean="0"/>
              <a:t>title</a:t>
            </a:r>
            <a:r>
              <a:rPr lang="en-GB" dirty="0" smtClean="0"/>
              <a:t> </a:t>
            </a:r>
            <a:r>
              <a:rPr lang="en-GB" dirty="0" err="1" smtClean="0"/>
              <a:t>title</a:t>
            </a:r>
            <a:endParaRPr lang="en-US" dirty="0"/>
          </a:p>
        </p:txBody>
      </p:sp>
      <p:sp>
        <p:nvSpPr>
          <p:cNvPr id="7" name="Rectangle 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8" name="Rectangle 7"/>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9" name="TextBox 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smtClean="0">
              <a:solidFill>
                <a:schemeClr val="bg2"/>
              </a:solidFill>
            </a:endParaRPr>
          </a:p>
        </p:txBody>
      </p:sp>
      <p:sp>
        <p:nvSpPr>
          <p:cNvPr id="10" name="Rectangle 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1" name="TextBox 1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smtClean="0">
              <a:solidFill>
                <a:schemeClr val="bg2"/>
              </a:solidFill>
            </a:endParaRPr>
          </a:p>
        </p:txBody>
      </p:sp>
      <p:sp>
        <p:nvSpPr>
          <p:cNvPr id="12" name="Rectangle 1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3" name="TextBox 1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smtClean="0">
              <a:solidFill>
                <a:schemeClr val="bg2"/>
              </a:solidFill>
            </a:endParaRPr>
          </a:p>
        </p:txBody>
      </p:sp>
      <p:sp>
        <p:nvSpPr>
          <p:cNvPr id="14" name="Rectangle 13"/>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5" name="TextBox 14"/>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smtClean="0">
              <a:solidFill>
                <a:schemeClr val="bg2"/>
              </a:solidFill>
            </a:endParaRPr>
          </a:p>
        </p:txBody>
      </p:sp>
      <p:sp>
        <p:nvSpPr>
          <p:cNvPr id="16" name="Rectangle 15"/>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9" name="TextBox 1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smtClean="0">
              <a:solidFill>
                <a:schemeClr val="bg2"/>
              </a:solidFill>
            </a:endParaRPr>
          </a:p>
        </p:txBody>
      </p:sp>
      <p:sp>
        <p:nvSpPr>
          <p:cNvPr id="20" name="Rectangle 1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21" name="TextBox 2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smtClean="0">
              <a:solidFill>
                <a:schemeClr val="bg2"/>
              </a:solidFill>
            </a:endParaRPr>
          </a:p>
        </p:txBody>
      </p:sp>
      <p:sp>
        <p:nvSpPr>
          <p:cNvPr id="22" name="Rectangle 2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23" name="TextBox 2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smtClean="0">
              <a:solidFill>
                <a:schemeClr val="bg2"/>
              </a:solidFill>
            </a:endParaRPr>
          </a:p>
        </p:txBody>
      </p:sp>
      <p:sp>
        <p:nvSpPr>
          <p:cNvPr id="24" name="Rectangle 23"/>
          <p:cNvSpPr/>
          <p:nvPr userDrawn="1"/>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25" name="TextBox 24"/>
          <p:cNvSpPr txBox="1"/>
          <p:nvPr userDrawn="1"/>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smtClean="0">
              <a:solidFill>
                <a:schemeClr val="bg2"/>
              </a:solidFill>
            </a:endParaRPr>
          </a:p>
        </p:txBody>
      </p:sp>
    </p:spTree>
    <p:extLst>
      <p:ext uri="{BB962C8B-B14F-4D97-AF65-F5344CB8AC3E}">
        <p14:creationId xmlns:p14="http://schemas.microsoft.com/office/powerpoint/2010/main" val="1789272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1 -Wide image">
    <p:spTree>
      <p:nvGrpSpPr>
        <p:cNvPr id="1" name=""/>
        <p:cNvGrpSpPr/>
        <p:nvPr/>
      </p:nvGrpSpPr>
      <p:grpSpPr>
        <a:xfrm>
          <a:off x="0" y="0"/>
          <a:ext cx="0" cy="0"/>
          <a:chOff x="0" y="0"/>
          <a:chExt cx="0" cy="0"/>
        </a:xfrm>
      </p:grpSpPr>
      <p:sp>
        <p:nvSpPr>
          <p:cNvPr id="17" name="Rectangle 1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2" name="Title 1"/>
          <p:cNvSpPr>
            <a:spLocks noGrp="1"/>
          </p:cNvSpPr>
          <p:nvPr>
            <p:ph type="ctrTitle" hasCustomPrompt="1"/>
          </p:nvPr>
        </p:nvSpPr>
        <p:spPr>
          <a:xfrm>
            <a:off x="6741096" y="2136385"/>
            <a:ext cx="2145875" cy="747897"/>
          </a:xfrm>
        </p:spPr>
        <p:txBody>
          <a:bodyPr anchor="ctr"/>
          <a:lstStyle>
            <a:lvl1pPr>
              <a:defRPr sz="2700" cap="none" baseline="0"/>
            </a:lvl1pPr>
          </a:lstStyle>
          <a:p>
            <a:r>
              <a:rPr lang="en-GB" dirty="0" smtClean="0"/>
              <a:t>Title </a:t>
            </a:r>
            <a:r>
              <a:rPr lang="en-GB" dirty="0" err="1" smtClean="0"/>
              <a:t>title</a:t>
            </a:r>
            <a:r>
              <a:rPr lang="en-GB" dirty="0" smtClean="0"/>
              <a:t> </a:t>
            </a:r>
            <a:r>
              <a:rPr lang="en-GB" dirty="0" err="1" smtClean="0"/>
              <a:t>title</a:t>
            </a:r>
            <a:r>
              <a:rPr lang="en-GB" dirty="0" smtClean="0"/>
              <a:t> </a:t>
            </a:r>
            <a:r>
              <a:rPr lang="en-GB" dirty="0" err="1" smtClean="0"/>
              <a:t>title</a:t>
            </a:r>
            <a:endParaRPr lang="en-US" dirty="0"/>
          </a:p>
        </p:txBody>
      </p:sp>
      <p:sp>
        <p:nvSpPr>
          <p:cNvPr id="7" name="Rectangle 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8" name="Rectangle 7"/>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9" name="TextBox 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smtClean="0">
              <a:solidFill>
                <a:schemeClr val="bg2"/>
              </a:solidFill>
            </a:endParaRPr>
          </a:p>
        </p:txBody>
      </p:sp>
      <p:sp>
        <p:nvSpPr>
          <p:cNvPr id="10" name="Rectangle 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1" name="TextBox 1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smtClean="0">
              <a:solidFill>
                <a:schemeClr val="bg2"/>
              </a:solidFill>
            </a:endParaRPr>
          </a:p>
        </p:txBody>
      </p:sp>
      <p:sp>
        <p:nvSpPr>
          <p:cNvPr id="12" name="Rectangle 1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3" name="TextBox 1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smtClean="0">
              <a:solidFill>
                <a:schemeClr val="bg2"/>
              </a:solidFill>
            </a:endParaRPr>
          </a:p>
        </p:txBody>
      </p:sp>
      <p:sp>
        <p:nvSpPr>
          <p:cNvPr id="14" name="Rectangle 13"/>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5" name="TextBox 14"/>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smtClean="0">
              <a:solidFill>
                <a:schemeClr val="bg2"/>
              </a:solidFill>
            </a:endParaRPr>
          </a:p>
        </p:txBody>
      </p:sp>
      <p:sp>
        <p:nvSpPr>
          <p:cNvPr id="16" name="Rectangle 15"/>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9" name="TextBox 1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smtClean="0">
              <a:solidFill>
                <a:schemeClr val="bg2"/>
              </a:solidFill>
            </a:endParaRPr>
          </a:p>
        </p:txBody>
      </p:sp>
      <p:sp>
        <p:nvSpPr>
          <p:cNvPr id="20" name="Rectangle 1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21" name="TextBox 2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smtClean="0">
              <a:solidFill>
                <a:schemeClr val="bg2"/>
              </a:solidFill>
            </a:endParaRPr>
          </a:p>
        </p:txBody>
      </p:sp>
      <p:sp>
        <p:nvSpPr>
          <p:cNvPr id="22" name="Rectangle 2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23" name="TextBox 2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smtClean="0">
              <a:solidFill>
                <a:schemeClr val="bg2"/>
              </a:solidFill>
            </a:endParaRPr>
          </a:p>
        </p:txBody>
      </p:sp>
      <p:sp>
        <p:nvSpPr>
          <p:cNvPr id="24" name="Rectangle 23"/>
          <p:cNvSpPr/>
          <p:nvPr userDrawn="1"/>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25" name="TextBox 24"/>
          <p:cNvSpPr txBox="1"/>
          <p:nvPr userDrawn="1"/>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smtClean="0">
              <a:solidFill>
                <a:schemeClr val="bg2"/>
              </a:solidFill>
            </a:endParaRPr>
          </a:p>
        </p:txBody>
      </p:sp>
      <p:sp>
        <p:nvSpPr>
          <p:cNvPr id="4" name="Picture Placeholder 3"/>
          <p:cNvSpPr>
            <a:spLocks noGrp="1"/>
          </p:cNvSpPr>
          <p:nvPr>
            <p:ph type="pic" sz="quarter" idx="10"/>
          </p:nvPr>
        </p:nvSpPr>
        <p:spPr>
          <a:xfrm>
            <a:off x="0" y="0"/>
            <a:ext cx="6340288" cy="5143500"/>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288" h="5143500">
                <a:moveTo>
                  <a:pt x="0" y="0"/>
                </a:moveTo>
                <a:lnTo>
                  <a:pt x="4654924" y="0"/>
                </a:lnTo>
                <a:lnTo>
                  <a:pt x="6340288" y="5143500"/>
                </a:lnTo>
                <a:lnTo>
                  <a:pt x="0" y="5143500"/>
                </a:lnTo>
                <a:lnTo>
                  <a:pt x="0" y="0"/>
                </a:lnTo>
                <a:close/>
              </a:path>
            </a:pathLst>
          </a:custGeom>
        </p:spPr>
        <p:txBody>
          <a:bodyPr/>
          <a:lstStyle/>
          <a:p>
            <a:endParaRPr lang="en-GB" dirty="0"/>
          </a:p>
        </p:txBody>
      </p:sp>
    </p:spTree>
    <p:extLst>
      <p:ext uri="{BB962C8B-B14F-4D97-AF65-F5344CB8AC3E}">
        <p14:creationId xmlns:p14="http://schemas.microsoft.com/office/powerpoint/2010/main" val="310841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ub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34000" y="1535277"/>
            <a:ext cx="3569511" cy="1017291"/>
          </a:xfrm>
        </p:spPr>
        <p:txBody>
          <a:bodyPr anchor="ctr"/>
          <a:lstStyle>
            <a:lvl1pPr>
              <a:defRPr sz="3700" cap="none" baseline="0"/>
            </a:lvl1pPr>
          </a:lstStyle>
          <a:p>
            <a:r>
              <a:rPr lang="en-US" dirty="0" smtClean="0"/>
              <a:t>Subject</a:t>
            </a:r>
            <a:br>
              <a:rPr lang="en-US" dirty="0" smtClean="0"/>
            </a:br>
            <a:r>
              <a:rPr lang="en-US" dirty="0" smtClean="0"/>
              <a:t>Title</a:t>
            </a:r>
            <a:endParaRPr lang="en-US" dirty="0"/>
          </a:p>
        </p:txBody>
      </p:sp>
      <p:sp>
        <p:nvSpPr>
          <p:cNvPr id="3" name="Subtitle 2"/>
          <p:cNvSpPr>
            <a:spLocks noGrp="1"/>
          </p:cNvSpPr>
          <p:nvPr>
            <p:ph type="subTitle" idx="1" hasCustomPrompt="1"/>
          </p:nvPr>
        </p:nvSpPr>
        <p:spPr>
          <a:xfrm>
            <a:off x="234000" y="2724522"/>
            <a:ext cx="3569511" cy="1816529"/>
          </a:xfrm>
        </p:spPr>
        <p:txBody>
          <a:bodyPr/>
          <a:lstStyle>
            <a:lvl1pPr marL="0" indent="0" algn="l">
              <a:buNone/>
              <a:defRPr cap="none" baseline="0">
                <a:solidFill>
                  <a:schemeClr val="bg2"/>
                </a:solidFill>
              </a:defRPr>
            </a:lvl1pPr>
            <a:lvl2pPr marL="3240" indent="0" algn="l">
              <a:spcBef>
                <a:spcPts val="816"/>
              </a:spcBef>
              <a:buNone/>
              <a:tabLst/>
              <a:defRPr cap="none" baseline="0">
                <a:solidFill>
                  <a:schemeClr val="tx1"/>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smtClean="0"/>
              <a:t>MORE COMPLETE TITLE</a:t>
            </a:r>
          </a:p>
          <a:p>
            <a:pPr lvl="1"/>
            <a:r>
              <a:rPr lang="en-US" dirty="0" smtClean="0"/>
              <a:t>Body text: Lorem ipsum dolor sit amet, consectetuer adipiscing elit. Maecenas porttitor congue massa. </a:t>
            </a:r>
            <a:r>
              <a:rPr lang="en-US" dirty="0" err="1" smtClean="0"/>
              <a:t>Fusce</a:t>
            </a:r>
            <a:r>
              <a:rPr lang="en-US" dirty="0" smtClean="0"/>
              <a:t> </a:t>
            </a:r>
            <a:r>
              <a:rPr lang="en-US" dirty="0" err="1" smtClean="0"/>
              <a:t>posuere</a:t>
            </a:r>
            <a:r>
              <a:rPr lang="en-US" dirty="0" smtClean="0"/>
              <a:t>.</a:t>
            </a:r>
          </a:p>
          <a:p>
            <a:pPr lvl="1"/>
            <a:r>
              <a:rPr lang="en-US" dirty="0" smtClean="0"/>
              <a:t>Pellentesque habitant morbi tristique senectus et netus et malesuada fames ac turpis egestas. Proin pharetra nonummy pede. Mauris et </a:t>
            </a:r>
            <a:r>
              <a:rPr lang="en-US" dirty="0" err="1" smtClean="0"/>
              <a:t>orci</a:t>
            </a:r>
            <a:r>
              <a:rPr lang="en-US" dirty="0" smtClean="0"/>
              <a:t>.</a:t>
            </a:r>
          </a:p>
        </p:txBody>
      </p:sp>
      <p:sp>
        <p:nvSpPr>
          <p:cNvPr id="20" name="Text Placeholder 19"/>
          <p:cNvSpPr>
            <a:spLocks noGrp="1"/>
          </p:cNvSpPr>
          <p:nvPr>
            <p:ph type="body" sz="quarter" idx="13" hasCustomPrompt="1"/>
          </p:nvPr>
        </p:nvSpPr>
        <p:spPr>
          <a:xfrm>
            <a:off x="234000" y="248322"/>
            <a:ext cx="3569510" cy="1172925"/>
          </a:xfrm>
        </p:spPr>
        <p:txBody>
          <a:bodyPr anchor="b">
            <a:normAutofit/>
          </a:bodyPr>
          <a:lstStyle>
            <a:lvl1pPr>
              <a:defRPr sz="2200" b="0" cap="none" baseline="0">
                <a:solidFill>
                  <a:schemeClr val="bg2"/>
                </a:solidFill>
              </a:defRPr>
            </a:lvl1pPr>
          </a:lstStyle>
          <a:p>
            <a:pPr lvl="0"/>
            <a:r>
              <a:rPr lang="en-US" dirty="0" smtClean="0"/>
              <a:t>Related phrase</a:t>
            </a:r>
            <a:endParaRPr lang="en-GB" dirty="0"/>
          </a:p>
        </p:txBody>
      </p:sp>
      <p:sp>
        <p:nvSpPr>
          <p:cNvPr id="19" name="Oval 18"/>
          <p:cNvSpPr/>
          <p:nvPr/>
        </p:nvSpPr>
        <p:spPr>
          <a:xfrm>
            <a:off x="7166089" y="922544"/>
            <a:ext cx="1081211" cy="10809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ZA" dirty="0">
              <a:solidFill>
                <a:srgbClr val="FFFFFF"/>
              </a:solidFill>
            </a:endParaRPr>
          </a:p>
        </p:txBody>
      </p:sp>
      <p:sp>
        <p:nvSpPr>
          <p:cNvPr id="21" name="Oval 20"/>
          <p:cNvSpPr/>
          <p:nvPr/>
        </p:nvSpPr>
        <p:spPr>
          <a:xfrm>
            <a:off x="5385163" y="2987329"/>
            <a:ext cx="1384960" cy="13845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ZA" dirty="0">
              <a:solidFill>
                <a:srgbClr val="FFFFFF"/>
              </a:solidFill>
            </a:endParaRPr>
          </a:p>
        </p:txBody>
      </p:sp>
      <p:sp>
        <p:nvSpPr>
          <p:cNvPr id="22" name="Oval 21"/>
          <p:cNvSpPr/>
          <p:nvPr/>
        </p:nvSpPr>
        <p:spPr>
          <a:xfrm>
            <a:off x="5246169" y="3098171"/>
            <a:ext cx="381308" cy="38120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ZA" dirty="0">
              <a:solidFill>
                <a:srgbClr val="FFFFFF"/>
              </a:solidFill>
            </a:endParaRPr>
          </a:p>
        </p:txBody>
      </p:sp>
      <p:sp>
        <p:nvSpPr>
          <p:cNvPr id="24" name="Oval 23"/>
          <p:cNvSpPr/>
          <p:nvPr/>
        </p:nvSpPr>
        <p:spPr>
          <a:xfrm>
            <a:off x="8163709" y="838978"/>
            <a:ext cx="167181" cy="1671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ZA" dirty="0">
              <a:solidFill>
                <a:srgbClr val="FFFFFF"/>
              </a:solidFill>
            </a:endParaRPr>
          </a:p>
        </p:txBody>
      </p:sp>
      <p:sp>
        <p:nvSpPr>
          <p:cNvPr id="7" name="Picture Placeholder 6"/>
          <p:cNvSpPr>
            <a:spLocks noGrp="1"/>
          </p:cNvSpPr>
          <p:nvPr>
            <p:ph type="pic" sz="quarter" idx="14"/>
          </p:nvPr>
        </p:nvSpPr>
        <p:spPr>
          <a:xfrm>
            <a:off x="5142217" y="809746"/>
            <a:ext cx="2979602" cy="2978781"/>
          </a:xfrm>
          <a:prstGeom prst="ellipse">
            <a:avLst/>
          </a:prstGeom>
          <a:ln w="38100">
            <a:solidFill>
              <a:schemeClr val="accent3"/>
            </a:solidFill>
          </a:ln>
        </p:spPr>
        <p:txBody>
          <a:bodyPr/>
          <a:lstStyle/>
          <a:p>
            <a:r>
              <a:rPr lang="en-US" dirty="0" smtClean="0"/>
              <a:t>Click icon to add picture</a:t>
            </a:r>
            <a:endParaRPr lang="en-GB" dirty="0"/>
          </a:p>
        </p:txBody>
      </p:sp>
    </p:spTree>
    <p:extLst>
      <p:ext uri="{BB962C8B-B14F-4D97-AF65-F5344CB8AC3E}">
        <p14:creationId xmlns:p14="http://schemas.microsoft.com/office/powerpoint/2010/main" val="76497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42688" y="3486270"/>
            <a:ext cx="3843754" cy="65710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dirty="0" smtClean="0"/>
              <a:t>Click to edit Master text styles</a:t>
            </a:r>
          </a:p>
          <a:p>
            <a:pPr lvl="1"/>
            <a:r>
              <a:rPr lang="en-US" dirty="0" smtClean="0"/>
              <a:t>Second level</a:t>
            </a:r>
          </a:p>
        </p:txBody>
      </p:sp>
      <p:sp>
        <p:nvSpPr>
          <p:cNvPr id="9" name="Text Placeholder 10"/>
          <p:cNvSpPr>
            <a:spLocks noGrp="1"/>
          </p:cNvSpPr>
          <p:nvPr>
            <p:ph type="body" sz="quarter" idx="15"/>
          </p:nvPr>
        </p:nvSpPr>
        <p:spPr>
          <a:xfrm>
            <a:off x="5043071" y="3486270"/>
            <a:ext cx="3843754" cy="65710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smtClean="0"/>
              <a:t>Click to edit Master text styles</a:t>
            </a:r>
          </a:p>
          <a:p>
            <a:pPr lvl="1"/>
            <a:r>
              <a:rPr lang="en-US" smtClean="0"/>
              <a:t>Second level</a:t>
            </a:r>
          </a:p>
        </p:txBody>
      </p:sp>
      <p:sp>
        <p:nvSpPr>
          <p:cNvPr id="7" name="Picture Placeholder 6"/>
          <p:cNvSpPr>
            <a:spLocks noGrp="1"/>
          </p:cNvSpPr>
          <p:nvPr>
            <p:ph type="pic" sz="quarter" idx="16"/>
          </p:nvPr>
        </p:nvSpPr>
        <p:spPr>
          <a:xfrm>
            <a:off x="242688" y="1831103"/>
            <a:ext cx="3843754" cy="1550392"/>
          </a:xfrm>
        </p:spPr>
        <p:txBody>
          <a:bodyPr>
            <a:normAutofit/>
          </a:bodyPr>
          <a:lstStyle>
            <a:lvl1pPr>
              <a:defRPr sz="1100">
                <a:solidFill>
                  <a:schemeClr val="bg2"/>
                </a:solidFill>
              </a:defRPr>
            </a:lvl1pPr>
          </a:lstStyle>
          <a:p>
            <a:r>
              <a:rPr lang="en-US" dirty="0" smtClean="0"/>
              <a:t>Click icon to add picture</a:t>
            </a:r>
            <a:endParaRPr lang="en-GB" dirty="0"/>
          </a:p>
        </p:txBody>
      </p:sp>
      <p:sp>
        <p:nvSpPr>
          <p:cNvPr id="12" name="Picture Placeholder 6"/>
          <p:cNvSpPr>
            <a:spLocks noGrp="1"/>
          </p:cNvSpPr>
          <p:nvPr>
            <p:ph type="pic" sz="quarter" idx="17"/>
          </p:nvPr>
        </p:nvSpPr>
        <p:spPr>
          <a:xfrm>
            <a:off x="5043071" y="1831103"/>
            <a:ext cx="3843754" cy="1550392"/>
          </a:xfrm>
        </p:spPr>
        <p:txBody>
          <a:bodyPr>
            <a:normAutofit/>
          </a:bodyPr>
          <a:lstStyle>
            <a:lvl1pPr>
              <a:defRPr sz="1100">
                <a:solidFill>
                  <a:schemeClr val="bg2"/>
                </a:solidFill>
              </a:defRPr>
            </a:lvl1pPr>
          </a:lstStyle>
          <a:p>
            <a:r>
              <a:rPr lang="en-US" dirty="0" smtClean="0"/>
              <a:t>Click icon to add picture</a:t>
            </a:r>
            <a:endParaRPr lang="en-GB" dirty="0"/>
          </a:p>
        </p:txBody>
      </p:sp>
      <p:sp>
        <p:nvSpPr>
          <p:cNvPr id="13" name="Text Placeholder 10"/>
          <p:cNvSpPr>
            <a:spLocks noGrp="1"/>
          </p:cNvSpPr>
          <p:nvPr>
            <p:ph type="body" sz="quarter" idx="18"/>
          </p:nvPr>
        </p:nvSpPr>
        <p:spPr>
          <a:xfrm>
            <a:off x="242688" y="1388443"/>
            <a:ext cx="3843754" cy="442661"/>
          </a:xfrm>
          <a:solidFill>
            <a:schemeClr val="tx2"/>
          </a:solidFill>
        </p:spPr>
        <p:txBody>
          <a:bodyPr lIns="73459" rIns="24486" anchor="ctr">
            <a:normAutofit/>
          </a:bodyPr>
          <a:lstStyle>
            <a:lvl1pPr>
              <a:lnSpc>
                <a:spcPct val="80000"/>
              </a:lnSpc>
              <a:spcBef>
                <a:spcPts val="0"/>
              </a:spcBef>
              <a:spcAft>
                <a:spcPts val="0"/>
              </a:spcAft>
              <a:defRPr lang="en-US" sz="1600" kern="1200" cap="none"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smtClean="0"/>
              <a:t>Click to edit Master text styles</a:t>
            </a:r>
          </a:p>
        </p:txBody>
      </p:sp>
      <p:sp>
        <p:nvSpPr>
          <p:cNvPr id="14" name="Text Placeholder 10"/>
          <p:cNvSpPr>
            <a:spLocks noGrp="1"/>
          </p:cNvSpPr>
          <p:nvPr>
            <p:ph type="body" sz="quarter" idx="19"/>
          </p:nvPr>
        </p:nvSpPr>
        <p:spPr>
          <a:xfrm>
            <a:off x="5043071" y="1388443"/>
            <a:ext cx="3843754" cy="442661"/>
          </a:xfrm>
          <a:solidFill>
            <a:schemeClr val="accent2"/>
          </a:solidFill>
        </p:spPr>
        <p:txBody>
          <a:bodyPr lIns="73459" rIns="24486" anchor="ctr">
            <a:normAutofit/>
          </a:bodyPr>
          <a:lstStyle>
            <a:lvl1pPr>
              <a:lnSpc>
                <a:spcPct val="80000"/>
              </a:lnSpc>
              <a:spcBef>
                <a:spcPts val="0"/>
              </a:spcBef>
              <a:spcAft>
                <a:spcPts val="0"/>
              </a:spcAft>
              <a:defRPr lang="en-US" sz="1600" kern="1200" cap="none"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smtClean="0"/>
              <a:t>Click to edit Master text styles</a:t>
            </a:r>
          </a:p>
        </p:txBody>
      </p:sp>
      <p:sp>
        <p:nvSpPr>
          <p:cNvPr id="15"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lvl1pPr>
          </a:lstStyle>
          <a:p>
            <a:pPr lvl="0">
              <a:spcBef>
                <a:spcPts val="0"/>
              </a:spcBef>
              <a:spcAft>
                <a:spcPts val="0"/>
              </a:spcAft>
            </a:pPr>
            <a:r>
              <a:rPr lang="en-US" dirty="0" smtClean="0"/>
              <a:t>CLICK TO ADD TAG LINE OR BEGINNING OF TITLE</a:t>
            </a:r>
            <a:endParaRPr lang="en-GB" dirty="0"/>
          </a:p>
        </p:txBody>
      </p:sp>
    </p:spTree>
    <p:extLst>
      <p:ext uri="{BB962C8B-B14F-4D97-AF65-F5344CB8AC3E}">
        <p14:creationId xmlns:p14="http://schemas.microsoft.com/office/powerpoint/2010/main" val="187207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44533" y="3481305"/>
            <a:ext cx="2561614" cy="785512"/>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dirty="0" smtClean="0"/>
              <a:t>Click to edit Master text styles</a:t>
            </a:r>
          </a:p>
          <a:p>
            <a:pPr lvl="1"/>
            <a:r>
              <a:rPr lang="en-US" dirty="0" smtClean="0"/>
              <a:t>Second level</a:t>
            </a:r>
          </a:p>
        </p:txBody>
      </p:sp>
      <p:sp>
        <p:nvSpPr>
          <p:cNvPr id="9" name="Text Placeholder 10"/>
          <p:cNvSpPr>
            <a:spLocks noGrp="1"/>
          </p:cNvSpPr>
          <p:nvPr>
            <p:ph type="body" sz="quarter" idx="15"/>
          </p:nvPr>
        </p:nvSpPr>
        <p:spPr>
          <a:xfrm>
            <a:off x="3300205" y="3481305"/>
            <a:ext cx="2561614" cy="785512"/>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smtClean="0"/>
              <a:t>Click to edit Master text styles</a:t>
            </a:r>
          </a:p>
          <a:p>
            <a:pPr lvl="1"/>
            <a:r>
              <a:rPr lang="en-US" smtClean="0"/>
              <a:t>Second level</a:t>
            </a:r>
          </a:p>
        </p:txBody>
      </p:sp>
      <p:sp>
        <p:nvSpPr>
          <p:cNvPr id="7" name="Picture Placeholder 6"/>
          <p:cNvSpPr>
            <a:spLocks noGrp="1"/>
          </p:cNvSpPr>
          <p:nvPr>
            <p:ph type="pic" sz="quarter" idx="16"/>
          </p:nvPr>
        </p:nvSpPr>
        <p:spPr>
          <a:xfrm>
            <a:off x="244533" y="1831103"/>
            <a:ext cx="2561614" cy="1550392"/>
          </a:xfrm>
        </p:spPr>
        <p:txBody>
          <a:bodyPr>
            <a:normAutofit/>
          </a:bodyPr>
          <a:lstStyle>
            <a:lvl1pPr>
              <a:defRPr sz="1100">
                <a:solidFill>
                  <a:schemeClr val="bg2"/>
                </a:solidFill>
              </a:defRPr>
            </a:lvl1pPr>
          </a:lstStyle>
          <a:p>
            <a:r>
              <a:rPr lang="en-US" dirty="0" smtClean="0"/>
              <a:t>Click icon to add picture</a:t>
            </a:r>
            <a:endParaRPr lang="en-GB" dirty="0"/>
          </a:p>
        </p:txBody>
      </p:sp>
      <p:sp>
        <p:nvSpPr>
          <p:cNvPr id="12" name="Picture Placeholder 6"/>
          <p:cNvSpPr>
            <a:spLocks noGrp="1"/>
          </p:cNvSpPr>
          <p:nvPr>
            <p:ph type="pic" sz="quarter" idx="17"/>
          </p:nvPr>
        </p:nvSpPr>
        <p:spPr>
          <a:xfrm>
            <a:off x="3300205" y="1831103"/>
            <a:ext cx="2561614" cy="1550392"/>
          </a:xfrm>
        </p:spPr>
        <p:txBody>
          <a:bodyPr>
            <a:normAutofit/>
          </a:bodyPr>
          <a:lstStyle>
            <a:lvl1pPr>
              <a:defRPr sz="1100">
                <a:solidFill>
                  <a:schemeClr val="bg2"/>
                </a:solidFill>
              </a:defRPr>
            </a:lvl1pPr>
          </a:lstStyle>
          <a:p>
            <a:r>
              <a:rPr lang="en-US" dirty="0" smtClean="0"/>
              <a:t>Click icon to add picture</a:t>
            </a:r>
            <a:endParaRPr lang="en-GB" dirty="0"/>
          </a:p>
        </p:txBody>
      </p:sp>
      <p:sp>
        <p:nvSpPr>
          <p:cNvPr id="13" name="Text Placeholder 10"/>
          <p:cNvSpPr>
            <a:spLocks noGrp="1"/>
          </p:cNvSpPr>
          <p:nvPr>
            <p:ph type="body" sz="quarter" idx="18"/>
          </p:nvPr>
        </p:nvSpPr>
        <p:spPr>
          <a:xfrm>
            <a:off x="244533" y="1388443"/>
            <a:ext cx="2561614" cy="442661"/>
          </a:xfrm>
          <a:solidFill>
            <a:schemeClr val="tx2"/>
          </a:solidFill>
        </p:spPr>
        <p:txBody>
          <a:bodyPr lIns="73459" rIns="24486" anchor="ctr">
            <a:normAutofit/>
          </a:bodyPr>
          <a:lstStyle>
            <a:lvl1pPr>
              <a:lnSpc>
                <a:spcPct val="80000"/>
              </a:lnSpc>
              <a:spcBef>
                <a:spcPts val="0"/>
              </a:spcBef>
              <a:spcAft>
                <a:spcPts val="0"/>
              </a:spcAft>
              <a:defRPr lang="en-US" sz="1600" kern="1200" cap="none"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smtClean="0"/>
              <a:t>Click to edit Master text styles</a:t>
            </a:r>
          </a:p>
        </p:txBody>
      </p:sp>
      <p:sp>
        <p:nvSpPr>
          <p:cNvPr id="14" name="Text Placeholder 10"/>
          <p:cNvSpPr>
            <a:spLocks noGrp="1"/>
          </p:cNvSpPr>
          <p:nvPr>
            <p:ph type="body" sz="quarter" idx="19"/>
          </p:nvPr>
        </p:nvSpPr>
        <p:spPr>
          <a:xfrm>
            <a:off x="3300205" y="1388443"/>
            <a:ext cx="2561614" cy="442661"/>
          </a:xfrm>
          <a:solidFill>
            <a:schemeClr val="accent2"/>
          </a:solidFill>
        </p:spPr>
        <p:txBody>
          <a:bodyPr lIns="73459" rIns="24486" anchor="ctr">
            <a:normAutofit/>
          </a:bodyPr>
          <a:lstStyle>
            <a:lvl1pPr>
              <a:lnSpc>
                <a:spcPct val="80000"/>
              </a:lnSpc>
              <a:spcBef>
                <a:spcPts val="0"/>
              </a:spcBef>
              <a:spcAft>
                <a:spcPts val="0"/>
              </a:spcAft>
              <a:defRPr lang="en-US" sz="1600" kern="1200" cap="none"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smtClean="0"/>
              <a:t>Click to edit Master text styles</a:t>
            </a:r>
          </a:p>
        </p:txBody>
      </p:sp>
      <p:sp>
        <p:nvSpPr>
          <p:cNvPr id="15" name="Text Placeholder 10"/>
          <p:cNvSpPr>
            <a:spLocks noGrp="1"/>
          </p:cNvSpPr>
          <p:nvPr>
            <p:ph type="body" sz="quarter" idx="20"/>
          </p:nvPr>
        </p:nvSpPr>
        <p:spPr>
          <a:xfrm>
            <a:off x="6301029" y="3481305"/>
            <a:ext cx="2561614" cy="785512"/>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smtClean="0"/>
              <a:t>Click to edit Master text styles</a:t>
            </a:r>
          </a:p>
          <a:p>
            <a:pPr lvl="1"/>
            <a:r>
              <a:rPr lang="en-US" smtClean="0"/>
              <a:t>Second level</a:t>
            </a:r>
          </a:p>
        </p:txBody>
      </p:sp>
      <p:sp>
        <p:nvSpPr>
          <p:cNvPr id="16" name="Picture Placeholder 6"/>
          <p:cNvSpPr>
            <a:spLocks noGrp="1"/>
          </p:cNvSpPr>
          <p:nvPr>
            <p:ph type="pic" sz="quarter" idx="21"/>
          </p:nvPr>
        </p:nvSpPr>
        <p:spPr>
          <a:xfrm>
            <a:off x="6301029" y="1831103"/>
            <a:ext cx="2561614" cy="1550392"/>
          </a:xfrm>
        </p:spPr>
        <p:txBody>
          <a:bodyPr>
            <a:normAutofit/>
          </a:bodyPr>
          <a:lstStyle>
            <a:lvl1pPr>
              <a:defRPr sz="1100">
                <a:solidFill>
                  <a:schemeClr val="bg2"/>
                </a:solidFill>
              </a:defRPr>
            </a:lvl1pPr>
          </a:lstStyle>
          <a:p>
            <a:r>
              <a:rPr lang="en-US" dirty="0" smtClean="0"/>
              <a:t>Click icon to add picture</a:t>
            </a:r>
            <a:endParaRPr lang="en-GB" dirty="0"/>
          </a:p>
        </p:txBody>
      </p:sp>
      <p:sp>
        <p:nvSpPr>
          <p:cNvPr id="17" name="Text Placeholder 10"/>
          <p:cNvSpPr>
            <a:spLocks noGrp="1"/>
          </p:cNvSpPr>
          <p:nvPr>
            <p:ph type="body" sz="quarter" idx="22"/>
          </p:nvPr>
        </p:nvSpPr>
        <p:spPr>
          <a:xfrm>
            <a:off x="6301029" y="1388443"/>
            <a:ext cx="2561614" cy="442661"/>
          </a:xfrm>
          <a:solidFill>
            <a:schemeClr val="accent6"/>
          </a:solidFill>
        </p:spPr>
        <p:txBody>
          <a:bodyPr lIns="73459" rIns="24486" anchor="ctr">
            <a:normAutofit/>
          </a:bodyPr>
          <a:lstStyle>
            <a:lvl1pPr>
              <a:lnSpc>
                <a:spcPct val="80000"/>
              </a:lnSpc>
              <a:spcBef>
                <a:spcPts val="0"/>
              </a:spcBef>
              <a:spcAft>
                <a:spcPts val="0"/>
              </a:spcAft>
              <a:defRPr lang="en-US" sz="1600" kern="1200" cap="none"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smtClean="0"/>
              <a:t>Click to edit Master text styles</a:t>
            </a:r>
          </a:p>
        </p:txBody>
      </p:sp>
      <p:sp>
        <p:nvSpPr>
          <p:cNvPr id="19"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lvl1pPr>
          </a:lstStyle>
          <a:p>
            <a:pPr lvl="0">
              <a:spcBef>
                <a:spcPts val="0"/>
              </a:spcBef>
              <a:spcAft>
                <a:spcPts val="0"/>
              </a:spcAft>
            </a:pPr>
            <a:r>
              <a:rPr lang="en-US" dirty="0" smtClean="0"/>
              <a:t>CLICK TO ADD TAG LINE OR BEGINNING OF TITLE</a:t>
            </a:r>
            <a:endParaRPr lang="en-GB" dirty="0"/>
          </a:p>
        </p:txBody>
      </p:sp>
    </p:spTree>
    <p:extLst>
      <p:ext uri="{BB962C8B-B14F-4D97-AF65-F5344CB8AC3E}">
        <p14:creationId xmlns:p14="http://schemas.microsoft.com/office/powerpoint/2010/main" val="83364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35007"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dirty="0" smtClean="0"/>
              <a:t>Click to edit Master text styles</a:t>
            </a:r>
          </a:p>
          <a:p>
            <a:pPr lvl="1"/>
            <a:r>
              <a:rPr lang="en-US" dirty="0" smtClean="0"/>
              <a:t>Second level</a:t>
            </a:r>
          </a:p>
        </p:txBody>
      </p:sp>
      <p:sp>
        <p:nvSpPr>
          <p:cNvPr id="9" name="Text Placeholder 10"/>
          <p:cNvSpPr>
            <a:spLocks noGrp="1"/>
          </p:cNvSpPr>
          <p:nvPr>
            <p:ph type="body" sz="quarter" idx="15"/>
          </p:nvPr>
        </p:nvSpPr>
        <p:spPr>
          <a:xfrm>
            <a:off x="2469336"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smtClean="0"/>
              <a:t>Click to edit Master text styles</a:t>
            </a:r>
          </a:p>
          <a:p>
            <a:pPr lvl="1"/>
            <a:r>
              <a:rPr lang="en-US" smtClean="0"/>
              <a:t>Second level</a:t>
            </a:r>
          </a:p>
        </p:txBody>
      </p:sp>
      <p:sp>
        <p:nvSpPr>
          <p:cNvPr id="7" name="Picture Placeholder 6"/>
          <p:cNvSpPr>
            <a:spLocks noGrp="1"/>
          </p:cNvSpPr>
          <p:nvPr>
            <p:ph type="pic" sz="quarter" idx="16"/>
          </p:nvPr>
        </p:nvSpPr>
        <p:spPr>
          <a:xfrm>
            <a:off x="235007" y="1831103"/>
            <a:ext cx="1948830" cy="1550392"/>
          </a:xfrm>
        </p:spPr>
        <p:txBody>
          <a:bodyPr lIns="72000" tIns="72000" rIns="72000" bIns="72000">
            <a:normAutofit/>
          </a:bodyPr>
          <a:lstStyle>
            <a:lvl1pPr>
              <a:defRPr sz="1100">
                <a:solidFill>
                  <a:schemeClr val="bg2"/>
                </a:solidFill>
              </a:defRPr>
            </a:lvl1pPr>
          </a:lstStyle>
          <a:p>
            <a:r>
              <a:rPr lang="en-US" dirty="0" smtClean="0"/>
              <a:t>Click icon to add picture</a:t>
            </a:r>
            <a:endParaRPr lang="en-GB" dirty="0"/>
          </a:p>
        </p:txBody>
      </p:sp>
      <p:sp>
        <p:nvSpPr>
          <p:cNvPr id="13" name="Text Placeholder 10"/>
          <p:cNvSpPr>
            <a:spLocks noGrp="1"/>
          </p:cNvSpPr>
          <p:nvPr>
            <p:ph type="body" sz="quarter" idx="18"/>
          </p:nvPr>
        </p:nvSpPr>
        <p:spPr>
          <a:xfrm>
            <a:off x="235007" y="1388443"/>
            <a:ext cx="1948830" cy="442660"/>
          </a:xfrm>
          <a:solidFill>
            <a:schemeClr val="tx2"/>
          </a:solidFill>
        </p:spPr>
        <p:txBody>
          <a:bodyPr lIns="73459" rIns="24486" anchor="ctr">
            <a:normAutofit/>
          </a:bodyPr>
          <a:lstStyle>
            <a:lvl1pPr>
              <a:lnSpc>
                <a:spcPct val="80000"/>
              </a:lnSpc>
              <a:spcBef>
                <a:spcPts val="0"/>
              </a:spcBef>
              <a:spcAft>
                <a:spcPts val="0"/>
              </a:spcAft>
              <a:defRPr lang="en-US" sz="1600" kern="1200" cap="none"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smtClean="0"/>
              <a:t>Click to edit Master text styles</a:t>
            </a:r>
          </a:p>
        </p:txBody>
      </p:sp>
      <p:sp>
        <p:nvSpPr>
          <p:cNvPr id="14" name="Text Placeholder 10"/>
          <p:cNvSpPr>
            <a:spLocks noGrp="1"/>
          </p:cNvSpPr>
          <p:nvPr>
            <p:ph type="body" sz="quarter" idx="19"/>
          </p:nvPr>
        </p:nvSpPr>
        <p:spPr>
          <a:xfrm>
            <a:off x="2469336" y="1388443"/>
            <a:ext cx="1948830" cy="442660"/>
          </a:xfrm>
          <a:solidFill>
            <a:schemeClr val="accent2"/>
          </a:solidFill>
        </p:spPr>
        <p:txBody>
          <a:bodyPr lIns="73459" rIns="24486" anchor="ctr">
            <a:normAutofit/>
          </a:bodyPr>
          <a:lstStyle>
            <a:lvl1pPr>
              <a:lnSpc>
                <a:spcPct val="80000"/>
              </a:lnSpc>
              <a:spcBef>
                <a:spcPts val="0"/>
              </a:spcBef>
              <a:spcAft>
                <a:spcPts val="0"/>
              </a:spcAft>
              <a:defRPr lang="en-US" sz="1600" kern="1200" cap="none"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smtClean="0"/>
              <a:t>Click to edit Master text styles</a:t>
            </a:r>
          </a:p>
        </p:txBody>
      </p:sp>
      <p:sp>
        <p:nvSpPr>
          <p:cNvPr id="12" name="Picture Placeholder 6"/>
          <p:cNvSpPr>
            <a:spLocks noGrp="1"/>
          </p:cNvSpPr>
          <p:nvPr>
            <p:ph type="pic" sz="quarter" idx="17"/>
          </p:nvPr>
        </p:nvSpPr>
        <p:spPr>
          <a:xfrm>
            <a:off x="2469336" y="1831103"/>
            <a:ext cx="1948830" cy="1550392"/>
          </a:xfrm>
        </p:spPr>
        <p:txBody>
          <a:bodyPr lIns="72000" tIns="72000" rIns="72000" bIns="72000">
            <a:normAutofit/>
          </a:bodyPr>
          <a:lstStyle>
            <a:lvl1pPr>
              <a:defRPr sz="1100">
                <a:solidFill>
                  <a:schemeClr val="bg2"/>
                </a:solidFill>
              </a:defRPr>
            </a:lvl1pPr>
          </a:lstStyle>
          <a:p>
            <a:r>
              <a:rPr lang="en-US" dirty="0" smtClean="0"/>
              <a:t>Click icon to add picture</a:t>
            </a:r>
            <a:endParaRPr lang="en-GB" dirty="0"/>
          </a:p>
        </p:txBody>
      </p:sp>
      <p:sp>
        <p:nvSpPr>
          <p:cNvPr id="15" name="Text Placeholder 10"/>
          <p:cNvSpPr>
            <a:spLocks noGrp="1"/>
          </p:cNvSpPr>
          <p:nvPr>
            <p:ph type="body" sz="quarter" idx="20"/>
          </p:nvPr>
        </p:nvSpPr>
        <p:spPr>
          <a:xfrm>
            <a:off x="4703665"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smtClean="0"/>
              <a:t>Click to edit Master text styles</a:t>
            </a:r>
          </a:p>
          <a:p>
            <a:pPr lvl="1"/>
            <a:r>
              <a:rPr lang="en-US" smtClean="0"/>
              <a:t>Second level</a:t>
            </a:r>
          </a:p>
        </p:txBody>
      </p:sp>
      <p:sp>
        <p:nvSpPr>
          <p:cNvPr id="17" name="Text Placeholder 10"/>
          <p:cNvSpPr>
            <a:spLocks noGrp="1"/>
          </p:cNvSpPr>
          <p:nvPr>
            <p:ph type="body" sz="quarter" idx="22"/>
          </p:nvPr>
        </p:nvSpPr>
        <p:spPr>
          <a:xfrm>
            <a:off x="4703665" y="1388443"/>
            <a:ext cx="1948830" cy="442660"/>
          </a:xfrm>
          <a:solidFill>
            <a:schemeClr val="accent6"/>
          </a:solidFill>
        </p:spPr>
        <p:txBody>
          <a:bodyPr lIns="73459" rIns="24486" anchor="ctr">
            <a:normAutofit/>
          </a:bodyPr>
          <a:lstStyle>
            <a:lvl1pPr>
              <a:lnSpc>
                <a:spcPct val="80000"/>
              </a:lnSpc>
              <a:spcBef>
                <a:spcPts val="0"/>
              </a:spcBef>
              <a:spcAft>
                <a:spcPts val="0"/>
              </a:spcAft>
              <a:defRPr lang="en-US" sz="1600" kern="1200" cap="none"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smtClean="0"/>
              <a:t>Click to edit Master text styles</a:t>
            </a:r>
          </a:p>
        </p:txBody>
      </p:sp>
      <p:sp>
        <p:nvSpPr>
          <p:cNvPr id="16" name="Picture Placeholder 6"/>
          <p:cNvSpPr>
            <a:spLocks noGrp="1"/>
          </p:cNvSpPr>
          <p:nvPr>
            <p:ph type="pic" sz="quarter" idx="21"/>
          </p:nvPr>
        </p:nvSpPr>
        <p:spPr>
          <a:xfrm>
            <a:off x="4703665" y="1831103"/>
            <a:ext cx="1948830" cy="1550392"/>
          </a:xfrm>
        </p:spPr>
        <p:txBody>
          <a:bodyPr lIns="72000" tIns="72000" rIns="72000" bIns="72000">
            <a:normAutofit/>
          </a:bodyPr>
          <a:lstStyle>
            <a:lvl1pPr>
              <a:defRPr sz="1100">
                <a:solidFill>
                  <a:schemeClr val="bg2"/>
                </a:solidFill>
              </a:defRPr>
            </a:lvl1pPr>
          </a:lstStyle>
          <a:p>
            <a:r>
              <a:rPr lang="en-US" dirty="0" smtClean="0"/>
              <a:t>Click icon to add picture</a:t>
            </a:r>
            <a:endParaRPr lang="en-GB" dirty="0"/>
          </a:p>
        </p:txBody>
      </p:sp>
      <p:sp>
        <p:nvSpPr>
          <p:cNvPr id="18" name="Text Placeholder 10"/>
          <p:cNvSpPr>
            <a:spLocks noGrp="1"/>
          </p:cNvSpPr>
          <p:nvPr>
            <p:ph type="body" sz="quarter" idx="23"/>
          </p:nvPr>
        </p:nvSpPr>
        <p:spPr>
          <a:xfrm>
            <a:off x="6937995"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smtClean="0"/>
              <a:t>Click to edit Master text styles</a:t>
            </a:r>
          </a:p>
          <a:p>
            <a:pPr lvl="1"/>
            <a:r>
              <a:rPr lang="en-US" smtClean="0"/>
              <a:t>Second level</a:t>
            </a:r>
          </a:p>
        </p:txBody>
      </p:sp>
      <p:sp>
        <p:nvSpPr>
          <p:cNvPr id="20" name="Text Placeholder 10"/>
          <p:cNvSpPr>
            <a:spLocks noGrp="1"/>
          </p:cNvSpPr>
          <p:nvPr>
            <p:ph type="body" sz="quarter" idx="25"/>
          </p:nvPr>
        </p:nvSpPr>
        <p:spPr>
          <a:xfrm>
            <a:off x="6937995" y="1388443"/>
            <a:ext cx="1948830" cy="442660"/>
          </a:xfrm>
          <a:solidFill>
            <a:schemeClr val="accent3"/>
          </a:solidFill>
        </p:spPr>
        <p:txBody>
          <a:bodyPr lIns="73459" rIns="24486" anchor="ctr">
            <a:normAutofit/>
          </a:bodyPr>
          <a:lstStyle>
            <a:lvl1pPr>
              <a:lnSpc>
                <a:spcPct val="80000"/>
              </a:lnSpc>
              <a:spcBef>
                <a:spcPts val="0"/>
              </a:spcBef>
              <a:spcAft>
                <a:spcPts val="0"/>
              </a:spcAft>
              <a:defRPr lang="en-US" sz="1600" kern="1200" cap="none"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smtClean="0"/>
              <a:t>Click to edit Master text styles</a:t>
            </a:r>
          </a:p>
        </p:txBody>
      </p:sp>
      <p:sp>
        <p:nvSpPr>
          <p:cNvPr id="19" name="Picture Placeholder 6"/>
          <p:cNvSpPr>
            <a:spLocks noGrp="1"/>
          </p:cNvSpPr>
          <p:nvPr>
            <p:ph type="pic" sz="quarter" idx="24"/>
          </p:nvPr>
        </p:nvSpPr>
        <p:spPr>
          <a:xfrm>
            <a:off x="6937995" y="1831103"/>
            <a:ext cx="1948830" cy="1550392"/>
          </a:xfrm>
        </p:spPr>
        <p:txBody>
          <a:bodyPr lIns="72000" tIns="72000" rIns="72000" bIns="72000">
            <a:normAutofit/>
          </a:bodyPr>
          <a:lstStyle>
            <a:lvl1pPr>
              <a:defRPr sz="1100">
                <a:solidFill>
                  <a:schemeClr val="bg2"/>
                </a:solidFill>
              </a:defRPr>
            </a:lvl1pPr>
          </a:lstStyle>
          <a:p>
            <a:r>
              <a:rPr lang="en-US" dirty="0" smtClean="0"/>
              <a:t>Click icon to add picture</a:t>
            </a:r>
            <a:endParaRPr lang="en-GB" dirty="0"/>
          </a:p>
        </p:txBody>
      </p:sp>
      <p:sp>
        <p:nvSpPr>
          <p:cNvPr id="22"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lvl1pPr>
          </a:lstStyle>
          <a:p>
            <a:pPr lvl="0">
              <a:spcBef>
                <a:spcPts val="0"/>
              </a:spcBef>
              <a:spcAft>
                <a:spcPts val="0"/>
              </a:spcAft>
            </a:pPr>
            <a:r>
              <a:rPr lang="en-US" dirty="0" smtClean="0"/>
              <a:t>CLICK TO ADD TAG LINE OR BEGINNING OF TITLE</a:t>
            </a:r>
            <a:endParaRPr lang="en-GB" dirty="0"/>
          </a:p>
        </p:txBody>
      </p:sp>
    </p:spTree>
    <p:extLst>
      <p:ext uri="{BB962C8B-B14F-4D97-AF65-F5344CB8AC3E}">
        <p14:creationId xmlns:p14="http://schemas.microsoft.com/office/powerpoint/2010/main" val="332691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2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2687" y="1388443"/>
            <a:ext cx="3864347" cy="442661"/>
          </a:xfrm>
          <a:solidFill>
            <a:schemeClr val="tx2"/>
          </a:solidFill>
        </p:spPr>
        <p:txBody>
          <a:bodyPr lIns="73459" rIns="24486" anchor="ctr">
            <a:normAutofit/>
          </a:bodyPr>
          <a:lstStyle>
            <a:lvl1pPr>
              <a:lnSpc>
                <a:spcPct val="80000"/>
              </a:lnSpc>
              <a:spcBef>
                <a:spcPts val="0"/>
              </a:spcBef>
              <a:spcAft>
                <a:spcPts val="0"/>
              </a:spcAft>
              <a:defRPr lang="en-US" sz="1600" kern="1200" cap="none"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smtClean="0"/>
              <a:t>Click to edit Master text styles</a:t>
            </a:r>
          </a:p>
        </p:txBody>
      </p:sp>
      <p:sp>
        <p:nvSpPr>
          <p:cNvPr id="14" name="Text Placeholder 10"/>
          <p:cNvSpPr>
            <a:spLocks noGrp="1"/>
          </p:cNvSpPr>
          <p:nvPr>
            <p:ph type="body" sz="quarter" idx="19"/>
          </p:nvPr>
        </p:nvSpPr>
        <p:spPr>
          <a:xfrm>
            <a:off x="5012927" y="1388443"/>
            <a:ext cx="3873898" cy="442661"/>
          </a:xfrm>
          <a:solidFill>
            <a:schemeClr val="accent2"/>
          </a:solidFill>
        </p:spPr>
        <p:txBody>
          <a:bodyPr lIns="73459" rIns="24486" anchor="ctr">
            <a:normAutofit/>
          </a:bodyPr>
          <a:lstStyle>
            <a:lvl1pPr>
              <a:lnSpc>
                <a:spcPct val="80000"/>
              </a:lnSpc>
              <a:spcBef>
                <a:spcPts val="0"/>
              </a:spcBef>
              <a:spcAft>
                <a:spcPts val="0"/>
              </a:spcAft>
              <a:defRPr lang="en-US" sz="1600" kern="1200" cap="none"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smtClean="0"/>
              <a:t>Click to edit Master text styles</a:t>
            </a:r>
          </a:p>
        </p:txBody>
      </p:sp>
      <p:sp>
        <p:nvSpPr>
          <p:cNvPr id="10" name="Text Placeholder 9"/>
          <p:cNvSpPr>
            <a:spLocks noGrp="1"/>
          </p:cNvSpPr>
          <p:nvPr>
            <p:ph type="body" sz="quarter" idx="20"/>
          </p:nvPr>
        </p:nvSpPr>
        <p:spPr>
          <a:xfrm>
            <a:off x="242687" y="2001691"/>
            <a:ext cx="3864347" cy="2029761"/>
          </a:xfrm>
        </p:spPr>
        <p:txBody>
          <a:bodyPr lIns="73459" rIns="24486"/>
          <a:lstStyle>
            <a:lvl1pPr>
              <a:defRPr sz="15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9"/>
          <p:cNvSpPr>
            <a:spLocks noGrp="1"/>
          </p:cNvSpPr>
          <p:nvPr>
            <p:ph type="body" sz="quarter" idx="21"/>
          </p:nvPr>
        </p:nvSpPr>
        <p:spPr>
          <a:xfrm>
            <a:off x="5012927" y="2001691"/>
            <a:ext cx="3873898" cy="2029761"/>
          </a:xfrm>
        </p:spPr>
        <p:txBody>
          <a:bodyPr lIns="73459" rIns="24486"/>
          <a:lstStyle>
            <a:lvl1pPr>
              <a:defRPr sz="15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lvl1pPr>
          </a:lstStyle>
          <a:p>
            <a:pPr lvl="0">
              <a:spcBef>
                <a:spcPts val="0"/>
              </a:spcBef>
              <a:spcAft>
                <a:spcPts val="0"/>
              </a:spcAft>
            </a:pPr>
            <a:r>
              <a:rPr lang="en-US" dirty="0" smtClean="0"/>
              <a:t>CLICK TO ADD TAG LINE OR BEGINNING OF TITLE</a:t>
            </a:r>
            <a:endParaRPr lang="en-GB" dirty="0"/>
          </a:p>
        </p:txBody>
      </p:sp>
      <p:sp>
        <p:nvSpPr>
          <p:cNvPr id="9" name="Text Placeholder 6"/>
          <p:cNvSpPr>
            <a:spLocks noGrp="1"/>
          </p:cNvSpPr>
          <p:nvPr>
            <p:ph type="body" sz="quarter" idx="16" hasCustomPrompt="1"/>
          </p:nvPr>
        </p:nvSpPr>
        <p:spPr>
          <a:xfrm>
            <a:off x="633413" y="4610091"/>
            <a:ext cx="6129337" cy="318287"/>
          </a:xfrm>
        </p:spPr>
        <p:txBody>
          <a:bodyPr anchor="b">
            <a:normAutofit/>
          </a:bodyPr>
          <a:lstStyle>
            <a:lvl1pPr algn="l">
              <a:lnSpc>
                <a:spcPct val="90000"/>
              </a:lnSpc>
              <a:spcBef>
                <a:spcPts val="0"/>
              </a:spcBef>
              <a:spcAft>
                <a:spcPts val="0"/>
              </a:spcAft>
              <a:defRPr sz="800" cap="none" baseline="0">
                <a:solidFill>
                  <a:schemeClr val="bg2">
                    <a:lumMod val="50000"/>
                  </a:schemeClr>
                </a:solidFill>
              </a:defRPr>
            </a:lvl1pPr>
          </a:lstStyle>
          <a:p>
            <a:pPr lvl="0"/>
            <a:r>
              <a:rPr lang="en-US" dirty="0" smtClean="0"/>
              <a:t>Question and Base</a:t>
            </a:r>
          </a:p>
        </p:txBody>
      </p:sp>
    </p:spTree>
    <p:extLst>
      <p:ext uri="{BB962C8B-B14F-4D97-AF65-F5344CB8AC3E}">
        <p14:creationId xmlns:p14="http://schemas.microsoft.com/office/powerpoint/2010/main" val="276782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3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2686" y="1388444"/>
            <a:ext cx="2654085" cy="442661"/>
          </a:xfrm>
          <a:solidFill>
            <a:schemeClr val="tx2"/>
          </a:solidFill>
        </p:spPr>
        <p:txBody>
          <a:bodyPr lIns="73459" rIns="24486" anchor="ctr">
            <a:normAutofit/>
          </a:bodyPr>
          <a:lstStyle>
            <a:lvl1pPr>
              <a:lnSpc>
                <a:spcPct val="80000"/>
              </a:lnSpc>
              <a:spcBef>
                <a:spcPts val="0"/>
              </a:spcBef>
              <a:spcAft>
                <a:spcPts val="0"/>
              </a:spcAft>
              <a:defRPr lang="en-US" sz="1600" kern="1200" cap="none"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smtClean="0"/>
              <a:t>Click to edit Master text styles</a:t>
            </a:r>
          </a:p>
        </p:txBody>
      </p:sp>
      <p:sp>
        <p:nvSpPr>
          <p:cNvPr id="14" name="Text Placeholder 10"/>
          <p:cNvSpPr>
            <a:spLocks noGrp="1"/>
          </p:cNvSpPr>
          <p:nvPr>
            <p:ph type="body" sz="quarter" idx="19"/>
          </p:nvPr>
        </p:nvSpPr>
        <p:spPr>
          <a:xfrm>
            <a:off x="3255264" y="1388443"/>
            <a:ext cx="2654085" cy="442661"/>
          </a:xfrm>
          <a:solidFill>
            <a:schemeClr val="accent2"/>
          </a:solidFill>
        </p:spPr>
        <p:txBody>
          <a:bodyPr lIns="73459" rIns="24486" anchor="ctr">
            <a:normAutofit/>
          </a:bodyPr>
          <a:lstStyle>
            <a:lvl1pPr>
              <a:lnSpc>
                <a:spcPct val="80000"/>
              </a:lnSpc>
              <a:spcBef>
                <a:spcPts val="0"/>
              </a:spcBef>
              <a:spcAft>
                <a:spcPts val="0"/>
              </a:spcAft>
              <a:defRPr lang="en-US" sz="1600" kern="1200" cap="none"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smtClean="0"/>
              <a:t>Click to edit Master text styles</a:t>
            </a:r>
          </a:p>
        </p:txBody>
      </p:sp>
      <p:sp>
        <p:nvSpPr>
          <p:cNvPr id="17" name="Text Placeholder 10"/>
          <p:cNvSpPr>
            <a:spLocks noGrp="1"/>
          </p:cNvSpPr>
          <p:nvPr>
            <p:ph type="body" sz="quarter" idx="22"/>
          </p:nvPr>
        </p:nvSpPr>
        <p:spPr>
          <a:xfrm>
            <a:off x="6232737" y="1388444"/>
            <a:ext cx="2654085" cy="442661"/>
          </a:xfrm>
          <a:solidFill>
            <a:schemeClr val="accent6"/>
          </a:solidFill>
        </p:spPr>
        <p:txBody>
          <a:bodyPr lIns="73459" rIns="24486" anchor="ctr">
            <a:normAutofit/>
          </a:bodyPr>
          <a:lstStyle>
            <a:lvl1pPr>
              <a:lnSpc>
                <a:spcPct val="80000"/>
              </a:lnSpc>
              <a:spcBef>
                <a:spcPts val="0"/>
              </a:spcBef>
              <a:spcAft>
                <a:spcPts val="0"/>
              </a:spcAft>
              <a:defRPr lang="en-US" sz="1600" kern="1200" cap="none"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smtClean="0"/>
              <a:t>Click to edit Master text styles</a:t>
            </a:r>
          </a:p>
        </p:txBody>
      </p:sp>
      <p:sp>
        <p:nvSpPr>
          <p:cNvPr id="18" name="Text Placeholder 9"/>
          <p:cNvSpPr>
            <a:spLocks noGrp="1"/>
          </p:cNvSpPr>
          <p:nvPr>
            <p:ph type="body" sz="quarter" idx="23"/>
          </p:nvPr>
        </p:nvSpPr>
        <p:spPr>
          <a:xfrm>
            <a:off x="250368" y="2001691"/>
            <a:ext cx="2654086" cy="2029761"/>
          </a:xfrm>
        </p:spPr>
        <p:txBody>
          <a:bodyPr lIns="73459" rIns="24486"/>
          <a:lstStyle>
            <a:lvl1pPr>
              <a:defRPr sz="1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Text Placeholder 9"/>
          <p:cNvSpPr>
            <a:spLocks noGrp="1"/>
          </p:cNvSpPr>
          <p:nvPr>
            <p:ph type="body" sz="quarter" idx="21"/>
          </p:nvPr>
        </p:nvSpPr>
        <p:spPr>
          <a:xfrm>
            <a:off x="3255266" y="2001691"/>
            <a:ext cx="2654086" cy="2029761"/>
          </a:xfrm>
        </p:spPr>
        <p:txBody>
          <a:bodyPr lIns="73459" rIns="24486"/>
          <a:lstStyle>
            <a:lvl1pPr>
              <a:defRPr sz="1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9"/>
          <p:cNvSpPr>
            <a:spLocks noGrp="1"/>
          </p:cNvSpPr>
          <p:nvPr>
            <p:ph type="body" sz="quarter" idx="24"/>
          </p:nvPr>
        </p:nvSpPr>
        <p:spPr>
          <a:xfrm>
            <a:off x="6232739" y="2001691"/>
            <a:ext cx="2654086" cy="2029761"/>
          </a:xfrm>
        </p:spPr>
        <p:txBody>
          <a:bodyPr lIns="73459" rIns="24486"/>
          <a:lstStyle>
            <a:lvl1pPr>
              <a:defRPr sz="1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lvl1pPr>
          </a:lstStyle>
          <a:p>
            <a:pPr lvl="0">
              <a:spcBef>
                <a:spcPts val="0"/>
              </a:spcBef>
              <a:spcAft>
                <a:spcPts val="0"/>
              </a:spcAft>
            </a:pPr>
            <a:r>
              <a:rPr lang="en-US" dirty="0" smtClean="0"/>
              <a:t>CLICK TO ADD TAG LINE OR BEGINNING OF TITLE</a:t>
            </a:r>
            <a:endParaRPr lang="en-GB" dirty="0"/>
          </a:p>
        </p:txBody>
      </p:sp>
      <p:sp>
        <p:nvSpPr>
          <p:cNvPr id="11" name="Text Placeholder 6"/>
          <p:cNvSpPr>
            <a:spLocks noGrp="1"/>
          </p:cNvSpPr>
          <p:nvPr>
            <p:ph type="body" sz="quarter" idx="16" hasCustomPrompt="1"/>
          </p:nvPr>
        </p:nvSpPr>
        <p:spPr>
          <a:xfrm>
            <a:off x="633413" y="4610091"/>
            <a:ext cx="6129337" cy="318287"/>
          </a:xfrm>
        </p:spPr>
        <p:txBody>
          <a:bodyPr anchor="b">
            <a:normAutofit/>
          </a:bodyPr>
          <a:lstStyle>
            <a:lvl1pPr algn="l">
              <a:lnSpc>
                <a:spcPct val="90000"/>
              </a:lnSpc>
              <a:spcBef>
                <a:spcPts val="0"/>
              </a:spcBef>
              <a:spcAft>
                <a:spcPts val="0"/>
              </a:spcAft>
              <a:defRPr sz="800" cap="none" baseline="0">
                <a:solidFill>
                  <a:schemeClr val="bg2">
                    <a:lumMod val="50000"/>
                  </a:schemeClr>
                </a:solidFill>
              </a:defRPr>
            </a:lvl1pPr>
          </a:lstStyle>
          <a:p>
            <a:pPr lvl="0"/>
            <a:r>
              <a:rPr lang="en-US" dirty="0" smtClean="0"/>
              <a:t>Question and Base</a:t>
            </a:r>
          </a:p>
        </p:txBody>
      </p:sp>
    </p:spTree>
    <p:extLst>
      <p:ext uri="{BB962C8B-B14F-4D97-AF65-F5344CB8AC3E}">
        <p14:creationId xmlns:p14="http://schemas.microsoft.com/office/powerpoint/2010/main" val="351787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s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234000" y="248323"/>
            <a:ext cx="6718167" cy="841337"/>
          </a:xfrm>
        </p:spPr>
        <p:txBody>
          <a:bodyPr anchor="t">
            <a:noAutofit/>
          </a:bodyPr>
          <a:lstStyle>
            <a:lvl1pPr marL="0" indent="0">
              <a:spcBef>
                <a:spcPts val="0"/>
              </a:spcBef>
              <a:spcAft>
                <a:spcPts val="0"/>
              </a:spcAft>
              <a:buNone/>
              <a:defRPr sz="2800" b="1" cap="none" baseline="0">
                <a:solidFill>
                  <a:schemeClr val="tx1"/>
                </a:solidFill>
              </a:defRPr>
            </a:lvl1pPr>
          </a:lstStyle>
          <a:p>
            <a:pPr lvl="0"/>
            <a:r>
              <a:rPr lang="en-US" dirty="0" smtClean="0"/>
              <a:t>CLICK TO ADD TAG LINE OR BEGINNING OF TITLE</a:t>
            </a:r>
            <a:endParaRPr lang="en-GB" dirty="0"/>
          </a:p>
        </p:txBody>
      </p:sp>
      <p:sp>
        <p:nvSpPr>
          <p:cNvPr id="7" name="Text Placeholder 6"/>
          <p:cNvSpPr>
            <a:spLocks noGrp="1"/>
          </p:cNvSpPr>
          <p:nvPr>
            <p:ph type="body" sz="quarter" idx="16" hasCustomPrompt="1"/>
          </p:nvPr>
        </p:nvSpPr>
        <p:spPr>
          <a:xfrm>
            <a:off x="633413" y="4610091"/>
            <a:ext cx="6129337" cy="318287"/>
          </a:xfrm>
        </p:spPr>
        <p:txBody>
          <a:bodyPr anchor="b">
            <a:normAutofit/>
          </a:bodyPr>
          <a:lstStyle>
            <a:lvl1pPr algn="l">
              <a:lnSpc>
                <a:spcPct val="90000"/>
              </a:lnSpc>
              <a:spcBef>
                <a:spcPts val="0"/>
              </a:spcBef>
              <a:spcAft>
                <a:spcPts val="0"/>
              </a:spcAft>
              <a:defRPr sz="800" cap="none" baseline="0">
                <a:solidFill>
                  <a:schemeClr val="bg2">
                    <a:lumMod val="50000"/>
                  </a:schemeClr>
                </a:solidFill>
              </a:defRPr>
            </a:lvl1pPr>
          </a:lstStyle>
          <a:p>
            <a:pPr lvl="0"/>
            <a:r>
              <a:rPr lang="en-US" dirty="0" smtClean="0"/>
              <a:t>Question and Base</a:t>
            </a:r>
          </a:p>
        </p:txBody>
      </p:sp>
    </p:spTree>
    <p:extLst>
      <p:ext uri="{BB962C8B-B14F-4D97-AF65-F5344CB8AC3E}">
        <p14:creationId xmlns:p14="http://schemas.microsoft.com/office/powerpoint/2010/main" val="385109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4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0527" y="1388443"/>
            <a:ext cx="1912119" cy="442661"/>
          </a:xfrm>
          <a:solidFill>
            <a:schemeClr val="tx2"/>
          </a:solidFill>
        </p:spPr>
        <p:txBody>
          <a:bodyPr lIns="73459" rIns="24486" anchor="ctr">
            <a:normAutofit/>
          </a:bodyPr>
          <a:lstStyle>
            <a:lvl1pPr>
              <a:lnSpc>
                <a:spcPct val="80000"/>
              </a:lnSpc>
              <a:spcBef>
                <a:spcPts val="0"/>
              </a:spcBef>
              <a:spcAft>
                <a:spcPts val="0"/>
              </a:spcAft>
              <a:defRPr lang="en-US" sz="1600" kern="1200" cap="none"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smtClean="0"/>
              <a:t>Click to edit Master text styles</a:t>
            </a:r>
          </a:p>
        </p:txBody>
      </p:sp>
      <p:sp>
        <p:nvSpPr>
          <p:cNvPr id="14" name="Text Placeholder 10"/>
          <p:cNvSpPr>
            <a:spLocks noGrp="1"/>
          </p:cNvSpPr>
          <p:nvPr>
            <p:ph type="body" sz="quarter" idx="19"/>
          </p:nvPr>
        </p:nvSpPr>
        <p:spPr>
          <a:xfrm>
            <a:off x="2477192" y="1388443"/>
            <a:ext cx="1912119" cy="442661"/>
          </a:xfrm>
          <a:solidFill>
            <a:schemeClr val="accent2"/>
          </a:solidFill>
        </p:spPr>
        <p:txBody>
          <a:bodyPr lIns="73459" rIns="24486" anchor="ctr">
            <a:normAutofit/>
          </a:bodyPr>
          <a:lstStyle>
            <a:lvl1pPr>
              <a:lnSpc>
                <a:spcPct val="80000"/>
              </a:lnSpc>
              <a:spcBef>
                <a:spcPts val="0"/>
              </a:spcBef>
              <a:spcAft>
                <a:spcPts val="0"/>
              </a:spcAft>
              <a:defRPr lang="en-US" sz="1600" kern="1200" cap="none"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smtClean="0"/>
              <a:t>Click to edit Master text styles</a:t>
            </a:r>
          </a:p>
        </p:txBody>
      </p:sp>
      <p:sp>
        <p:nvSpPr>
          <p:cNvPr id="17" name="Text Placeholder 10"/>
          <p:cNvSpPr>
            <a:spLocks noGrp="1"/>
          </p:cNvSpPr>
          <p:nvPr>
            <p:ph type="body" sz="quarter" idx="22"/>
          </p:nvPr>
        </p:nvSpPr>
        <p:spPr>
          <a:xfrm>
            <a:off x="4713857" y="1388443"/>
            <a:ext cx="1912119" cy="442661"/>
          </a:xfrm>
          <a:solidFill>
            <a:schemeClr val="accent6"/>
          </a:solidFill>
        </p:spPr>
        <p:txBody>
          <a:bodyPr lIns="73459" rIns="24486" anchor="ctr">
            <a:normAutofit/>
          </a:bodyPr>
          <a:lstStyle>
            <a:lvl1pPr>
              <a:lnSpc>
                <a:spcPct val="80000"/>
              </a:lnSpc>
              <a:spcBef>
                <a:spcPts val="0"/>
              </a:spcBef>
              <a:spcAft>
                <a:spcPts val="0"/>
              </a:spcAft>
              <a:defRPr lang="en-US" sz="1600" kern="1200" cap="none"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smtClean="0"/>
              <a:t>Click to edit Master text styles</a:t>
            </a:r>
          </a:p>
        </p:txBody>
      </p:sp>
      <p:sp>
        <p:nvSpPr>
          <p:cNvPr id="20" name="Text Placeholder 10"/>
          <p:cNvSpPr>
            <a:spLocks noGrp="1"/>
          </p:cNvSpPr>
          <p:nvPr>
            <p:ph type="body" sz="quarter" idx="25"/>
          </p:nvPr>
        </p:nvSpPr>
        <p:spPr>
          <a:xfrm>
            <a:off x="6950523" y="1388443"/>
            <a:ext cx="1912119" cy="442661"/>
          </a:xfrm>
          <a:solidFill>
            <a:schemeClr val="accent3"/>
          </a:solidFill>
        </p:spPr>
        <p:txBody>
          <a:bodyPr lIns="73459" rIns="24486" anchor="ctr">
            <a:normAutofit/>
          </a:bodyPr>
          <a:lstStyle>
            <a:lvl1pPr>
              <a:lnSpc>
                <a:spcPct val="80000"/>
              </a:lnSpc>
              <a:spcBef>
                <a:spcPts val="0"/>
              </a:spcBef>
              <a:spcAft>
                <a:spcPts val="0"/>
              </a:spcAft>
              <a:defRPr lang="en-US" sz="1600" kern="1200" cap="none"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smtClean="0"/>
              <a:t>Click to edit Master text styles</a:t>
            </a:r>
          </a:p>
        </p:txBody>
      </p:sp>
      <p:sp>
        <p:nvSpPr>
          <p:cNvPr id="21" name="Text Placeholder 9"/>
          <p:cNvSpPr>
            <a:spLocks noGrp="1"/>
          </p:cNvSpPr>
          <p:nvPr>
            <p:ph type="body" sz="quarter" idx="20"/>
          </p:nvPr>
        </p:nvSpPr>
        <p:spPr>
          <a:xfrm>
            <a:off x="240527" y="2001691"/>
            <a:ext cx="1912119" cy="2029761"/>
          </a:xfrm>
        </p:spPr>
        <p:txBody>
          <a:bodyPr lIns="73459" rIns="24486"/>
          <a:lstStyle>
            <a:lvl1pPr>
              <a:defRPr sz="1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2" name="Text Placeholder 9"/>
          <p:cNvSpPr>
            <a:spLocks noGrp="1"/>
          </p:cNvSpPr>
          <p:nvPr>
            <p:ph type="body" sz="quarter" idx="21"/>
          </p:nvPr>
        </p:nvSpPr>
        <p:spPr>
          <a:xfrm>
            <a:off x="2477192" y="2001691"/>
            <a:ext cx="1912119" cy="2029761"/>
          </a:xfrm>
        </p:spPr>
        <p:txBody>
          <a:bodyPr lIns="73459" rIns="24486"/>
          <a:lstStyle>
            <a:lvl1pPr>
              <a:defRPr sz="15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9"/>
          <p:cNvSpPr>
            <a:spLocks noGrp="1"/>
          </p:cNvSpPr>
          <p:nvPr>
            <p:ph type="body" sz="quarter" idx="26"/>
          </p:nvPr>
        </p:nvSpPr>
        <p:spPr>
          <a:xfrm>
            <a:off x="4713857" y="2001691"/>
            <a:ext cx="1912119" cy="2029761"/>
          </a:xfrm>
        </p:spPr>
        <p:txBody>
          <a:bodyPr lIns="73459" rIns="24486"/>
          <a:lstStyle>
            <a:lvl1pPr>
              <a:defRPr sz="15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27"/>
          </p:nvPr>
        </p:nvSpPr>
        <p:spPr>
          <a:xfrm>
            <a:off x="6950523" y="2001691"/>
            <a:ext cx="1912119" cy="2029761"/>
          </a:xfrm>
        </p:spPr>
        <p:txBody>
          <a:bodyPr lIns="73459" rIns="24486"/>
          <a:lstStyle>
            <a:lvl1pPr>
              <a:defRPr sz="15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8"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lvl1pPr>
          </a:lstStyle>
          <a:p>
            <a:pPr lvl="0">
              <a:spcBef>
                <a:spcPts val="0"/>
              </a:spcBef>
              <a:spcAft>
                <a:spcPts val="0"/>
              </a:spcAft>
            </a:pPr>
            <a:r>
              <a:rPr lang="en-US" dirty="0" smtClean="0"/>
              <a:t>CLICK TO ADD TAG LINE OR BEGINNING OF TITLE</a:t>
            </a:r>
            <a:endParaRPr lang="en-GB" dirty="0"/>
          </a:p>
        </p:txBody>
      </p:sp>
      <p:sp>
        <p:nvSpPr>
          <p:cNvPr id="15" name="Text Placeholder 6"/>
          <p:cNvSpPr>
            <a:spLocks noGrp="1"/>
          </p:cNvSpPr>
          <p:nvPr>
            <p:ph type="body" sz="quarter" idx="16" hasCustomPrompt="1"/>
          </p:nvPr>
        </p:nvSpPr>
        <p:spPr>
          <a:xfrm>
            <a:off x="633413" y="4610091"/>
            <a:ext cx="6129337" cy="318287"/>
          </a:xfrm>
        </p:spPr>
        <p:txBody>
          <a:bodyPr anchor="b">
            <a:normAutofit/>
          </a:bodyPr>
          <a:lstStyle>
            <a:lvl1pPr algn="l">
              <a:lnSpc>
                <a:spcPct val="90000"/>
              </a:lnSpc>
              <a:spcBef>
                <a:spcPts val="0"/>
              </a:spcBef>
              <a:spcAft>
                <a:spcPts val="0"/>
              </a:spcAft>
              <a:defRPr sz="800" cap="none" baseline="0">
                <a:solidFill>
                  <a:schemeClr val="bg2">
                    <a:lumMod val="50000"/>
                  </a:schemeClr>
                </a:solidFill>
              </a:defRPr>
            </a:lvl1pPr>
          </a:lstStyle>
          <a:p>
            <a:pPr lvl="0"/>
            <a:r>
              <a:rPr lang="en-US" dirty="0" smtClean="0"/>
              <a:t>Question and Base</a:t>
            </a:r>
          </a:p>
        </p:txBody>
      </p:sp>
    </p:spTree>
    <p:extLst>
      <p:ext uri="{BB962C8B-B14F-4D97-AF65-F5344CB8AC3E}">
        <p14:creationId xmlns:p14="http://schemas.microsoft.com/office/powerpoint/2010/main" val="116001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obile 1">
    <p:spTree>
      <p:nvGrpSpPr>
        <p:cNvPr id="1" name=""/>
        <p:cNvGrpSpPr/>
        <p:nvPr/>
      </p:nvGrpSpPr>
      <p:grpSpPr>
        <a:xfrm>
          <a:off x="0" y="0"/>
          <a:ext cx="0" cy="0"/>
          <a:chOff x="0" y="0"/>
          <a:chExt cx="0" cy="0"/>
        </a:xfrm>
      </p:grpSpPr>
      <p:sp>
        <p:nvSpPr>
          <p:cNvPr id="7" name="Picture Placeholder 6"/>
          <p:cNvSpPr>
            <a:spLocks noGrp="1"/>
          </p:cNvSpPr>
          <p:nvPr>
            <p:ph type="pic" sz="quarter" idx="16"/>
          </p:nvPr>
        </p:nvSpPr>
        <p:spPr>
          <a:xfrm rot="420000">
            <a:off x="6480242" y="1618453"/>
            <a:ext cx="1515340" cy="2451323"/>
          </a:xfrm>
        </p:spPr>
        <p:txBody>
          <a:bodyPr/>
          <a:lstStyle/>
          <a:p>
            <a:r>
              <a:rPr lang="en-US" dirty="0" smtClean="0"/>
              <a:t>Click icon to add picture</a:t>
            </a:r>
            <a:endParaRPr lang="en-GB" dirty="0"/>
          </a:p>
        </p:txBody>
      </p:sp>
      <p:sp>
        <p:nvSpPr>
          <p:cNvPr id="6"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lvl1pPr>
          </a:lstStyle>
          <a:p>
            <a:pPr lvl="0">
              <a:spcBef>
                <a:spcPts val="0"/>
              </a:spcBef>
              <a:spcAft>
                <a:spcPts val="0"/>
              </a:spcAft>
            </a:pPr>
            <a:r>
              <a:rPr lang="en-US" dirty="0" smtClean="0"/>
              <a:t>CLICK TO ADD TAG LINE OR BEGINNING OF TITLE</a:t>
            </a:r>
            <a:endParaRPr lang="en-GB" dirty="0"/>
          </a:p>
        </p:txBody>
      </p:sp>
    </p:spTree>
    <p:extLst>
      <p:ext uri="{BB962C8B-B14F-4D97-AF65-F5344CB8AC3E}">
        <p14:creationId xmlns:p14="http://schemas.microsoft.com/office/powerpoint/2010/main" val="119618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obile Upright">
    <p:spTree>
      <p:nvGrpSpPr>
        <p:cNvPr id="1" name=""/>
        <p:cNvGrpSpPr/>
        <p:nvPr/>
      </p:nvGrpSpPr>
      <p:grpSpPr>
        <a:xfrm>
          <a:off x="0" y="0"/>
          <a:ext cx="0" cy="0"/>
          <a:chOff x="0" y="0"/>
          <a:chExt cx="0" cy="0"/>
        </a:xfrm>
      </p:grpSpPr>
      <p:sp>
        <p:nvSpPr>
          <p:cNvPr id="7" name="Picture Placeholder 6"/>
          <p:cNvSpPr>
            <a:spLocks noGrp="1"/>
          </p:cNvSpPr>
          <p:nvPr>
            <p:ph type="pic" sz="quarter" idx="16"/>
          </p:nvPr>
        </p:nvSpPr>
        <p:spPr>
          <a:xfrm>
            <a:off x="6808770" y="1707293"/>
            <a:ext cx="1501361" cy="2420380"/>
          </a:xfrm>
        </p:spPr>
        <p:txBody>
          <a:bodyPr/>
          <a:lstStyle/>
          <a:p>
            <a:r>
              <a:rPr lang="en-US" dirty="0" smtClean="0"/>
              <a:t>Click icon to add picture</a:t>
            </a:r>
            <a:endParaRPr lang="en-GB" dirty="0"/>
          </a:p>
        </p:txBody>
      </p:sp>
      <p:sp>
        <p:nvSpPr>
          <p:cNvPr id="10"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lvl1pPr>
          </a:lstStyle>
          <a:p>
            <a:pPr lvl="0">
              <a:spcBef>
                <a:spcPts val="0"/>
              </a:spcBef>
              <a:spcAft>
                <a:spcPts val="0"/>
              </a:spcAft>
            </a:pPr>
            <a:r>
              <a:rPr lang="en-US" dirty="0" smtClean="0"/>
              <a:t>CLICK TO ADD TAG LINE OR BEGINNING OF TITLE</a:t>
            </a:r>
            <a:endParaRPr lang="en-GB" dirty="0"/>
          </a:p>
        </p:txBody>
      </p:sp>
      <p:sp>
        <p:nvSpPr>
          <p:cNvPr id="6" name="Text Placeholder 6"/>
          <p:cNvSpPr>
            <a:spLocks noGrp="1"/>
          </p:cNvSpPr>
          <p:nvPr>
            <p:ph type="body" sz="quarter" idx="17" hasCustomPrompt="1"/>
          </p:nvPr>
        </p:nvSpPr>
        <p:spPr>
          <a:xfrm>
            <a:off x="633413" y="4610091"/>
            <a:ext cx="6129337" cy="318287"/>
          </a:xfrm>
        </p:spPr>
        <p:txBody>
          <a:bodyPr anchor="b">
            <a:normAutofit/>
          </a:bodyPr>
          <a:lstStyle>
            <a:lvl1pPr algn="l">
              <a:lnSpc>
                <a:spcPct val="90000"/>
              </a:lnSpc>
              <a:spcBef>
                <a:spcPts val="0"/>
              </a:spcBef>
              <a:spcAft>
                <a:spcPts val="0"/>
              </a:spcAft>
              <a:defRPr sz="800" cap="none" baseline="0">
                <a:solidFill>
                  <a:schemeClr val="bg2">
                    <a:lumMod val="50000"/>
                  </a:schemeClr>
                </a:solidFill>
              </a:defRPr>
            </a:lvl1pPr>
          </a:lstStyle>
          <a:p>
            <a:pPr lvl="0"/>
            <a:r>
              <a:rPr lang="en-US" dirty="0" smtClean="0"/>
              <a:t>Question and Base</a:t>
            </a:r>
          </a:p>
        </p:txBody>
      </p:sp>
    </p:spTree>
    <p:extLst>
      <p:ext uri="{BB962C8B-B14F-4D97-AF65-F5344CB8AC3E}">
        <p14:creationId xmlns:p14="http://schemas.microsoft.com/office/powerpoint/2010/main" val="253721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Green]">
    <p:bg>
      <p:bgPr>
        <a:solidFill>
          <a:schemeClr val="accent6"/>
        </a:solidFill>
        <a:effectLst/>
      </p:bgPr>
    </p:bg>
    <p:spTree>
      <p:nvGrpSpPr>
        <p:cNvPr id="1" name=""/>
        <p:cNvGrpSpPr/>
        <p:nvPr/>
      </p:nvGrpSpPr>
      <p:grpSpPr>
        <a:xfrm>
          <a:off x="0" y="0"/>
          <a:ext cx="0" cy="0"/>
          <a:chOff x="0" y="0"/>
          <a:chExt cx="0" cy="0"/>
        </a:xfrm>
      </p:grpSpPr>
      <p:sp>
        <p:nvSpPr>
          <p:cNvPr id="12" name="Picture Placeholder 5"/>
          <p:cNvSpPr>
            <a:spLocks noGrp="1"/>
          </p:cNvSpPr>
          <p:nvPr>
            <p:ph type="pic" sz="quarter" idx="18"/>
          </p:nvPr>
        </p:nvSpPr>
        <p:spPr>
          <a:xfrm>
            <a:off x="0" y="1"/>
            <a:ext cx="4392705" cy="5143499"/>
          </a:xfrm>
          <a:custGeom>
            <a:avLst/>
            <a:gdLst/>
            <a:ahLst/>
            <a:cxnLst/>
            <a:rect l="l" t="t" r="r" b="b"/>
            <a:pathLst>
              <a:path w="4392705" h="5143499">
                <a:moveTo>
                  <a:pt x="0" y="0"/>
                </a:moveTo>
                <a:lnTo>
                  <a:pt x="2719222" y="0"/>
                </a:lnTo>
                <a:lnTo>
                  <a:pt x="4392705" y="5143499"/>
                </a:lnTo>
                <a:lnTo>
                  <a:pt x="0" y="5143499"/>
                </a:lnTo>
                <a:close/>
              </a:path>
            </a:pathLst>
          </a:custGeom>
          <a:noFill/>
        </p:spPr>
        <p:txBody>
          <a:bodyPr/>
          <a:lstStyle/>
          <a:p>
            <a:endParaRPr lang="en-GB" dirty="0"/>
          </a:p>
        </p:txBody>
      </p:sp>
      <p:sp>
        <p:nvSpPr>
          <p:cNvPr id="3" name="Subtitle 2"/>
          <p:cNvSpPr>
            <a:spLocks noGrp="1"/>
          </p:cNvSpPr>
          <p:nvPr>
            <p:ph type="subTitle" idx="1" hasCustomPrompt="1"/>
          </p:nvPr>
        </p:nvSpPr>
        <p:spPr>
          <a:xfrm>
            <a:off x="4652766" y="1388444"/>
            <a:ext cx="4216925" cy="2247851"/>
          </a:xfrm>
        </p:spPr>
        <p:txBody>
          <a:bodyPr anchor="ctr">
            <a:normAutofit/>
          </a:bodyPr>
          <a:lstStyle>
            <a:lvl1pPr marL="0" indent="0" algn="l">
              <a:buNone/>
              <a:defRPr sz="2700" cap="none"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smtClean="0"/>
              <a:t>Slide Title</a:t>
            </a:r>
          </a:p>
          <a:p>
            <a:pPr lvl="1"/>
            <a:r>
              <a:rPr lang="en-US" dirty="0" smtClean="0"/>
              <a:t>Lorem ipsum dolor sit amet, consectetuer adipiscing elit. Maecenas porttitor congue </a:t>
            </a:r>
            <a:r>
              <a:rPr lang="en-US" dirty="0" err="1" smtClean="0"/>
              <a:t>massa</a:t>
            </a:r>
            <a:r>
              <a:rPr lang="en-US" dirty="0" smtClean="0"/>
              <a:t>.</a:t>
            </a:r>
          </a:p>
        </p:txBody>
      </p:sp>
      <p:sp>
        <p:nvSpPr>
          <p:cNvPr id="10"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grpSp>
        <p:nvGrpSpPr>
          <p:cNvPr id="9" name="Gruppieren 8"/>
          <p:cNvGrpSpPr/>
          <p:nvPr userDrawn="1"/>
        </p:nvGrpSpPr>
        <p:grpSpPr>
          <a:xfrm>
            <a:off x="6965726" y="4629150"/>
            <a:ext cx="1949815" cy="320400"/>
            <a:chOff x="6965726" y="4629150"/>
            <a:chExt cx="1949815" cy="320400"/>
          </a:xfrm>
        </p:grpSpPr>
        <p:sp>
          <p:nvSpPr>
            <p:cNvPr id="13" name="Freeform 72"/>
            <p:cNvSpPr>
              <a:spLocks noEditPoints="1"/>
            </p:cNvSpPr>
            <p:nvPr userDrawn="1"/>
          </p:nvSpPr>
          <p:spPr bwMode="auto">
            <a:xfrm>
              <a:off x="6965726" y="4787900"/>
              <a:ext cx="1339850" cy="111125"/>
            </a:xfrm>
            <a:custGeom>
              <a:avLst/>
              <a:gdLst>
                <a:gd name="T0" fmla="*/ 867 w 867"/>
                <a:gd name="T1" fmla="*/ 50 h 72"/>
                <a:gd name="T2" fmla="*/ 836 w 867"/>
                <a:gd name="T3" fmla="*/ 11 h 72"/>
                <a:gd name="T4" fmla="*/ 836 w 867"/>
                <a:gd name="T5" fmla="*/ 0 h 72"/>
                <a:gd name="T6" fmla="*/ 852 w 867"/>
                <a:gd name="T7" fmla="*/ 52 h 72"/>
                <a:gd name="T8" fmla="*/ 808 w 867"/>
                <a:gd name="T9" fmla="*/ 48 h 72"/>
                <a:gd name="T10" fmla="*/ 785 w 867"/>
                <a:gd name="T11" fmla="*/ 23 h 72"/>
                <a:gd name="T12" fmla="*/ 758 w 867"/>
                <a:gd name="T13" fmla="*/ 13 h 72"/>
                <a:gd name="T14" fmla="*/ 758 w 867"/>
                <a:gd name="T15" fmla="*/ 43 h 72"/>
                <a:gd name="T16" fmla="*/ 787 w 867"/>
                <a:gd name="T17" fmla="*/ 71 h 72"/>
                <a:gd name="T18" fmla="*/ 789 w 867"/>
                <a:gd name="T19" fmla="*/ 38 h 72"/>
                <a:gd name="T20" fmla="*/ 780 w 867"/>
                <a:gd name="T21" fmla="*/ 1 h 72"/>
                <a:gd name="T22" fmla="*/ 679 w 867"/>
                <a:gd name="T23" fmla="*/ 71 h 72"/>
                <a:gd name="T24" fmla="*/ 695 w 867"/>
                <a:gd name="T25" fmla="*/ 58 h 72"/>
                <a:gd name="T26" fmla="*/ 728 w 867"/>
                <a:gd name="T27" fmla="*/ 29 h 72"/>
                <a:gd name="T28" fmla="*/ 731 w 867"/>
                <a:gd name="T29" fmla="*/ 14 h 72"/>
                <a:gd name="T30" fmla="*/ 679 w 867"/>
                <a:gd name="T31" fmla="*/ 71 h 72"/>
                <a:gd name="T32" fmla="*/ 667 w 867"/>
                <a:gd name="T33" fmla="*/ 33 h 72"/>
                <a:gd name="T34" fmla="*/ 653 w 867"/>
                <a:gd name="T35" fmla="*/ 44 h 72"/>
                <a:gd name="T36" fmla="*/ 637 w 867"/>
                <a:gd name="T37" fmla="*/ 12 h 72"/>
                <a:gd name="T38" fmla="*/ 637 w 867"/>
                <a:gd name="T39" fmla="*/ 0 h 72"/>
                <a:gd name="T40" fmla="*/ 656 w 867"/>
                <a:gd name="T41" fmla="*/ 63 h 72"/>
                <a:gd name="T42" fmla="*/ 548 w 867"/>
                <a:gd name="T43" fmla="*/ 71 h 72"/>
                <a:gd name="T44" fmla="*/ 577 w 867"/>
                <a:gd name="T45" fmla="*/ 71 h 72"/>
                <a:gd name="T46" fmla="*/ 578 w 867"/>
                <a:gd name="T47" fmla="*/ 1 h 72"/>
                <a:gd name="T48" fmla="*/ 549 w 867"/>
                <a:gd name="T49" fmla="*/ 1 h 72"/>
                <a:gd name="T50" fmla="*/ 494 w 867"/>
                <a:gd name="T51" fmla="*/ 18 h 72"/>
                <a:gd name="T52" fmla="*/ 485 w 867"/>
                <a:gd name="T53" fmla="*/ 44 h 72"/>
                <a:gd name="T54" fmla="*/ 475 w 867"/>
                <a:gd name="T55" fmla="*/ 71 h 72"/>
                <a:gd name="T56" fmla="*/ 512 w 867"/>
                <a:gd name="T57" fmla="*/ 71 h 72"/>
                <a:gd name="T58" fmla="*/ 486 w 867"/>
                <a:gd name="T59" fmla="*/ 1 h 72"/>
                <a:gd name="T60" fmla="*/ 410 w 867"/>
                <a:gd name="T61" fmla="*/ 71 h 72"/>
                <a:gd name="T62" fmla="*/ 438 w 867"/>
                <a:gd name="T63" fmla="*/ 71 h 72"/>
                <a:gd name="T64" fmla="*/ 438 w 867"/>
                <a:gd name="T65" fmla="*/ 1 h 72"/>
                <a:gd name="T66" fmla="*/ 410 w 867"/>
                <a:gd name="T67" fmla="*/ 1 h 72"/>
                <a:gd name="T68" fmla="*/ 384 w 867"/>
                <a:gd name="T69" fmla="*/ 25 h 72"/>
                <a:gd name="T70" fmla="*/ 354 w 867"/>
                <a:gd name="T71" fmla="*/ 72 h 72"/>
                <a:gd name="T72" fmla="*/ 354 w 867"/>
                <a:gd name="T73" fmla="*/ 59 h 72"/>
                <a:gd name="T74" fmla="*/ 369 w 867"/>
                <a:gd name="T75" fmla="*/ 25 h 72"/>
                <a:gd name="T76" fmla="*/ 286 w 867"/>
                <a:gd name="T77" fmla="*/ 71 h 72"/>
                <a:gd name="T78" fmla="*/ 248 w 867"/>
                <a:gd name="T79" fmla="*/ 41 h 72"/>
                <a:gd name="T80" fmla="*/ 248 w 867"/>
                <a:gd name="T81" fmla="*/ 29 h 72"/>
                <a:gd name="T82" fmla="*/ 285 w 867"/>
                <a:gd name="T83" fmla="*/ 1 h 72"/>
                <a:gd name="T84" fmla="*/ 145 w 867"/>
                <a:gd name="T85" fmla="*/ 71 h 72"/>
                <a:gd name="T86" fmla="*/ 159 w 867"/>
                <a:gd name="T87" fmla="*/ 22 h 72"/>
                <a:gd name="T88" fmla="*/ 205 w 867"/>
                <a:gd name="T89" fmla="*/ 21 h 72"/>
                <a:gd name="T90" fmla="*/ 220 w 867"/>
                <a:gd name="T91" fmla="*/ 71 h 72"/>
                <a:gd name="T92" fmla="*/ 183 w 867"/>
                <a:gd name="T93" fmla="*/ 49 h 72"/>
                <a:gd name="T94" fmla="*/ 145 w 867"/>
                <a:gd name="T95" fmla="*/ 1 h 72"/>
                <a:gd name="T96" fmla="*/ 105 w 867"/>
                <a:gd name="T97" fmla="*/ 18 h 72"/>
                <a:gd name="T98" fmla="*/ 105 w 867"/>
                <a:gd name="T99" fmla="*/ 18 h 72"/>
                <a:gd name="T100" fmla="*/ 92 w 867"/>
                <a:gd name="T101" fmla="*/ 55 h 72"/>
                <a:gd name="T102" fmla="*/ 139 w 867"/>
                <a:gd name="T103" fmla="*/ 71 h 72"/>
                <a:gd name="T104" fmla="*/ 71 w 867"/>
                <a:gd name="T105" fmla="*/ 71 h 72"/>
                <a:gd name="T106" fmla="*/ 64 w 867"/>
                <a:gd name="T107" fmla="*/ 33 h 72"/>
                <a:gd name="T108" fmla="*/ 50 w 867"/>
                <a:gd name="T109" fmla="*/ 44 h 72"/>
                <a:gd name="T110" fmla="*/ 34 w 867"/>
                <a:gd name="T111" fmla="*/ 12 h 72"/>
                <a:gd name="T112" fmla="*/ 34 w 867"/>
                <a:gd name="T113" fmla="*/ 0 h 72"/>
                <a:gd name="T114" fmla="*/ 53 w 867"/>
                <a:gd name="T115" fmla="*/ 6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7" h="72">
                  <a:moveTo>
                    <a:pt x="808" y="48"/>
                  </a:moveTo>
                  <a:cubicBezTo>
                    <a:pt x="808" y="65"/>
                    <a:pt x="822" y="72"/>
                    <a:pt x="838" y="72"/>
                  </a:cubicBezTo>
                  <a:cubicBezTo>
                    <a:pt x="857" y="72"/>
                    <a:pt x="867" y="63"/>
                    <a:pt x="867" y="50"/>
                  </a:cubicBezTo>
                  <a:cubicBezTo>
                    <a:pt x="867" y="34"/>
                    <a:pt x="851" y="31"/>
                    <a:pt x="846" y="30"/>
                  </a:cubicBezTo>
                  <a:cubicBezTo>
                    <a:pt x="829" y="25"/>
                    <a:pt x="825" y="25"/>
                    <a:pt x="825" y="19"/>
                  </a:cubicBezTo>
                  <a:cubicBezTo>
                    <a:pt x="825" y="13"/>
                    <a:pt x="831" y="11"/>
                    <a:pt x="836" y="11"/>
                  </a:cubicBezTo>
                  <a:cubicBezTo>
                    <a:pt x="843" y="11"/>
                    <a:pt x="849" y="14"/>
                    <a:pt x="849" y="22"/>
                  </a:cubicBezTo>
                  <a:cubicBezTo>
                    <a:pt x="864" y="22"/>
                    <a:pt x="864" y="22"/>
                    <a:pt x="864" y="22"/>
                  </a:cubicBezTo>
                  <a:cubicBezTo>
                    <a:pt x="864" y="6"/>
                    <a:pt x="851" y="0"/>
                    <a:pt x="836" y="0"/>
                  </a:cubicBezTo>
                  <a:cubicBezTo>
                    <a:pt x="824" y="0"/>
                    <a:pt x="810" y="6"/>
                    <a:pt x="810" y="21"/>
                  </a:cubicBezTo>
                  <a:cubicBezTo>
                    <a:pt x="810" y="34"/>
                    <a:pt x="821" y="38"/>
                    <a:pt x="831" y="40"/>
                  </a:cubicBezTo>
                  <a:cubicBezTo>
                    <a:pt x="841" y="43"/>
                    <a:pt x="852" y="44"/>
                    <a:pt x="852" y="52"/>
                  </a:cubicBezTo>
                  <a:cubicBezTo>
                    <a:pt x="852" y="59"/>
                    <a:pt x="844" y="60"/>
                    <a:pt x="838" y="60"/>
                  </a:cubicBezTo>
                  <a:cubicBezTo>
                    <a:pt x="830" y="60"/>
                    <a:pt x="823" y="57"/>
                    <a:pt x="823" y="48"/>
                  </a:cubicBezTo>
                  <a:lnTo>
                    <a:pt x="808" y="48"/>
                  </a:lnTo>
                  <a:close/>
                  <a:moveTo>
                    <a:pt x="758" y="13"/>
                  </a:moveTo>
                  <a:cubicBezTo>
                    <a:pt x="774" y="13"/>
                    <a:pt x="774" y="13"/>
                    <a:pt x="774" y="13"/>
                  </a:cubicBezTo>
                  <a:cubicBezTo>
                    <a:pt x="781" y="13"/>
                    <a:pt x="785" y="16"/>
                    <a:pt x="785" y="23"/>
                  </a:cubicBezTo>
                  <a:cubicBezTo>
                    <a:pt x="785" y="30"/>
                    <a:pt x="781" y="33"/>
                    <a:pt x="774" y="33"/>
                  </a:cubicBezTo>
                  <a:cubicBezTo>
                    <a:pt x="758" y="33"/>
                    <a:pt x="758" y="33"/>
                    <a:pt x="758" y="33"/>
                  </a:cubicBezTo>
                  <a:lnTo>
                    <a:pt x="758" y="13"/>
                  </a:lnTo>
                  <a:close/>
                  <a:moveTo>
                    <a:pt x="742" y="71"/>
                  </a:moveTo>
                  <a:cubicBezTo>
                    <a:pt x="758" y="71"/>
                    <a:pt x="758" y="71"/>
                    <a:pt x="758" y="71"/>
                  </a:cubicBezTo>
                  <a:cubicBezTo>
                    <a:pt x="758" y="43"/>
                    <a:pt x="758" y="43"/>
                    <a:pt x="758" y="43"/>
                  </a:cubicBezTo>
                  <a:cubicBezTo>
                    <a:pt x="773" y="43"/>
                    <a:pt x="773" y="43"/>
                    <a:pt x="773" y="43"/>
                  </a:cubicBezTo>
                  <a:cubicBezTo>
                    <a:pt x="781" y="43"/>
                    <a:pt x="783" y="47"/>
                    <a:pt x="784" y="54"/>
                  </a:cubicBezTo>
                  <a:cubicBezTo>
                    <a:pt x="785" y="59"/>
                    <a:pt x="785" y="66"/>
                    <a:pt x="787" y="71"/>
                  </a:cubicBezTo>
                  <a:cubicBezTo>
                    <a:pt x="802" y="71"/>
                    <a:pt x="802" y="71"/>
                    <a:pt x="802" y="71"/>
                  </a:cubicBezTo>
                  <a:cubicBezTo>
                    <a:pt x="799" y="67"/>
                    <a:pt x="800" y="59"/>
                    <a:pt x="799" y="54"/>
                  </a:cubicBezTo>
                  <a:cubicBezTo>
                    <a:pt x="799" y="47"/>
                    <a:pt x="797" y="40"/>
                    <a:pt x="789" y="38"/>
                  </a:cubicBezTo>
                  <a:cubicBezTo>
                    <a:pt x="789" y="38"/>
                    <a:pt x="789" y="38"/>
                    <a:pt x="789" y="38"/>
                  </a:cubicBezTo>
                  <a:cubicBezTo>
                    <a:pt x="797" y="35"/>
                    <a:pt x="800" y="28"/>
                    <a:pt x="800" y="20"/>
                  </a:cubicBezTo>
                  <a:cubicBezTo>
                    <a:pt x="800" y="10"/>
                    <a:pt x="792" y="1"/>
                    <a:pt x="780" y="1"/>
                  </a:cubicBezTo>
                  <a:cubicBezTo>
                    <a:pt x="742" y="1"/>
                    <a:pt x="742" y="1"/>
                    <a:pt x="742" y="1"/>
                  </a:cubicBezTo>
                  <a:lnTo>
                    <a:pt x="742" y="71"/>
                  </a:lnTo>
                  <a:close/>
                  <a:moveTo>
                    <a:pt x="679" y="71"/>
                  </a:moveTo>
                  <a:cubicBezTo>
                    <a:pt x="732" y="71"/>
                    <a:pt x="732" y="71"/>
                    <a:pt x="732" y="71"/>
                  </a:cubicBezTo>
                  <a:cubicBezTo>
                    <a:pt x="732" y="58"/>
                    <a:pt x="732" y="58"/>
                    <a:pt x="732" y="58"/>
                  </a:cubicBezTo>
                  <a:cubicBezTo>
                    <a:pt x="695" y="58"/>
                    <a:pt x="695" y="58"/>
                    <a:pt x="695" y="58"/>
                  </a:cubicBezTo>
                  <a:cubicBezTo>
                    <a:pt x="695" y="41"/>
                    <a:pt x="695" y="41"/>
                    <a:pt x="695" y="41"/>
                  </a:cubicBezTo>
                  <a:cubicBezTo>
                    <a:pt x="728" y="41"/>
                    <a:pt x="728" y="41"/>
                    <a:pt x="728" y="41"/>
                  </a:cubicBezTo>
                  <a:cubicBezTo>
                    <a:pt x="728" y="29"/>
                    <a:pt x="728" y="29"/>
                    <a:pt x="728" y="29"/>
                  </a:cubicBezTo>
                  <a:cubicBezTo>
                    <a:pt x="695" y="29"/>
                    <a:pt x="695" y="29"/>
                    <a:pt x="695" y="29"/>
                  </a:cubicBezTo>
                  <a:cubicBezTo>
                    <a:pt x="695" y="14"/>
                    <a:pt x="695" y="14"/>
                    <a:pt x="695" y="14"/>
                  </a:cubicBezTo>
                  <a:cubicBezTo>
                    <a:pt x="731" y="14"/>
                    <a:pt x="731" y="14"/>
                    <a:pt x="731" y="14"/>
                  </a:cubicBezTo>
                  <a:cubicBezTo>
                    <a:pt x="731" y="1"/>
                    <a:pt x="731" y="1"/>
                    <a:pt x="731" y="1"/>
                  </a:cubicBezTo>
                  <a:cubicBezTo>
                    <a:pt x="679" y="1"/>
                    <a:pt x="679" y="1"/>
                    <a:pt x="679" y="1"/>
                  </a:cubicBezTo>
                  <a:lnTo>
                    <a:pt x="679" y="71"/>
                  </a:lnTo>
                  <a:close/>
                  <a:moveTo>
                    <a:pt x="657" y="71"/>
                  </a:moveTo>
                  <a:cubicBezTo>
                    <a:pt x="667" y="71"/>
                    <a:pt x="667" y="71"/>
                    <a:pt x="667" y="71"/>
                  </a:cubicBezTo>
                  <a:cubicBezTo>
                    <a:pt x="667" y="33"/>
                    <a:pt x="667" y="33"/>
                    <a:pt x="667" y="33"/>
                  </a:cubicBezTo>
                  <a:cubicBezTo>
                    <a:pt x="638" y="33"/>
                    <a:pt x="638" y="33"/>
                    <a:pt x="638" y="33"/>
                  </a:cubicBezTo>
                  <a:cubicBezTo>
                    <a:pt x="638" y="44"/>
                    <a:pt x="638" y="44"/>
                    <a:pt x="638" y="44"/>
                  </a:cubicBezTo>
                  <a:cubicBezTo>
                    <a:pt x="653" y="44"/>
                    <a:pt x="653" y="44"/>
                    <a:pt x="653" y="44"/>
                  </a:cubicBezTo>
                  <a:cubicBezTo>
                    <a:pt x="652" y="54"/>
                    <a:pt x="647" y="59"/>
                    <a:pt x="637" y="59"/>
                  </a:cubicBezTo>
                  <a:cubicBezTo>
                    <a:pt x="623" y="59"/>
                    <a:pt x="618" y="48"/>
                    <a:pt x="618" y="36"/>
                  </a:cubicBezTo>
                  <a:cubicBezTo>
                    <a:pt x="618" y="24"/>
                    <a:pt x="623" y="12"/>
                    <a:pt x="637" y="12"/>
                  </a:cubicBezTo>
                  <a:cubicBezTo>
                    <a:pt x="644" y="12"/>
                    <a:pt x="650" y="16"/>
                    <a:pt x="651" y="24"/>
                  </a:cubicBezTo>
                  <a:cubicBezTo>
                    <a:pt x="666" y="24"/>
                    <a:pt x="666" y="24"/>
                    <a:pt x="666" y="24"/>
                  </a:cubicBezTo>
                  <a:cubicBezTo>
                    <a:pt x="664" y="8"/>
                    <a:pt x="651" y="0"/>
                    <a:pt x="637" y="0"/>
                  </a:cubicBezTo>
                  <a:cubicBezTo>
                    <a:pt x="615" y="0"/>
                    <a:pt x="603" y="16"/>
                    <a:pt x="603" y="36"/>
                  </a:cubicBezTo>
                  <a:cubicBezTo>
                    <a:pt x="603" y="56"/>
                    <a:pt x="615" y="72"/>
                    <a:pt x="637" y="72"/>
                  </a:cubicBezTo>
                  <a:cubicBezTo>
                    <a:pt x="643" y="72"/>
                    <a:pt x="650" y="70"/>
                    <a:pt x="656" y="63"/>
                  </a:cubicBezTo>
                  <a:lnTo>
                    <a:pt x="657" y="71"/>
                  </a:lnTo>
                  <a:close/>
                  <a:moveTo>
                    <a:pt x="534" y="71"/>
                  </a:moveTo>
                  <a:cubicBezTo>
                    <a:pt x="548" y="71"/>
                    <a:pt x="548" y="71"/>
                    <a:pt x="548" y="71"/>
                  </a:cubicBezTo>
                  <a:cubicBezTo>
                    <a:pt x="548" y="24"/>
                    <a:pt x="548" y="24"/>
                    <a:pt x="548" y="24"/>
                  </a:cubicBezTo>
                  <a:cubicBezTo>
                    <a:pt x="548" y="24"/>
                    <a:pt x="548" y="24"/>
                    <a:pt x="548" y="24"/>
                  </a:cubicBezTo>
                  <a:cubicBezTo>
                    <a:pt x="577" y="71"/>
                    <a:pt x="577" y="71"/>
                    <a:pt x="577" y="71"/>
                  </a:cubicBezTo>
                  <a:cubicBezTo>
                    <a:pt x="592" y="71"/>
                    <a:pt x="592" y="71"/>
                    <a:pt x="592" y="71"/>
                  </a:cubicBezTo>
                  <a:cubicBezTo>
                    <a:pt x="592" y="1"/>
                    <a:pt x="592" y="1"/>
                    <a:pt x="592" y="1"/>
                  </a:cubicBezTo>
                  <a:cubicBezTo>
                    <a:pt x="578" y="1"/>
                    <a:pt x="578" y="1"/>
                    <a:pt x="578" y="1"/>
                  </a:cubicBezTo>
                  <a:cubicBezTo>
                    <a:pt x="578" y="48"/>
                    <a:pt x="578" y="48"/>
                    <a:pt x="578" y="48"/>
                  </a:cubicBezTo>
                  <a:cubicBezTo>
                    <a:pt x="578" y="48"/>
                    <a:pt x="578" y="48"/>
                    <a:pt x="578" y="48"/>
                  </a:cubicBezTo>
                  <a:cubicBezTo>
                    <a:pt x="549" y="1"/>
                    <a:pt x="549" y="1"/>
                    <a:pt x="549" y="1"/>
                  </a:cubicBezTo>
                  <a:cubicBezTo>
                    <a:pt x="534" y="1"/>
                    <a:pt x="534" y="1"/>
                    <a:pt x="534" y="1"/>
                  </a:cubicBezTo>
                  <a:lnTo>
                    <a:pt x="534" y="71"/>
                  </a:lnTo>
                  <a:close/>
                  <a:moveTo>
                    <a:pt x="494" y="18"/>
                  </a:moveTo>
                  <a:cubicBezTo>
                    <a:pt x="494" y="18"/>
                    <a:pt x="494" y="18"/>
                    <a:pt x="494" y="18"/>
                  </a:cubicBezTo>
                  <a:cubicBezTo>
                    <a:pt x="503" y="44"/>
                    <a:pt x="503" y="44"/>
                    <a:pt x="503" y="44"/>
                  </a:cubicBezTo>
                  <a:cubicBezTo>
                    <a:pt x="485" y="44"/>
                    <a:pt x="485" y="44"/>
                    <a:pt x="485" y="44"/>
                  </a:cubicBezTo>
                  <a:lnTo>
                    <a:pt x="494" y="18"/>
                  </a:lnTo>
                  <a:close/>
                  <a:moveTo>
                    <a:pt x="460" y="71"/>
                  </a:moveTo>
                  <a:cubicBezTo>
                    <a:pt x="475" y="71"/>
                    <a:pt x="475" y="71"/>
                    <a:pt x="475" y="71"/>
                  </a:cubicBezTo>
                  <a:cubicBezTo>
                    <a:pt x="481" y="55"/>
                    <a:pt x="481" y="55"/>
                    <a:pt x="481" y="55"/>
                  </a:cubicBezTo>
                  <a:cubicBezTo>
                    <a:pt x="507" y="55"/>
                    <a:pt x="507" y="55"/>
                    <a:pt x="507" y="55"/>
                  </a:cubicBezTo>
                  <a:cubicBezTo>
                    <a:pt x="512" y="71"/>
                    <a:pt x="512" y="71"/>
                    <a:pt x="512" y="71"/>
                  </a:cubicBezTo>
                  <a:cubicBezTo>
                    <a:pt x="528" y="71"/>
                    <a:pt x="528" y="71"/>
                    <a:pt x="528" y="71"/>
                  </a:cubicBezTo>
                  <a:cubicBezTo>
                    <a:pt x="502" y="1"/>
                    <a:pt x="502" y="1"/>
                    <a:pt x="502" y="1"/>
                  </a:cubicBezTo>
                  <a:cubicBezTo>
                    <a:pt x="486" y="1"/>
                    <a:pt x="486" y="1"/>
                    <a:pt x="486" y="1"/>
                  </a:cubicBezTo>
                  <a:lnTo>
                    <a:pt x="460" y="71"/>
                  </a:lnTo>
                  <a:close/>
                  <a:moveTo>
                    <a:pt x="395" y="71"/>
                  </a:moveTo>
                  <a:cubicBezTo>
                    <a:pt x="410" y="71"/>
                    <a:pt x="410" y="71"/>
                    <a:pt x="410" y="71"/>
                  </a:cubicBezTo>
                  <a:cubicBezTo>
                    <a:pt x="410" y="41"/>
                    <a:pt x="410" y="41"/>
                    <a:pt x="410" y="41"/>
                  </a:cubicBezTo>
                  <a:cubicBezTo>
                    <a:pt x="438" y="41"/>
                    <a:pt x="438" y="41"/>
                    <a:pt x="438" y="41"/>
                  </a:cubicBezTo>
                  <a:cubicBezTo>
                    <a:pt x="438" y="71"/>
                    <a:pt x="438" y="71"/>
                    <a:pt x="438" y="71"/>
                  </a:cubicBezTo>
                  <a:cubicBezTo>
                    <a:pt x="454" y="71"/>
                    <a:pt x="454" y="71"/>
                    <a:pt x="454" y="71"/>
                  </a:cubicBezTo>
                  <a:cubicBezTo>
                    <a:pt x="454" y="1"/>
                    <a:pt x="454" y="1"/>
                    <a:pt x="454" y="1"/>
                  </a:cubicBezTo>
                  <a:cubicBezTo>
                    <a:pt x="438" y="1"/>
                    <a:pt x="438" y="1"/>
                    <a:pt x="438" y="1"/>
                  </a:cubicBezTo>
                  <a:cubicBezTo>
                    <a:pt x="438" y="28"/>
                    <a:pt x="438" y="28"/>
                    <a:pt x="438" y="28"/>
                  </a:cubicBezTo>
                  <a:cubicBezTo>
                    <a:pt x="410" y="28"/>
                    <a:pt x="410" y="28"/>
                    <a:pt x="410" y="28"/>
                  </a:cubicBezTo>
                  <a:cubicBezTo>
                    <a:pt x="410" y="1"/>
                    <a:pt x="410" y="1"/>
                    <a:pt x="410" y="1"/>
                  </a:cubicBezTo>
                  <a:cubicBezTo>
                    <a:pt x="395" y="1"/>
                    <a:pt x="395" y="1"/>
                    <a:pt x="395" y="1"/>
                  </a:cubicBezTo>
                  <a:lnTo>
                    <a:pt x="395" y="71"/>
                  </a:lnTo>
                  <a:close/>
                  <a:moveTo>
                    <a:pt x="384" y="25"/>
                  </a:moveTo>
                  <a:cubicBezTo>
                    <a:pt x="382" y="8"/>
                    <a:pt x="369" y="0"/>
                    <a:pt x="354" y="0"/>
                  </a:cubicBezTo>
                  <a:cubicBezTo>
                    <a:pt x="333" y="0"/>
                    <a:pt x="320" y="16"/>
                    <a:pt x="320" y="36"/>
                  </a:cubicBezTo>
                  <a:cubicBezTo>
                    <a:pt x="320" y="56"/>
                    <a:pt x="333" y="72"/>
                    <a:pt x="354" y="72"/>
                  </a:cubicBezTo>
                  <a:cubicBezTo>
                    <a:pt x="371" y="72"/>
                    <a:pt x="383" y="61"/>
                    <a:pt x="385" y="44"/>
                  </a:cubicBezTo>
                  <a:cubicBezTo>
                    <a:pt x="370" y="44"/>
                    <a:pt x="370" y="44"/>
                    <a:pt x="370" y="44"/>
                  </a:cubicBezTo>
                  <a:cubicBezTo>
                    <a:pt x="369" y="53"/>
                    <a:pt x="364" y="59"/>
                    <a:pt x="354" y="59"/>
                  </a:cubicBezTo>
                  <a:cubicBezTo>
                    <a:pt x="340" y="59"/>
                    <a:pt x="335" y="48"/>
                    <a:pt x="335" y="36"/>
                  </a:cubicBezTo>
                  <a:cubicBezTo>
                    <a:pt x="335" y="24"/>
                    <a:pt x="340" y="12"/>
                    <a:pt x="354" y="12"/>
                  </a:cubicBezTo>
                  <a:cubicBezTo>
                    <a:pt x="362" y="12"/>
                    <a:pt x="368" y="18"/>
                    <a:pt x="369" y="25"/>
                  </a:cubicBezTo>
                  <a:lnTo>
                    <a:pt x="384" y="25"/>
                  </a:lnTo>
                  <a:close/>
                  <a:moveTo>
                    <a:pt x="233" y="71"/>
                  </a:moveTo>
                  <a:cubicBezTo>
                    <a:pt x="286" y="71"/>
                    <a:pt x="286" y="71"/>
                    <a:pt x="286" y="71"/>
                  </a:cubicBezTo>
                  <a:cubicBezTo>
                    <a:pt x="286" y="58"/>
                    <a:pt x="286" y="58"/>
                    <a:pt x="286" y="58"/>
                  </a:cubicBezTo>
                  <a:cubicBezTo>
                    <a:pt x="248" y="58"/>
                    <a:pt x="248" y="58"/>
                    <a:pt x="248" y="58"/>
                  </a:cubicBezTo>
                  <a:cubicBezTo>
                    <a:pt x="248" y="41"/>
                    <a:pt x="248" y="41"/>
                    <a:pt x="248" y="41"/>
                  </a:cubicBezTo>
                  <a:cubicBezTo>
                    <a:pt x="282" y="41"/>
                    <a:pt x="282" y="41"/>
                    <a:pt x="282" y="41"/>
                  </a:cubicBezTo>
                  <a:cubicBezTo>
                    <a:pt x="282" y="29"/>
                    <a:pt x="282" y="29"/>
                    <a:pt x="282" y="29"/>
                  </a:cubicBezTo>
                  <a:cubicBezTo>
                    <a:pt x="248" y="29"/>
                    <a:pt x="248" y="29"/>
                    <a:pt x="248" y="29"/>
                  </a:cubicBezTo>
                  <a:cubicBezTo>
                    <a:pt x="248" y="14"/>
                    <a:pt x="248" y="14"/>
                    <a:pt x="248" y="14"/>
                  </a:cubicBezTo>
                  <a:cubicBezTo>
                    <a:pt x="285" y="14"/>
                    <a:pt x="285" y="14"/>
                    <a:pt x="285" y="14"/>
                  </a:cubicBezTo>
                  <a:cubicBezTo>
                    <a:pt x="285" y="1"/>
                    <a:pt x="285" y="1"/>
                    <a:pt x="285" y="1"/>
                  </a:cubicBezTo>
                  <a:cubicBezTo>
                    <a:pt x="233" y="1"/>
                    <a:pt x="233" y="1"/>
                    <a:pt x="233" y="1"/>
                  </a:cubicBezTo>
                  <a:lnTo>
                    <a:pt x="233" y="71"/>
                  </a:lnTo>
                  <a:close/>
                  <a:moveTo>
                    <a:pt x="145" y="71"/>
                  </a:moveTo>
                  <a:cubicBezTo>
                    <a:pt x="159" y="71"/>
                    <a:pt x="159" y="71"/>
                    <a:pt x="159" y="71"/>
                  </a:cubicBezTo>
                  <a:cubicBezTo>
                    <a:pt x="159" y="22"/>
                    <a:pt x="159" y="22"/>
                    <a:pt x="159" y="22"/>
                  </a:cubicBezTo>
                  <a:cubicBezTo>
                    <a:pt x="159" y="22"/>
                    <a:pt x="159" y="22"/>
                    <a:pt x="159" y="22"/>
                  </a:cubicBezTo>
                  <a:cubicBezTo>
                    <a:pt x="176" y="71"/>
                    <a:pt x="176" y="71"/>
                    <a:pt x="176" y="71"/>
                  </a:cubicBezTo>
                  <a:cubicBezTo>
                    <a:pt x="188" y="71"/>
                    <a:pt x="188" y="71"/>
                    <a:pt x="188" y="71"/>
                  </a:cubicBezTo>
                  <a:cubicBezTo>
                    <a:pt x="205" y="21"/>
                    <a:pt x="205" y="21"/>
                    <a:pt x="205" y="21"/>
                  </a:cubicBezTo>
                  <a:cubicBezTo>
                    <a:pt x="205" y="21"/>
                    <a:pt x="205" y="21"/>
                    <a:pt x="205" y="21"/>
                  </a:cubicBezTo>
                  <a:cubicBezTo>
                    <a:pt x="205" y="71"/>
                    <a:pt x="205" y="71"/>
                    <a:pt x="205" y="71"/>
                  </a:cubicBezTo>
                  <a:cubicBezTo>
                    <a:pt x="220" y="71"/>
                    <a:pt x="220" y="71"/>
                    <a:pt x="220" y="71"/>
                  </a:cubicBezTo>
                  <a:cubicBezTo>
                    <a:pt x="220" y="1"/>
                    <a:pt x="220" y="1"/>
                    <a:pt x="220" y="1"/>
                  </a:cubicBezTo>
                  <a:cubicBezTo>
                    <a:pt x="198" y="1"/>
                    <a:pt x="198" y="1"/>
                    <a:pt x="198" y="1"/>
                  </a:cubicBezTo>
                  <a:cubicBezTo>
                    <a:pt x="183" y="49"/>
                    <a:pt x="183" y="49"/>
                    <a:pt x="183" y="49"/>
                  </a:cubicBezTo>
                  <a:cubicBezTo>
                    <a:pt x="183" y="49"/>
                    <a:pt x="183" y="49"/>
                    <a:pt x="183" y="49"/>
                  </a:cubicBezTo>
                  <a:cubicBezTo>
                    <a:pt x="166" y="1"/>
                    <a:pt x="166" y="1"/>
                    <a:pt x="166" y="1"/>
                  </a:cubicBezTo>
                  <a:cubicBezTo>
                    <a:pt x="145" y="1"/>
                    <a:pt x="145" y="1"/>
                    <a:pt x="145" y="1"/>
                  </a:cubicBezTo>
                  <a:lnTo>
                    <a:pt x="145" y="71"/>
                  </a:lnTo>
                  <a:close/>
                  <a:moveTo>
                    <a:pt x="105" y="18"/>
                  </a:moveTo>
                  <a:cubicBezTo>
                    <a:pt x="105" y="18"/>
                    <a:pt x="105" y="18"/>
                    <a:pt x="105" y="18"/>
                  </a:cubicBezTo>
                  <a:cubicBezTo>
                    <a:pt x="114" y="44"/>
                    <a:pt x="114" y="44"/>
                    <a:pt x="114" y="44"/>
                  </a:cubicBezTo>
                  <a:cubicBezTo>
                    <a:pt x="96" y="44"/>
                    <a:pt x="96" y="44"/>
                    <a:pt x="96" y="44"/>
                  </a:cubicBezTo>
                  <a:lnTo>
                    <a:pt x="105" y="18"/>
                  </a:lnTo>
                  <a:close/>
                  <a:moveTo>
                    <a:pt x="71" y="71"/>
                  </a:moveTo>
                  <a:cubicBezTo>
                    <a:pt x="86" y="71"/>
                    <a:pt x="86" y="71"/>
                    <a:pt x="86" y="71"/>
                  </a:cubicBezTo>
                  <a:cubicBezTo>
                    <a:pt x="92" y="55"/>
                    <a:pt x="92" y="55"/>
                    <a:pt x="92" y="55"/>
                  </a:cubicBezTo>
                  <a:cubicBezTo>
                    <a:pt x="118" y="55"/>
                    <a:pt x="118" y="55"/>
                    <a:pt x="118" y="55"/>
                  </a:cubicBezTo>
                  <a:cubicBezTo>
                    <a:pt x="123" y="71"/>
                    <a:pt x="123" y="71"/>
                    <a:pt x="123" y="71"/>
                  </a:cubicBezTo>
                  <a:cubicBezTo>
                    <a:pt x="139" y="71"/>
                    <a:pt x="139" y="71"/>
                    <a:pt x="139" y="71"/>
                  </a:cubicBezTo>
                  <a:cubicBezTo>
                    <a:pt x="113" y="1"/>
                    <a:pt x="113" y="1"/>
                    <a:pt x="113" y="1"/>
                  </a:cubicBezTo>
                  <a:cubicBezTo>
                    <a:pt x="97" y="1"/>
                    <a:pt x="97" y="1"/>
                    <a:pt x="97" y="1"/>
                  </a:cubicBezTo>
                  <a:lnTo>
                    <a:pt x="71" y="71"/>
                  </a:lnTo>
                  <a:close/>
                  <a:moveTo>
                    <a:pt x="54" y="71"/>
                  </a:moveTo>
                  <a:cubicBezTo>
                    <a:pt x="64" y="71"/>
                    <a:pt x="64" y="71"/>
                    <a:pt x="64" y="71"/>
                  </a:cubicBezTo>
                  <a:cubicBezTo>
                    <a:pt x="64" y="33"/>
                    <a:pt x="64" y="33"/>
                    <a:pt x="64" y="33"/>
                  </a:cubicBezTo>
                  <a:cubicBezTo>
                    <a:pt x="35" y="33"/>
                    <a:pt x="35" y="33"/>
                    <a:pt x="35" y="33"/>
                  </a:cubicBezTo>
                  <a:cubicBezTo>
                    <a:pt x="35" y="44"/>
                    <a:pt x="35" y="44"/>
                    <a:pt x="35" y="44"/>
                  </a:cubicBezTo>
                  <a:cubicBezTo>
                    <a:pt x="50" y="44"/>
                    <a:pt x="50" y="44"/>
                    <a:pt x="50" y="44"/>
                  </a:cubicBezTo>
                  <a:cubicBezTo>
                    <a:pt x="49" y="54"/>
                    <a:pt x="44" y="59"/>
                    <a:pt x="34" y="59"/>
                  </a:cubicBezTo>
                  <a:cubicBezTo>
                    <a:pt x="20" y="59"/>
                    <a:pt x="15" y="48"/>
                    <a:pt x="15" y="36"/>
                  </a:cubicBezTo>
                  <a:cubicBezTo>
                    <a:pt x="15" y="24"/>
                    <a:pt x="20" y="12"/>
                    <a:pt x="34" y="12"/>
                  </a:cubicBezTo>
                  <a:cubicBezTo>
                    <a:pt x="41" y="12"/>
                    <a:pt x="47" y="16"/>
                    <a:pt x="49" y="24"/>
                  </a:cubicBezTo>
                  <a:cubicBezTo>
                    <a:pt x="63" y="24"/>
                    <a:pt x="63" y="24"/>
                    <a:pt x="63" y="24"/>
                  </a:cubicBezTo>
                  <a:cubicBezTo>
                    <a:pt x="61" y="8"/>
                    <a:pt x="48" y="0"/>
                    <a:pt x="34" y="0"/>
                  </a:cubicBezTo>
                  <a:cubicBezTo>
                    <a:pt x="12" y="0"/>
                    <a:pt x="0" y="16"/>
                    <a:pt x="0" y="36"/>
                  </a:cubicBezTo>
                  <a:cubicBezTo>
                    <a:pt x="0" y="56"/>
                    <a:pt x="12" y="72"/>
                    <a:pt x="34" y="72"/>
                  </a:cubicBezTo>
                  <a:cubicBezTo>
                    <a:pt x="41" y="72"/>
                    <a:pt x="48" y="70"/>
                    <a:pt x="53" y="63"/>
                  </a:cubicBezTo>
                  <a:lnTo>
                    <a:pt x="54" y="7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dirty="0"/>
            </a:p>
          </p:txBody>
        </p:sp>
        <p:grpSp>
          <p:nvGrpSpPr>
            <p:cNvPr id="14" name="Ipsos logo"/>
            <p:cNvGrpSpPr>
              <a:grpSpLocks noChangeAspect="1"/>
            </p:cNvGrpSpPr>
            <p:nvPr userDrawn="1"/>
          </p:nvGrpSpPr>
          <p:grpSpPr bwMode="gray">
            <a:xfrm>
              <a:off x="8558213" y="4629150"/>
              <a:ext cx="357328" cy="320400"/>
              <a:chOff x="1352" y="681"/>
              <a:chExt cx="3519" cy="3153"/>
            </a:xfrm>
          </p:grpSpPr>
          <p:sp>
            <p:nvSpPr>
              <p:cNvPr id="15" name="Freeform 19"/>
              <p:cNvSpPr>
                <a:spLocks noChangeAspect="1"/>
              </p:cNvSpPr>
              <p:nvPr userDrawn="1"/>
            </p:nvSpPr>
            <p:spPr bwMode="gray">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6" name="Freeform 20"/>
              <p:cNvSpPr>
                <a:spLocks noChangeAspect="1"/>
              </p:cNvSpPr>
              <p:nvPr userDrawn="1"/>
            </p:nvSpPr>
            <p:spPr bwMode="gray">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Freeform 21"/>
              <p:cNvSpPr>
                <a:spLocks noChangeAspect="1"/>
              </p:cNvSpPr>
              <p:nvPr userDrawn="1"/>
            </p:nvSpPr>
            <p:spPr bwMode="gray">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8" name="Freeform 22"/>
              <p:cNvSpPr>
                <a:spLocks noChangeAspect="1"/>
              </p:cNvSpPr>
              <p:nvPr userDrawn="1"/>
            </p:nvSpPr>
            <p:spPr bwMode="gray">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9" name="Freeform 23"/>
              <p:cNvSpPr>
                <a:spLocks noChangeAspect="1"/>
              </p:cNvSpPr>
              <p:nvPr userDrawn="1"/>
            </p:nvSpPr>
            <p:spPr bwMode="gray">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Freeform 24"/>
              <p:cNvSpPr>
                <a:spLocks noChangeAspect="1"/>
              </p:cNvSpPr>
              <p:nvPr userDrawn="1"/>
            </p:nvSpPr>
            <p:spPr bwMode="gray">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1" name="Freeform 25"/>
              <p:cNvSpPr>
                <a:spLocks noChangeAspect="1"/>
              </p:cNvSpPr>
              <p:nvPr userDrawn="1"/>
            </p:nvSpPr>
            <p:spPr bwMode="gray">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2" name="Freeform 26"/>
              <p:cNvSpPr>
                <a:spLocks noChangeAspect="1"/>
              </p:cNvSpPr>
              <p:nvPr userDrawn="1"/>
            </p:nvSpPr>
            <p:spPr bwMode="gray">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3" name="Freeform 27"/>
              <p:cNvSpPr>
                <a:spLocks noChangeAspect="1" noEditPoints="1"/>
              </p:cNvSpPr>
              <p:nvPr userDrawn="1"/>
            </p:nvSpPr>
            <p:spPr bwMode="gray">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4" name="Freeform 28"/>
              <p:cNvSpPr>
                <a:spLocks noChangeAspect="1"/>
              </p:cNvSpPr>
              <p:nvPr userDrawn="1"/>
            </p:nvSpPr>
            <p:spPr bwMode="gray">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5" name="Freeform 29"/>
              <p:cNvSpPr>
                <a:spLocks noChangeAspect="1" noEditPoints="1"/>
              </p:cNvSpPr>
              <p:nvPr userDrawn="1"/>
            </p:nvSpPr>
            <p:spPr bwMode="gray">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6" name="Freeform 30"/>
              <p:cNvSpPr>
                <a:spLocks noChangeAspect="1"/>
              </p:cNvSpPr>
              <p:nvPr userDrawn="1"/>
            </p:nvSpPr>
            <p:spPr bwMode="gray">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7" name="Freeform 31"/>
              <p:cNvSpPr>
                <a:spLocks noChangeAspect="1"/>
              </p:cNvSpPr>
              <p:nvPr userDrawn="1"/>
            </p:nvSpPr>
            <p:spPr bwMode="gray">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8" name="Freeform 32"/>
              <p:cNvSpPr>
                <a:spLocks noChangeAspect="1" noEditPoints="1"/>
              </p:cNvSpPr>
              <p:nvPr userDrawn="1"/>
            </p:nvSpPr>
            <p:spPr bwMode="gray">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9" name="Freeform 33"/>
              <p:cNvSpPr>
                <a:spLocks noChangeAspect="1"/>
              </p:cNvSpPr>
              <p:nvPr userDrawn="1"/>
            </p:nvSpPr>
            <p:spPr bwMode="gray">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grpSp>
        <p:nvGrpSpPr>
          <p:cNvPr id="30" name="Gruppieren 29"/>
          <p:cNvGrpSpPr/>
          <p:nvPr userDrawn="1"/>
        </p:nvGrpSpPr>
        <p:grpSpPr>
          <a:xfrm>
            <a:off x="8304213" y="187325"/>
            <a:ext cx="539750" cy="223838"/>
            <a:chOff x="8304213" y="187325"/>
            <a:chExt cx="539750" cy="223838"/>
          </a:xfrm>
          <a:solidFill>
            <a:schemeClr val="bg1"/>
          </a:solidFill>
        </p:grpSpPr>
        <p:sp>
          <p:nvSpPr>
            <p:cNvPr id="31" name="Freeform 5"/>
            <p:cNvSpPr>
              <a:spLocks/>
            </p:cNvSpPr>
            <p:nvPr userDrawn="1"/>
          </p:nvSpPr>
          <p:spPr bwMode="auto">
            <a:xfrm>
              <a:off x="8304213" y="187325"/>
              <a:ext cx="46038" cy="169862"/>
            </a:xfrm>
            <a:custGeom>
              <a:avLst/>
              <a:gdLst>
                <a:gd name="T0" fmla="*/ 1 w 19"/>
                <a:gd name="T1" fmla="*/ 70 h 70"/>
                <a:gd name="T2" fmla="*/ 2 w 19"/>
                <a:gd name="T3" fmla="*/ 52 h 70"/>
                <a:gd name="T4" fmla="*/ 2 w 19"/>
                <a:gd name="T5" fmla="*/ 25 h 70"/>
                <a:gd name="T6" fmla="*/ 0 w 19"/>
                <a:gd name="T7" fmla="*/ 0 h 70"/>
                <a:gd name="T8" fmla="*/ 17 w 19"/>
                <a:gd name="T9" fmla="*/ 0 h 70"/>
                <a:gd name="T10" fmla="*/ 17 w 19"/>
                <a:gd name="T11" fmla="*/ 20 h 70"/>
                <a:gd name="T12" fmla="*/ 17 w 19"/>
                <a:gd name="T13" fmla="*/ 46 h 70"/>
                <a:gd name="T14" fmla="*/ 19 w 19"/>
                <a:gd name="T15" fmla="*/ 70 h 70"/>
                <a:gd name="T16" fmla="*/ 1 w 1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0">
                  <a:moveTo>
                    <a:pt x="1" y="70"/>
                  </a:moveTo>
                  <a:cubicBezTo>
                    <a:pt x="2" y="65"/>
                    <a:pt x="2" y="60"/>
                    <a:pt x="2" y="52"/>
                  </a:cubicBezTo>
                  <a:cubicBezTo>
                    <a:pt x="2" y="25"/>
                    <a:pt x="2" y="25"/>
                    <a:pt x="2" y="25"/>
                  </a:cubicBezTo>
                  <a:cubicBezTo>
                    <a:pt x="2" y="15"/>
                    <a:pt x="1" y="8"/>
                    <a:pt x="0" y="0"/>
                  </a:cubicBezTo>
                  <a:cubicBezTo>
                    <a:pt x="17" y="0"/>
                    <a:pt x="17" y="0"/>
                    <a:pt x="17" y="0"/>
                  </a:cubicBezTo>
                  <a:cubicBezTo>
                    <a:pt x="17" y="5"/>
                    <a:pt x="17" y="12"/>
                    <a:pt x="17" y="20"/>
                  </a:cubicBezTo>
                  <a:cubicBezTo>
                    <a:pt x="17" y="46"/>
                    <a:pt x="17" y="46"/>
                    <a:pt x="17" y="46"/>
                  </a:cubicBezTo>
                  <a:cubicBezTo>
                    <a:pt x="17" y="53"/>
                    <a:pt x="18" y="64"/>
                    <a:pt x="19" y="70"/>
                  </a:cubicBezTo>
                  <a:lnTo>
                    <a:pt x="1" y="70"/>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2" name="Freeform 6"/>
            <p:cNvSpPr>
              <a:spLocks noEditPoints="1"/>
            </p:cNvSpPr>
            <p:nvPr userDrawn="1"/>
          </p:nvSpPr>
          <p:spPr bwMode="auto">
            <a:xfrm>
              <a:off x="8374063" y="233363"/>
              <a:ext cx="130175" cy="177800"/>
            </a:xfrm>
            <a:custGeom>
              <a:avLst/>
              <a:gdLst>
                <a:gd name="T0" fmla="*/ 1 w 54"/>
                <a:gd name="T1" fmla="*/ 74 h 74"/>
                <a:gd name="T2" fmla="*/ 3 w 54"/>
                <a:gd name="T3" fmla="*/ 48 h 74"/>
                <a:gd name="T4" fmla="*/ 3 w 54"/>
                <a:gd name="T5" fmla="*/ 27 h 74"/>
                <a:gd name="T6" fmla="*/ 0 w 54"/>
                <a:gd name="T7" fmla="*/ 2 h 74"/>
                <a:gd name="T8" fmla="*/ 12 w 54"/>
                <a:gd name="T9" fmla="*/ 1 h 74"/>
                <a:gd name="T10" fmla="*/ 14 w 54"/>
                <a:gd name="T11" fmla="*/ 8 h 74"/>
                <a:gd name="T12" fmla="*/ 31 w 54"/>
                <a:gd name="T13" fmla="*/ 0 h 74"/>
                <a:gd name="T14" fmla="*/ 54 w 54"/>
                <a:gd name="T15" fmla="*/ 27 h 74"/>
                <a:gd name="T16" fmla="*/ 31 w 54"/>
                <a:gd name="T17" fmla="*/ 53 h 74"/>
                <a:gd name="T18" fmla="*/ 16 w 54"/>
                <a:gd name="T19" fmla="*/ 48 h 74"/>
                <a:gd name="T20" fmla="*/ 16 w 54"/>
                <a:gd name="T21" fmla="*/ 54 h 74"/>
                <a:gd name="T22" fmla="*/ 17 w 54"/>
                <a:gd name="T23" fmla="*/ 73 h 74"/>
                <a:gd name="T24" fmla="*/ 1 w 54"/>
                <a:gd name="T25" fmla="*/ 74 h 74"/>
                <a:gd name="T26" fmla="*/ 28 w 54"/>
                <a:gd name="T27" fmla="*/ 42 h 74"/>
                <a:gd name="T28" fmla="*/ 40 w 54"/>
                <a:gd name="T29" fmla="*/ 27 h 74"/>
                <a:gd name="T30" fmla="*/ 27 w 54"/>
                <a:gd name="T31" fmla="*/ 11 h 74"/>
                <a:gd name="T32" fmla="*/ 15 w 54"/>
                <a:gd name="T33" fmla="*/ 27 h 74"/>
                <a:gd name="T34" fmla="*/ 28 w 54"/>
                <a:gd name="T35"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74">
                  <a:moveTo>
                    <a:pt x="1" y="74"/>
                  </a:moveTo>
                  <a:cubicBezTo>
                    <a:pt x="1" y="69"/>
                    <a:pt x="3" y="55"/>
                    <a:pt x="3" y="48"/>
                  </a:cubicBezTo>
                  <a:cubicBezTo>
                    <a:pt x="3" y="27"/>
                    <a:pt x="3" y="27"/>
                    <a:pt x="3" y="27"/>
                  </a:cubicBezTo>
                  <a:cubicBezTo>
                    <a:pt x="3" y="19"/>
                    <a:pt x="1" y="11"/>
                    <a:pt x="0" y="2"/>
                  </a:cubicBezTo>
                  <a:cubicBezTo>
                    <a:pt x="12" y="1"/>
                    <a:pt x="12" y="1"/>
                    <a:pt x="12" y="1"/>
                  </a:cubicBezTo>
                  <a:cubicBezTo>
                    <a:pt x="13" y="3"/>
                    <a:pt x="13" y="5"/>
                    <a:pt x="14" y="8"/>
                  </a:cubicBezTo>
                  <a:cubicBezTo>
                    <a:pt x="17" y="5"/>
                    <a:pt x="21" y="0"/>
                    <a:pt x="31" y="0"/>
                  </a:cubicBezTo>
                  <a:cubicBezTo>
                    <a:pt x="44" y="0"/>
                    <a:pt x="54" y="11"/>
                    <a:pt x="54" y="27"/>
                  </a:cubicBezTo>
                  <a:cubicBezTo>
                    <a:pt x="54" y="42"/>
                    <a:pt x="45" y="53"/>
                    <a:pt x="31" y="53"/>
                  </a:cubicBezTo>
                  <a:cubicBezTo>
                    <a:pt x="23" y="53"/>
                    <a:pt x="19" y="50"/>
                    <a:pt x="16" y="48"/>
                  </a:cubicBezTo>
                  <a:cubicBezTo>
                    <a:pt x="16" y="54"/>
                    <a:pt x="16" y="54"/>
                    <a:pt x="16" y="54"/>
                  </a:cubicBezTo>
                  <a:cubicBezTo>
                    <a:pt x="16" y="57"/>
                    <a:pt x="16" y="65"/>
                    <a:pt x="17" y="73"/>
                  </a:cubicBezTo>
                  <a:lnTo>
                    <a:pt x="1" y="74"/>
                  </a:lnTo>
                  <a:close/>
                  <a:moveTo>
                    <a:pt x="28" y="42"/>
                  </a:moveTo>
                  <a:cubicBezTo>
                    <a:pt x="36" y="42"/>
                    <a:pt x="40" y="36"/>
                    <a:pt x="40" y="27"/>
                  </a:cubicBezTo>
                  <a:cubicBezTo>
                    <a:pt x="40" y="17"/>
                    <a:pt x="35" y="11"/>
                    <a:pt x="27" y="11"/>
                  </a:cubicBezTo>
                  <a:cubicBezTo>
                    <a:pt x="19" y="11"/>
                    <a:pt x="15" y="17"/>
                    <a:pt x="15" y="27"/>
                  </a:cubicBezTo>
                  <a:cubicBezTo>
                    <a:pt x="15" y="37"/>
                    <a:pt x="20" y="42"/>
                    <a:pt x="28"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3" name="Freeform 7"/>
            <p:cNvSpPr>
              <a:spLocks/>
            </p:cNvSpPr>
            <p:nvPr userDrawn="1"/>
          </p:nvSpPr>
          <p:spPr bwMode="auto">
            <a:xfrm>
              <a:off x="8518525" y="233363"/>
              <a:ext cx="85725" cy="128587"/>
            </a:xfrm>
            <a:custGeom>
              <a:avLst/>
              <a:gdLst>
                <a:gd name="T0" fmla="*/ 31 w 36"/>
                <a:gd name="T1" fmla="*/ 11 h 53"/>
                <a:gd name="T2" fmla="*/ 22 w 36"/>
                <a:gd name="T3" fmla="*/ 10 h 53"/>
                <a:gd name="T4" fmla="*/ 13 w 36"/>
                <a:gd name="T5" fmla="*/ 13 h 53"/>
                <a:gd name="T6" fmla="*/ 24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4" y="22"/>
                  </a:cubicBezTo>
                  <a:cubicBezTo>
                    <a:pt x="29" y="25"/>
                    <a:pt x="36" y="29"/>
                    <a:pt x="36" y="38"/>
                  </a:cubicBezTo>
                  <a:cubicBezTo>
                    <a:pt x="36" y="47"/>
                    <a:pt x="28" y="53"/>
                    <a:pt x="15" y="53"/>
                  </a:cubicBezTo>
                  <a:cubicBezTo>
                    <a:pt x="10" y="53"/>
                    <a:pt x="6" y="52"/>
                    <a:pt x="1" y="51"/>
                  </a:cubicBezTo>
                  <a:cubicBezTo>
                    <a:pt x="1" y="40"/>
                    <a:pt x="1" y="40"/>
                    <a:pt x="1" y="40"/>
                  </a:cubicBezTo>
                  <a:cubicBezTo>
                    <a:pt x="5" y="41"/>
                    <a:pt x="10" y="43"/>
                    <a:pt x="16" y="43"/>
                  </a:cubicBezTo>
                  <a:cubicBezTo>
                    <a:pt x="19" y="43"/>
                    <a:pt x="23" y="41"/>
                    <a:pt x="23" y="38"/>
                  </a:cubicBezTo>
                  <a:cubicBezTo>
                    <a:pt x="23" y="35"/>
                    <a:pt x="19" y="33"/>
                    <a:pt x="12" y="30"/>
                  </a:cubicBezTo>
                  <a:cubicBezTo>
                    <a:pt x="7" y="27"/>
                    <a:pt x="0" y="21"/>
                    <a:pt x="0" y="13"/>
                  </a:cubicBezTo>
                  <a:cubicBezTo>
                    <a:pt x="0" y="5"/>
                    <a:pt x="8" y="0"/>
                    <a:pt x="20" y="0"/>
                  </a:cubicBezTo>
                  <a:cubicBezTo>
                    <a:pt x="24"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4" name="Freeform 8"/>
            <p:cNvSpPr>
              <a:spLocks noEditPoints="1"/>
            </p:cNvSpPr>
            <p:nvPr userDrawn="1"/>
          </p:nvSpPr>
          <p:spPr bwMode="auto">
            <a:xfrm>
              <a:off x="8616950" y="233363"/>
              <a:ext cx="123825" cy="128587"/>
            </a:xfrm>
            <a:custGeom>
              <a:avLst/>
              <a:gdLst>
                <a:gd name="T0" fmla="*/ 0 w 52"/>
                <a:gd name="T1" fmla="*/ 26 h 53"/>
                <a:gd name="T2" fmla="*/ 26 w 52"/>
                <a:gd name="T3" fmla="*/ 0 h 53"/>
                <a:gd name="T4" fmla="*/ 52 w 52"/>
                <a:gd name="T5" fmla="*/ 26 h 53"/>
                <a:gd name="T6" fmla="*/ 26 w 52"/>
                <a:gd name="T7" fmla="*/ 53 h 53"/>
                <a:gd name="T8" fmla="*/ 0 w 52"/>
                <a:gd name="T9" fmla="*/ 26 h 53"/>
                <a:gd name="T10" fmla="*/ 26 w 52"/>
                <a:gd name="T11" fmla="*/ 42 h 53"/>
                <a:gd name="T12" fmla="*/ 39 w 52"/>
                <a:gd name="T13" fmla="*/ 26 h 53"/>
                <a:gd name="T14" fmla="*/ 26 w 52"/>
                <a:gd name="T15" fmla="*/ 11 h 53"/>
                <a:gd name="T16" fmla="*/ 13 w 52"/>
                <a:gd name="T17" fmla="*/ 26 h 53"/>
                <a:gd name="T18" fmla="*/ 26 w 52"/>
                <a:gd name="T19"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3">
                  <a:moveTo>
                    <a:pt x="0" y="26"/>
                  </a:moveTo>
                  <a:cubicBezTo>
                    <a:pt x="0" y="10"/>
                    <a:pt x="11" y="0"/>
                    <a:pt x="26" y="0"/>
                  </a:cubicBezTo>
                  <a:cubicBezTo>
                    <a:pt x="42" y="0"/>
                    <a:pt x="52" y="10"/>
                    <a:pt x="52" y="26"/>
                  </a:cubicBezTo>
                  <a:cubicBezTo>
                    <a:pt x="52" y="41"/>
                    <a:pt x="42" y="53"/>
                    <a:pt x="26" y="53"/>
                  </a:cubicBezTo>
                  <a:cubicBezTo>
                    <a:pt x="11" y="53"/>
                    <a:pt x="0" y="42"/>
                    <a:pt x="0" y="26"/>
                  </a:cubicBezTo>
                  <a:close/>
                  <a:moveTo>
                    <a:pt x="26" y="42"/>
                  </a:moveTo>
                  <a:cubicBezTo>
                    <a:pt x="35" y="42"/>
                    <a:pt x="39" y="35"/>
                    <a:pt x="39" y="26"/>
                  </a:cubicBezTo>
                  <a:cubicBezTo>
                    <a:pt x="39" y="16"/>
                    <a:pt x="35" y="11"/>
                    <a:pt x="26" y="11"/>
                  </a:cubicBezTo>
                  <a:cubicBezTo>
                    <a:pt x="17" y="11"/>
                    <a:pt x="13" y="17"/>
                    <a:pt x="13" y="26"/>
                  </a:cubicBezTo>
                  <a:cubicBezTo>
                    <a:pt x="13" y="35"/>
                    <a:pt x="18" y="42"/>
                    <a:pt x="26"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5" name="Freeform 9"/>
            <p:cNvSpPr>
              <a:spLocks/>
            </p:cNvSpPr>
            <p:nvPr userDrawn="1"/>
          </p:nvSpPr>
          <p:spPr bwMode="auto">
            <a:xfrm>
              <a:off x="8758238" y="233363"/>
              <a:ext cx="85725" cy="128587"/>
            </a:xfrm>
            <a:custGeom>
              <a:avLst/>
              <a:gdLst>
                <a:gd name="T0" fmla="*/ 31 w 36"/>
                <a:gd name="T1" fmla="*/ 11 h 53"/>
                <a:gd name="T2" fmla="*/ 22 w 36"/>
                <a:gd name="T3" fmla="*/ 10 h 53"/>
                <a:gd name="T4" fmla="*/ 13 w 36"/>
                <a:gd name="T5" fmla="*/ 13 h 53"/>
                <a:gd name="T6" fmla="*/ 23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3" y="22"/>
                  </a:cubicBezTo>
                  <a:cubicBezTo>
                    <a:pt x="29" y="25"/>
                    <a:pt x="36" y="29"/>
                    <a:pt x="36" y="38"/>
                  </a:cubicBezTo>
                  <a:cubicBezTo>
                    <a:pt x="36" y="47"/>
                    <a:pt x="28" y="53"/>
                    <a:pt x="15" y="53"/>
                  </a:cubicBezTo>
                  <a:cubicBezTo>
                    <a:pt x="9" y="53"/>
                    <a:pt x="5" y="52"/>
                    <a:pt x="1" y="51"/>
                  </a:cubicBezTo>
                  <a:cubicBezTo>
                    <a:pt x="1" y="40"/>
                    <a:pt x="1" y="40"/>
                    <a:pt x="1" y="40"/>
                  </a:cubicBezTo>
                  <a:cubicBezTo>
                    <a:pt x="4" y="41"/>
                    <a:pt x="10" y="43"/>
                    <a:pt x="16" y="43"/>
                  </a:cubicBezTo>
                  <a:cubicBezTo>
                    <a:pt x="19" y="43"/>
                    <a:pt x="23" y="41"/>
                    <a:pt x="23" y="38"/>
                  </a:cubicBezTo>
                  <a:cubicBezTo>
                    <a:pt x="23" y="35"/>
                    <a:pt x="18" y="33"/>
                    <a:pt x="12" y="30"/>
                  </a:cubicBezTo>
                  <a:cubicBezTo>
                    <a:pt x="7" y="27"/>
                    <a:pt x="0" y="21"/>
                    <a:pt x="0" y="13"/>
                  </a:cubicBezTo>
                  <a:cubicBezTo>
                    <a:pt x="0" y="5"/>
                    <a:pt x="8" y="0"/>
                    <a:pt x="20" y="0"/>
                  </a:cubicBezTo>
                  <a:cubicBezTo>
                    <a:pt x="23"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6" name="Line 10"/>
            <p:cNvSpPr>
              <a:spLocks noChangeShapeType="1"/>
            </p:cNvSpPr>
            <p:nvPr userDrawn="1"/>
          </p:nvSpPr>
          <p:spPr bwMode="auto">
            <a:xfrm>
              <a:off x="8434388" y="4048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Tree>
    <p:extLst>
      <p:ext uri="{BB962C8B-B14F-4D97-AF65-F5344CB8AC3E}">
        <p14:creationId xmlns:p14="http://schemas.microsoft.com/office/powerpoint/2010/main" val="79719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itle Slide - wide image [Green]">
    <p:bg>
      <p:bgPr>
        <a:solidFill>
          <a:schemeClr val="accent6"/>
        </a:solidFill>
        <a:effectLst/>
      </p:bgPr>
    </p:bg>
    <p:spTree>
      <p:nvGrpSpPr>
        <p:cNvPr id="1" name=""/>
        <p:cNvGrpSpPr/>
        <p:nvPr/>
      </p:nvGrpSpPr>
      <p:grpSpPr>
        <a:xfrm>
          <a:off x="0" y="0"/>
          <a:ext cx="0" cy="0"/>
          <a:chOff x="0" y="0"/>
          <a:chExt cx="0" cy="0"/>
        </a:xfrm>
      </p:grpSpPr>
      <p:sp>
        <p:nvSpPr>
          <p:cNvPr id="16" name="Picture Placeholder 3"/>
          <p:cNvSpPr>
            <a:spLocks noGrp="1"/>
          </p:cNvSpPr>
          <p:nvPr>
            <p:ph type="pic" sz="quarter" idx="10"/>
          </p:nvPr>
        </p:nvSpPr>
        <p:spPr>
          <a:xfrm>
            <a:off x="0" y="0"/>
            <a:ext cx="6223749" cy="5143500"/>
          </a:xfrm>
          <a:custGeom>
            <a:avLst/>
            <a:gdLst/>
            <a:ahLst/>
            <a:cxnLst/>
            <a:rect l="l" t="t" r="r" b="b"/>
            <a:pathLst>
              <a:path w="6223749" h="5143500">
                <a:moveTo>
                  <a:pt x="0" y="0"/>
                </a:moveTo>
                <a:lnTo>
                  <a:pt x="4532367" y="0"/>
                </a:lnTo>
                <a:lnTo>
                  <a:pt x="6223749" y="5143499"/>
                </a:lnTo>
                <a:lnTo>
                  <a:pt x="1" y="5143500"/>
                </a:lnTo>
                <a:lnTo>
                  <a:pt x="0" y="5143485"/>
                </a:lnTo>
                <a:close/>
              </a:path>
            </a:pathLst>
          </a:custGeom>
          <a:noFill/>
        </p:spPr>
        <p:txBody>
          <a:bodyPr/>
          <a:lstStyle/>
          <a:p>
            <a:endParaRPr lang="en-GB" dirty="0"/>
          </a:p>
        </p:txBody>
      </p:sp>
      <p:sp>
        <p:nvSpPr>
          <p:cNvPr id="2" name="Title 1"/>
          <p:cNvSpPr>
            <a:spLocks noGrp="1"/>
          </p:cNvSpPr>
          <p:nvPr>
            <p:ph type="ctrTitle" hasCustomPrompt="1"/>
          </p:nvPr>
        </p:nvSpPr>
        <p:spPr>
          <a:xfrm>
            <a:off x="6678999" y="2102790"/>
            <a:ext cx="2190693" cy="747897"/>
          </a:xfrm>
        </p:spPr>
        <p:txBody>
          <a:bodyPr anchor="ctr"/>
          <a:lstStyle>
            <a:lvl1pPr>
              <a:defRPr sz="2700" cap="none" baseline="0">
                <a:solidFill>
                  <a:schemeClr val="bg1"/>
                </a:solidFill>
              </a:defRPr>
            </a:lvl1pPr>
          </a:lstStyle>
          <a:p>
            <a:r>
              <a:rPr lang="en-US" dirty="0" smtClean="0"/>
              <a:t>TITLE TITLE </a:t>
            </a:r>
            <a:r>
              <a:rPr lang="en-US" dirty="0" err="1" smtClean="0"/>
              <a:t>TITLE</a:t>
            </a:r>
            <a:r>
              <a:rPr lang="en-US" dirty="0" smtClean="0"/>
              <a:t> </a:t>
            </a:r>
            <a:r>
              <a:rPr lang="en-US" dirty="0" err="1" smtClean="0"/>
              <a:t>TITLE</a:t>
            </a:r>
            <a:endParaRPr lang="en-US" dirty="0"/>
          </a:p>
        </p:txBody>
      </p:sp>
      <p:sp>
        <p:nvSpPr>
          <p:cNvPr id="14"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grpSp>
        <p:nvGrpSpPr>
          <p:cNvPr id="9" name="Gruppieren 8"/>
          <p:cNvGrpSpPr/>
          <p:nvPr userDrawn="1"/>
        </p:nvGrpSpPr>
        <p:grpSpPr>
          <a:xfrm>
            <a:off x="6965726" y="4629150"/>
            <a:ext cx="1949815" cy="320400"/>
            <a:chOff x="6965726" y="4629150"/>
            <a:chExt cx="1949815" cy="320400"/>
          </a:xfrm>
        </p:grpSpPr>
        <p:sp>
          <p:nvSpPr>
            <p:cNvPr id="10" name="Freeform 72"/>
            <p:cNvSpPr>
              <a:spLocks noEditPoints="1"/>
            </p:cNvSpPr>
            <p:nvPr userDrawn="1"/>
          </p:nvSpPr>
          <p:spPr bwMode="auto">
            <a:xfrm>
              <a:off x="6965726" y="4787900"/>
              <a:ext cx="1339850" cy="111125"/>
            </a:xfrm>
            <a:custGeom>
              <a:avLst/>
              <a:gdLst>
                <a:gd name="T0" fmla="*/ 867 w 867"/>
                <a:gd name="T1" fmla="*/ 50 h 72"/>
                <a:gd name="T2" fmla="*/ 836 w 867"/>
                <a:gd name="T3" fmla="*/ 11 h 72"/>
                <a:gd name="T4" fmla="*/ 836 w 867"/>
                <a:gd name="T5" fmla="*/ 0 h 72"/>
                <a:gd name="T6" fmla="*/ 852 w 867"/>
                <a:gd name="T7" fmla="*/ 52 h 72"/>
                <a:gd name="T8" fmla="*/ 808 w 867"/>
                <a:gd name="T9" fmla="*/ 48 h 72"/>
                <a:gd name="T10" fmla="*/ 785 w 867"/>
                <a:gd name="T11" fmla="*/ 23 h 72"/>
                <a:gd name="T12" fmla="*/ 758 w 867"/>
                <a:gd name="T13" fmla="*/ 13 h 72"/>
                <a:gd name="T14" fmla="*/ 758 w 867"/>
                <a:gd name="T15" fmla="*/ 43 h 72"/>
                <a:gd name="T16" fmla="*/ 787 w 867"/>
                <a:gd name="T17" fmla="*/ 71 h 72"/>
                <a:gd name="T18" fmla="*/ 789 w 867"/>
                <a:gd name="T19" fmla="*/ 38 h 72"/>
                <a:gd name="T20" fmla="*/ 780 w 867"/>
                <a:gd name="T21" fmla="*/ 1 h 72"/>
                <a:gd name="T22" fmla="*/ 679 w 867"/>
                <a:gd name="T23" fmla="*/ 71 h 72"/>
                <a:gd name="T24" fmla="*/ 695 w 867"/>
                <a:gd name="T25" fmla="*/ 58 h 72"/>
                <a:gd name="T26" fmla="*/ 728 w 867"/>
                <a:gd name="T27" fmla="*/ 29 h 72"/>
                <a:gd name="T28" fmla="*/ 731 w 867"/>
                <a:gd name="T29" fmla="*/ 14 h 72"/>
                <a:gd name="T30" fmla="*/ 679 w 867"/>
                <a:gd name="T31" fmla="*/ 71 h 72"/>
                <a:gd name="T32" fmla="*/ 667 w 867"/>
                <a:gd name="T33" fmla="*/ 33 h 72"/>
                <a:gd name="T34" fmla="*/ 653 w 867"/>
                <a:gd name="T35" fmla="*/ 44 h 72"/>
                <a:gd name="T36" fmla="*/ 637 w 867"/>
                <a:gd name="T37" fmla="*/ 12 h 72"/>
                <a:gd name="T38" fmla="*/ 637 w 867"/>
                <a:gd name="T39" fmla="*/ 0 h 72"/>
                <a:gd name="T40" fmla="*/ 656 w 867"/>
                <a:gd name="T41" fmla="*/ 63 h 72"/>
                <a:gd name="T42" fmla="*/ 548 w 867"/>
                <a:gd name="T43" fmla="*/ 71 h 72"/>
                <a:gd name="T44" fmla="*/ 577 w 867"/>
                <a:gd name="T45" fmla="*/ 71 h 72"/>
                <a:gd name="T46" fmla="*/ 578 w 867"/>
                <a:gd name="T47" fmla="*/ 1 h 72"/>
                <a:gd name="T48" fmla="*/ 549 w 867"/>
                <a:gd name="T49" fmla="*/ 1 h 72"/>
                <a:gd name="T50" fmla="*/ 494 w 867"/>
                <a:gd name="T51" fmla="*/ 18 h 72"/>
                <a:gd name="T52" fmla="*/ 485 w 867"/>
                <a:gd name="T53" fmla="*/ 44 h 72"/>
                <a:gd name="T54" fmla="*/ 475 w 867"/>
                <a:gd name="T55" fmla="*/ 71 h 72"/>
                <a:gd name="T56" fmla="*/ 512 w 867"/>
                <a:gd name="T57" fmla="*/ 71 h 72"/>
                <a:gd name="T58" fmla="*/ 486 w 867"/>
                <a:gd name="T59" fmla="*/ 1 h 72"/>
                <a:gd name="T60" fmla="*/ 410 w 867"/>
                <a:gd name="T61" fmla="*/ 71 h 72"/>
                <a:gd name="T62" fmla="*/ 438 w 867"/>
                <a:gd name="T63" fmla="*/ 71 h 72"/>
                <a:gd name="T64" fmla="*/ 438 w 867"/>
                <a:gd name="T65" fmla="*/ 1 h 72"/>
                <a:gd name="T66" fmla="*/ 410 w 867"/>
                <a:gd name="T67" fmla="*/ 1 h 72"/>
                <a:gd name="T68" fmla="*/ 384 w 867"/>
                <a:gd name="T69" fmla="*/ 25 h 72"/>
                <a:gd name="T70" fmla="*/ 354 w 867"/>
                <a:gd name="T71" fmla="*/ 72 h 72"/>
                <a:gd name="T72" fmla="*/ 354 w 867"/>
                <a:gd name="T73" fmla="*/ 59 h 72"/>
                <a:gd name="T74" fmla="*/ 369 w 867"/>
                <a:gd name="T75" fmla="*/ 25 h 72"/>
                <a:gd name="T76" fmla="*/ 286 w 867"/>
                <a:gd name="T77" fmla="*/ 71 h 72"/>
                <a:gd name="T78" fmla="*/ 248 w 867"/>
                <a:gd name="T79" fmla="*/ 41 h 72"/>
                <a:gd name="T80" fmla="*/ 248 w 867"/>
                <a:gd name="T81" fmla="*/ 29 h 72"/>
                <a:gd name="T82" fmla="*/ 285 w 867"/>
                <a:gd name="T83" fmla="*/ 1 h 72"/>
                <a:gd name="T84" fmla="*/ 145 w 867"/>
                <a:gd name="T85" fmla="*/ 71 h 72"/>
                <a:gd name="T86" fmla="*/ 159 w 867"/>
                <a:gd name="T87" fmla="*/ 22 h 72"/>
                <a:gd name="T88" fmla="*/ 205 w 867"/>
                <a:gd name="T89" fmla="*/ 21 h 72"/>
                <a:gd name="T90" fmla="*/ 220 w 867"/>
                <a:gd name="T91" fmla="*/ 71 h 72"/>
                <a:gd name="T92" fmla="*/ 183 w 867"/>
                <a:gd name="T93" fmla="*/ 49 h 72"/>
                <a:gd name="T94" fmla="*/ 145 w 867"/>
                <a:gd name="T95" fmla="*/ 1 h 72"/>
                <a:gd name="T96" fmla="*/ 105 w 867"/>
                <a:gd name="T97" fmla="*/ 18 h 72"/>
                <a:gd name="T98" fmla="*/ 105 w 867"/>
                <a:gd name="T99" fmla="*/ 18 h 72"/>
                <a:gd name="T100" fmla="*/ 92 w 867"/>
                <a:gd name="T101" fmla="*/ 55 h 72"/>
                <a:gd name="T102" fmla="*/ 139 w 867"/>
                <a:gd name="T103" fmla="*/ 71 h 72"/>
                <a:gd name="T104" fmla="*/ 71 w 867"/>
                <a:gd name="T105" fmla="*/ 71 h 72"/>
                <a:gd name="T106" fmla="*/ 64 w 867"/>
                <a:gd name="T107" fmla="*/ 33 h 72"/>
                <a:gd name="T108" fmla="*/ 50 w 867"/>
                <a:gd name="T109" fmla="*/ 44 h 72"/>
                <a:gd name="T110" fmla="*/ 34 w 867"/>
                <a:gd name="T111" fmla="*/ 12 h 72"/>
                <a:gd name="T112" fmla="*/ 34 w 867"/>
                <a:gd name="T113" fmla="*/ 0 h 72"/>
                <a:gd name="T114" fmla="*/ 53 w 867"/>
                <a:gd name="T115" fmla="*/ 6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7" h="72">
                  <a:moveTo>
                    <a:pt x="808" y="48"/>
                  </a:moveTo>
                  <a:cubicBezTo>
                    <a:pt x="808" y="65"/>
                    <a:pt x="822" y="72"/>
                    <a:pt x="838" y="72"/>
                  </a:cubicBezTo>
                  <a:cubicBezTo>
                    <a:pt x="857" y="72"/>
                    <a:pt x="867" y="63"/>
                    <a:pt x="867" y="50"/>
                  </a:cubicBezTo>
                  <a:cubicBezTo>
                    <a:pt x="867" y="34"/>
                    <a:pt x="851" y="31"/>
                    <a:pt x="846" y="30"/>
                  </a:cubicBezTo>
                  <a:cubicBezTo>
                    <a:pt x="829" y="25"/>
                    <a:pt x="825" y="25"/>
                    <a:pt x="825" y="19"/>
                  </a:cubicBezTo>
                  <a:cubicBezTo>
                    <a:pt x="825" y="13"/>
                    <a:pt x="831" y="11"/>
                    <a:pt x="836" y="11"/>
                  </a:cubicBezTo>
                  <a:cubicBezTo>
                    <a:pt x="843" y="11"/>
                    <a:pt x="849" y="14"/>
                    <a:pt x="849" y="22"/>
                  </a:cubicBezTo>
                  <a:cubicBezTo>
                    <a:pt x="864" y="22"/>
                    <a:pt x="864" y="22"/>
                    <a:pt x="864" y="22"/>
                  </a:cubicBezTo>
                  <a:cubicBezTo>
                    <a:pt x="864" y="6"/>
                    <a:pt x="851" y="0"/>
                    <a:pt x="836" y="0"/>
                  </a:cubicBezTo>
                  <a:cubicBezTo>
                    <a:pt x="824" y="0"/>
                    <a:pt x="810" y="6"/>
                    <a:pt x="810" y="21"/>
                  </a:cubicBezTo>
                  <a:cubicBezTo>
                    <a:pt x="810" y="34"/>
                    <a:pt x="821" y="38"/>
                    <a:pt x="831" y="40"/>
                  </a:cubicBezTo>
                  <a:cubicBezTo>
                    <a:pt x="841" y="43"/>
                    <a:pt x="852" y="44"/>
                    <a:pt x="852" y="52"/>
                  </a:cubicBezTo>
                  <a:cubicBezTo>
                    <a:pt x="852" y="59"/>
                    <a:pt x="844" y="60"/>
                    <a:pt x="838" y="60"/>
                  </a:cubicBezTo>
                  <a:cubicBezTo>
                    <a:pt x="830" y="60"/>
                    <a:pt x="823" y="57"/>
                    <a:pt x="823" y="48"/>
                  </a:cubicBezTo>
                  <a:lnTo>
                    <a:pt x="808" y="48"/>
                  </a:lnTo>
                  <a:close/>
                  <a:moveTo>
                    <a:pt x="758" y="13"/>
                  </a:moveTo>
                  <a:cubicBezTo>
                    <a:pt x="774" y="13"/>
                    <a:pt x="774" y="13"/>
                    <a:pt x="774" y="13"/>
                  </a:cubicBezTo>
                  <a:cubicBezTo>
                    <a:pt x="781" y="13"/>
                    <a:pt x="785" y="16"/>
                    <a:pt x="785" y="23"/>
                  </a:cubicBezTo>
                  <a:cubicBezTo>
                    <a:pt x="785" y="30"/>
                    <a:pt x="781" y="33"/>
                    <a:pt x="774" y="33"/>
                  </a:cubicBezTo>
                  <a:cubicBezTo>
                    <a:pt x="758" y="33"/>
                    <a:pt x="758" y="33"/>
                    <a:pt x="758" y="33"/>
                  </a:cubicBezTo>
                  <a:lnTo>
                    <a:pt x="758" y="13"/>
                  </a:lnTo>
                  <a:close/>
                  <a:moveTo>
                    <a:pt x="742" y="71"/>
                  </a:moveTo>
                  <a:cubicBezTo>
                    <a:pt x="758" y="71"/>
                    <a:pt x="758" y="71"/>
                    <a:pt x="758" y="71"/>
                  </a:cubicBezTo>
                  <a:cubicBezTo>
                    <a:pt x="758" y="43"/>
                    <a:pt x="758" y="43"/>
                    <a:pt x="758" y="43"/>
                  </a:cubicBezTo>
                  <a:cubicBezTo>
                    <a:pt x="773" y="43"/>
                    <a:pt x="773" y="43"/>
                    <a:pt x="773" y="43"/>
                  </a:cubicBezTo>
                  <a:cubicBezTo>
                    <a:pt x="781" y="43"/>
                    <a:pt x="783" y="47"/>
                    <a:pt x="784" y="54"/>
                  </a:cubicBezTo>
                  <a:cubicBezTo>
                    <a:pt x="785" y="59"/>
                    <a:pt x="785" y="66"/>
                    <a:pt x="787" y="71"/>
                  </a:cubicBezTo>
                  <a:cubicBezTo>
                    <a:pt x="802" y="71"/>
                    <a:pt x="802" y="71"/>
                    <a:pt x="802" y="71"/>
                  </a:cubicBezTo>
                  <a:cubicBezTo>
                    <a:pt x="799" y="67"/>
                    <a:pt x="800" y="59"/>
                    <a:pt x="799" y="54"/>
                  </a:cubicBezTo>
                  <a:cubicBezTo>
                    <a:pt x="799" y="47"/>
                    <a:pt x="797" y="40"/>
                    <a:pt x="789" y="38"/>
                  </a:cubicBezTo>
                  <a:cubicBezTo>
                    <a:pt x="789" y="38"/>
                    <a:pt x="789" y="38"/>
                    <a:pt x="789" y="38"/>
                  </a:cubicBezTo>
                  <a:cubicBezTo>
                    <a:pt x="797" y="35"/>
                    <a:pt x="800" y="28"/>
                    <a:pt x="800" y="20"/>
                  </a:cubicBezTo>
                  <a:cubicBezTo>
                    <a:pt x="800" y="10"/>
                    <a:pt x="792" y="1"/>
                    <a:pt x="780" y="1"/>
                  </a:cubicBezTo>
                  <a:cubicBezTo>
                    <a:pt x="742" y="1"/>
                    <a:pt x="742" y="1"/>
                    <a:pt x="742" y="1"/>
                  </a:cubicBezTo>
                  <a:lnTo>
                    <a:pt x="742" y="71"/>
                  </a:lnTo>
                  <a:close/>
                  <a:moveTo>
                    <a:pt x="679" y="71"/>
                  </a:moveTo>
                  <a:cubicBezTo>
                    <a:pt x="732" y="71"/>
                    <a:pt x="732" y="71"/>
                    <a:pt x="732" y="71"/>
                  </a:cubicBezTo>
                  <a:cubicBezTo>
                    <a:pt x="732" y="58"/>
                    <a:pt x="732" y="58"/>
                    <a:pt x="732" y="58"/>
                  </a:cubicBezTo>
                  <a:cubicBezTo>
                    <a:pt x="695" y="58"/>
                    <a:pt x="695" y="58"/>
                    <a:pt x="695" y="58"/>
                  </a:cubicBezTo>
                  <a:cubicBezTo>
                    <a:pt x="695" y="41"/>
                    <a:pt x="695" y="41"/>
                    <a:pt x="695" y="41"/>
                  </a:cubicBezTo>
                  <a:cubicBezTo>
                    <a:pt x="728" y="41"/>
                    <a:pt x="728" y="41"/>
                    <a:pt x="728" y="41"/>
                  </a:cubicBezTo>
                  <a:cubicBezTo>
                    <a:pt x="728" y="29"/>
                    <a:pt x="728" y="29"/>
                    <a:pt x="728" y="29"/>
                  </a:cubicBezTo>
                  <a:cubicBezTo>
                    <a:pt x="695" y="29"/>
                    <a:pt x="695" y="29"/>
                    <a:pt x="695" y="29"/>
                  </a:cubicBezTo>
                  <a:cubicBezTo>
                    <a:pt x="695" y="14"/>
                    <a:pt x="695" y="14"/>
                    <a:pt x="695" y="14"/>
                  </a:cubicBezTo>
                  <a:cubicBezTo>
                    <a:pt x="731" y="14"/>
                    <a:pt x="731" y="14"/>
                    <a:pt x="731" y="14"/>
                  </a:cubicBezTo>
                  <a:cubicBezTo>
                    <a:pt x="731" y="1"/>
                    <a:pt x="731" y="1"/>
                    <a:pt x="731" y="1"/>
                  </a:cubicBezTo>
                  <a:cubicBezTo>
                    <a:pt x="679" y="1"/>
                    <a:pt x="679" y="1"/>
                    <a:pt x="679" y="1"/>
                  </a:cubicBezTo>
                  <a:lnTo>
                    <a:pt x="679" y="71"/>
                  </a:lnTo>
                  <a:close/>
                  <a:moveTo>
                    <a:pt x="657" y="71"/>
                  </a:moveTo>
                  <a:cubicBezTo>
                    <a:pt x="667" y="71"/>
                    <a:pt x="667" y="71"/>
                    <a:pt x="667" y="71"/>
                  </a:cubicBezTo>
                  <a:cubicBezTo>
                    <a:pt x="667" y="33"/>
                    <a:pt x="667" y="33"/>
                    <a:pt x="667" y="33"/>
                  </a:cubicBezTo>
                  <a:cubicBezTo>
                    <a:pt x="638" y="33"/>
                    <a:pt x="638" y="33"/>
                    <a:pt x="638" y="33"/>
                  </a:cubicBezTo>
                  <a:cubicBezTo>
                    <a:pt x="638" y="44"/>
                    <a:pt x="638" y="44"/>
                    <a:pt x="638" y="44"/>
                  </a:cubicBezTo>
                  <a:cubicBezTo>
                    <a:pt x="653" y="44"/>
                    <a:pt x="653" y="44"/>
                    <a:pt x="653" y="44"/>
                  </a:cubicBezTo>
                  <a:cubicBezTo>
                    <a:pt x="652" y="54"/>
                    <a:pt x="647" y="59"/>
                    <a:pt x="637" y="59"/>
                  </a:cubicBezTo>
                  <a:cubicBezTo>
                    <a:pt x="623" y="59"/>
                    <a:pt x="618" y="48"/>
                    <a:pt x="618" y="36"/>
                  </a:cubicBezTo>
                  <a:cubicBezTo>
                    <a:pt x="618" y="24"/>
                    <a:pt x="623" y="12"/>
                    <a:pt x="637" y="12"/>
                  </a:cubicBezTo>
                  <a:cubicBezTo>
                    <a:pt x="644" y="12"/>
                    <a:pt x="650" y="16"/>
                    <a:pt x="651" y="24"/>
                  </a:cubicBezTo>
                  <a:cubicBezTo>
                    <a:pt x="666" y="24"/>
                    <a:pt x="666" y="24"/>
                    <a:pt x="666" y="24"/>
                  </a:cubicBezTo>
                  <a:cubicBezTo>
                    <a:pt x="664" y="8"/>
                    <a:pt x="651" y="0"/>
                    <a:pt x="637" y="0"/>
                  </a:cubicBezTo>
                  <a:cubicBezTo>
                    <a:pt x="615" y="0"/>
                    <a:pt x="603" y="16"/>
                    <a:pt x="603" y="36"/>
                  </a:cubicBezTo>
                  <a:cubicBezTo>
                    <a:pt x="603" y="56"/>
                    <a:pt x="615" y="72"/>
                    <a:pt x="637" y="72"/>
                  </a:cubicBezTo>
                  <a:cubicBezTo>
                    <a:pt x="643" y="72"/>
                    <a:pt x="650" y="70"/>
                    <a:pt x="656" y="63"/>
                  </a:cubicBezTo>
                  <a:lnTo>
                    <a:pt x="657" y="71"/>
                  </a:lnTo>
                  <a:close/>
                  <a:moveTo>
                    <a:pt x="534" y="71"/>
                  </a:moveTo>
                  <a:cubicBezTo>
                    <a:pt x="548" y="71"/>
                    <a:pt x="548" y="71"/>
                    <a:pt x="548" y="71"/>
                  </a:cubicBezTo>
                  <a:cubicBezTo>
                    <a:pt x="548" y="24"/>
                    <a:pt x="548" y="24"/>
                    <a:pt x="548" y="24"/>
                  </a:cubicBezTo>
                  <a:cubicBezTo>
                    <a:pt x="548" y="24"/>
                    <a:pt x="548" y="24"/>
                    <a:pt x="548" y="24"/>
                  </a:cubicBezTo>
                  <a:cubicBezTo>
                    <a:pt x="577" y="71"/>
                    <a:pt x="577" y="71"/>
                    <a:pt x="577" y="71"/>
                  </a:cubicBezTo>
                  <a:cubicBezTo>
                    <a:pt x="592" y="71"/>
                    <a:pt x="592" y="71"/>
                    <a:pt x="592" y="71"/>
                  </a:cubicBezTo>
                  <a:cubicBezTo>
                    <a:pt x="592" y="1"/>
                    <a:pt x="592" y="1"/>
                    <a:pt x="592" y="1"/>
                  </a:cubicBezTo>
                  <a:cubicBezTo>
                    <a:pt x="578" y="1"/>
                    <a:pt x="578" y="1"/>
                    <a:pt x="578" y="1"/>
                  </a:cubicBezTo>
                  <a:cubicBezTo>
                    <a:pt x="578" y="48"/>
                    <a:pt x="578" y="48"/>
                    <a:pt x="578" y="48"/>
                  </a:cubicBezTo>
                  <a:cubicBezTo>
                    <a:pt x="578" y="48"/>
                    <a:pt x="578" y="48"/>
                    <a:pt x="578" y="48"/>
                  </a:cubicBezTo>
                  <a:cubicBezTo>
                    <a:pt x="549" y="1"/>
                    <a:pt x="549" y="1"/>
                    <a:pt x="549" y="1"/>
                  </a:cubicBezTo>
                  <a:cubicBezTo>
                    <a:pt x="534" y="1"/>
                    <a:pt x="534" y="1"/>
                    <a:pt x="534" y="1"/>
                  </a:cubicBezTo>
                  <a:lnTo>
                    <a:pt x="534" y="71"/>
                  </a:lnTo>
                  <a:close/>
                  <a:moveTo>
                    <a:pt x="494" y="18"/>
                  </a:moveTo>
                  <a:cubicBezTo>
                    <a:pt x="494" y="18"/>
                    <a:pt x="494" y="18"/>
                    <a:pt x="494" y="18"/>
                  </a:cubicBezTo>
                  <a:cubicBezTo>
                    <a:pt x="503" y="44"/>
                    <a:pt x="503" y="44"/>
                    <a:pt x="503" y="44"/>
                  </a:cubicBezTo>
                  <a:cubicBezTo>
                    <a:pt x="485" y="44"/>
                    <a:pt x="485" y="44"/>
                    <a:pt x="485" y="44"/>
                  </a:cubicBezTo>
                  <a:lnTo>
                    <a:pt x="494" y="18"/>
                  </a:lnTo>
                  <a:close/>
                  <a:moveTo>
                    <a:pt x="460" y="71"/>
                  </a:moveTo>
                  <a:cubicBezTo>
                    <a:pt x="475" y="71"/>
                    <a:pt x="475" y="71"/>
                    <a:pt x="475" y="71"/>
                  </a:cubicBezTo>
                  <a:cubicBezTo>
                    <a:pt x="481" y="55"/>
                    <a:pt x="481" y="55"/>
                    <a:pt x="481" y="55"/>
                  </a:cubicBezTo>
                  <a:cubicBezTo>
                    <a:pt x="507" y="55"/>
                    <a:pt x="507" y="55"/>
                    <a:pt x="507" y="55"/>
                  </a:cubicBezTo>
                  <a:cubicBezTo>
                    <a:pt x="512" y="71"/>
                    <a:pt x="512" y="71"/>
                    <a:pt x="512" y="71"/>
                  </a:cubicBezTo>
                  <a:cubicBezTo>
                    <a:pt x="528" y="71"/>
                    <a:pt x="528" y="71"/>
                    <a:pt x="528" y="71"/>
                  </a:cubicBezTo>
                  <a:cubicBezTo>
                    <a:pt x="502" y="1"/>
                    <a:pt x="502" y="1"/>
                    <a:pt x="502" y="1"/>
                  </a:cubicBezTo>
                  <a:cubicBezTo>
                    <a:pt x="486" y="1"/>
                    <a:pt x="486" y="1"/>
                    <a:pt x="486" y="1"/>
                  </a:cubicBezTo>
                  <a:lnTo>
                    <a:pt x="460" y="71"/>
                  </a:lnTo>
                  <a:close/>
                  <a:moveTo>
                    <a:pt x="395" y="71"/>
                  </a:moveTo>
                  <a:cubicBezTo>
                    <a:pt x="410" y="71"/>
                    <a:pt x="410" y="71"/>
                    <a:pt x="410" y="71"/>
                  </a:cubicBezTo>
                  <a:cubicBezTo>
                    <a:pt x="410" y="41"/>
                    <a:pt x="410" y="41"/>
                    <a:pt x="410" y="41"/>
                  </a:cubicBezTo>
                  <a:cubicBezTo>
                    <a:pt x="438" y="41"/>
                    <a:pt x="438" y="41"/>
                    <a:pt x="438" y="41"/>
                  </a:cubicBezTo>
                  <a:cubicBezTo>
                    <a:pt x="438" y="71"/>
                    <a:pt x="438" y="71"/>
                    <a:pt x="438" y="71"/>
                  </a:cubicBezTo>
                  <a:cubicBezTo>
                    <a:pt x="454" y="71"/>
                    <a:pt x="454" y="71"/>
                    <a:pt x="454" y="71"/>
                  </a:cubicBezTo>
                  <a:cubicBezTo>
                    <a:pt x="454" y="1"/>
                    <a:pt x="454" y="1"/>
                    <a:pt x="454" y="1"/>
                  </a:cubicBezTo>
                  <a:cubicBezTo>
                    <a:pt x="438" y="1"/>
                    <a:pt x="438" y="1"/>
                    <a:pt x="438" y="1"/>
                  </a:cubicBezTo>
                  <a:cubicBezTo>
                    <a:pt x="438" y="28"/>
                    <a:pt x="438" y="28"/>
                    <a:pt x="438" y="28"/>
                  </a:cubicBezTo>
                  <a:cubicBezTo>
                    <a:pt x="410" y="28"/>
                    <a:pt x="410" y="28"/>
                    <a:pt x="410" y="28"/>
                  </a:cubicBezTo>
                  <a:cubicBezTo>
                    <a:pt x="410" y="1"/>
                    <a:pt x="410" y="1"/>
                    <a:pt x="410" y="1"/>
                  </a:cubicBezTo>
                  <a:cubicBezTo>
                    <a:pt x="395" y="1"/>
                    <a:pt x="395" y="1"/>
                    <a:pt x="395" y="1"/>
                  </a:cubicBezTo>
                  <a:lnTo>
                    <a:pt x="395" y="71"/>
                  </a:lnTo>
                  <a:close/>
                  <a:moveTo>
                    <a:pt x="384" y="25"/>
                  </a:moveTo>
                  <a:cubicBezTo>
                    <a:pt x="382" y="8"/>
                    <a:pt x="369" y="0"/>
                    <a:pt x="354" y="0"/>
                  </a:cubicBezTo>
                  <a:cubicBezTo>
                    <a:pt x="333" y="0"/>
                    <a:pt x="320" y="16"/>
                    <a:pt x="320" y="36"/>
                  </a:cubicBezTo>
                  <a:cubicBezTo>
                    <a:pt x="320" y="56"/>
                    <a:pt x="333" y="72"/>
                    <a:pt x="354" y="72"/>
                  </a:cubicBezTo>
                  <a:cubicBezTo>
                    <a:pt x="371" y="72"/>
                    <a:pt x="383" y="61"/>
                    <a:pt x="385" y="44"/>
                  </a:cubicBezTo>
                  <a:cubicBezTo>
                    <a:pt x="370" y="44"/>
                    <a:pt x="370" y="44"/>
                    <a:pt x="370" y="44"/>
                  </a:cubicBezTo>
                  <a:cubicBezTo>
                    <a:pt x="369" y="53"/>
                    <a:pt x="364" y="59"/>
                    <a:pt x="354" y="59"/>
                  </a:cubicBezTo>
                  <a:cubicBezTo>
                    <a:pt x="340" y="59"/>
                    <a:pt x="335" y="48"/>
                    <a:pt x="335" y="36"/>
                  </a:cubicBezTo>
                  <a:cubicBezTo>
                    <a:pt x="335" y="24"/>
                    <a:pt x="340" y="12"/>
                    <a:pt x="354" y="12"/>
                  </a:cubicBezTo>
                  <a:cubicBezTo>
                    <a:pt x="362" y="12"/>
                    <a:pt x="368" y="18"/>
                    <a:pt x="369" y="25"/>
                  </a:cubicBezTo>
                  <a:lnTo>
                    <a:pt x="384" y="25"/>
                  </a:lnTo>
                  <a:close/>
                  <a:moveTo>
                    <a:pt x="233" y="71"/>
                  </a:moveTo>
                  <a:cubicBezTo>
                    <a:pt x="286" y="71"/>
                    <a:pt x="286" y="71"/>
                    <a:pt x="286" y="71"/>
                  </a:cubicBezTo>
                  <a:cubicBezTo>
                    <a:pt x="286" y="58"/>
                    <a:pt x="286" y="58"/>
                    <a:pt x="286" y="58"/>
                  </a:cubicBezTo>
                  <a:cubicBezTo>
                    <a:pt x="248" y="58"/>
                    <a:pt x="248" y="58"/>
                    <a:pt x="248" y="58"/>
                  </a:cubicBezTo>
                  <a:cubicBezTo>
                    <a:pt x="248" y="41"/>
                    <a:pt x="248" y="41"/>
                    <a:pt x="248" y="41"/>
                  </a:cubicBezTo>
                  <a:cubicBezTo>
                    <a:pt x="282" y="41"/>
                    <a:pt x="282" y="41"/>
                    <a:pt x="282" y="41"/>
                  </a:cubicBezTo>
                  <a:cubicBezTo>
                    <a:pt x="282" y="29"/>
                    <a:pt x="282" y="29"/>
                    <a:pt x="282" y="29"/>
                  </a:cubicBezTo>
                  <a:cubicBezTo>
                    <a:pt x="248" y="29"/>
                    <a:pt x="248" y="29"/>
                    <a:pt x="248" y="29"/>
                  </a:cubicBezTo>
                  <a:cubicBezTo>
                    <a:pt x="248" y="14"/>
                    <a:pt x="248" y="14"/>
                    <a:pt x="248" y="14"/>
                  </a:cubicBezTo>
                  <a:cubicBezTo>
                    <a:pt x="285" y="14"/>
                    <a:pt x="285" y="14"/>
                    <a:pt x="285" y="14"/>
                  </a:cubicBezTo>
                  <a:cubicBezTo>
                    <a:pt x="285" y="1"/>
                    <a:pt x="285" y="1"/>
                    <a:pt x="285" y="1"/>
                  </a:cubicBezTo>
                  <a:cubicBezTo>
                    <a:pt x="233" y="1"/>
                    <a:pt x="233" y="1"/>
                    <a:pt x="233" y="1"/>
                  </a:cubicBezTo>
                  <a:lnTo>
                    <a:pt x="233" y="71"/>
                  </a:lnTo>
                  <a:close/>
                  <a:moveTo>
                    <a:pt x="145" y="71"/>
                  </a:moveTo>
                  <a:cubicBezTo>
                    <a:pt x="159" y="71"/>
                    <a:pt x="159" y="71"/>
                    <a:pt x="159" y="71"/>
                  </a:cubicBezTo>
                  <a:cubicBezTo>
                    <a:pt x="159" y="22"/>
                    <a:pt x="159" y="22"/>
                    <a:pt x="159" y="22"/>
                  </a:cubicBezTo>
                  <a:cubicBezTo>
                    <a:pt x="159" y="22"/>
                    <a:pt x="159" y="22"/>
                    <a:pt x="159" y="22"/>
                  </a:cubicBezTo>
                  <a:cubicBezTo>
                    <a:pt x="176" y="71"/>
                    <a:pt x="176" y="71"/>
                    <a:pt x="176" y="71"/>
                  </a:cubicBezTo>
                  <a:cubicBezTo>
                    <a:pt x="188" y="71"/>
                    <a:pt x="188" y="71"/>
                    <a:pt x="188" y="71"/>
                  </a:cubicBezTo>
                  <a:cubicBezTo>
                    <a:pt x="205" y="21"/>
                    <a:pt x="205" y="21"/>
                    <a:pt x="205" y="21"/>
                  </a:cubicBezTo>
                  <a:cubicBezTo>
                    <a:pt x="205" y="21"/>
                    <a:pt x="205" y="21"/>
                    <a:pt x="205" y="21"/>
                  </a:cubicBezTo>
                  <a:cubicBezTo>
                    <a:pt x="205" y="71"/>
                    <a:pt x="205" y="71"/>
                    <a:pt x="205" y="71"/>
                  </a:cubicBezTo>
                  <a:cubicBezTo>
                    <a:pt x="220" y="71"/>
                    <a:pt x="220" y="71"/>
                    <a:pt x="220" y="71"/>
                  </a:cubicBezTo>
                  <a:cubicBezTo>
                    <a:pt x="220" y="1"/>
                    <a:pt x="220" y="1"/>
                    <a:pt x="220" y="1"/>
                  </a:cubicBezTo>
                  <a:cubicBezTo>
                    <a:pt x="198" y="1"/>
                    <a:pt x="198" y="1"/>
                    <a:pt x="198" y="1"/>
                  </a:cubicBezTo>
                  <a:cubicBezTo>
                    <a:pt x="183" y="49"/>
                    <a:pt x="183" y="49"/>
                    <a:pt x="183" y="49"/>
                  </a:cubicBezTo>
                  <a:cubicBezTo>
                    <a:pt x="183" y="49"/>
                    <a:pt x="183" y="49"/>
                    <a:pt x="183" y="49"/>
                  </a:cubicBezTo>
                  <a:cubicBezTo>
                    <a:pt x="166" y="1"/>
                    <a:pt x="166" y="1"/>
                    <a:pt x="166" y="1"/>
                  </a:cubicBezTo>
                  <a:cubicBezTo>
                    <a:pt x="145" y="1"/>
                    <a:pt x="145" y="1"/>
                    <a:pt x="145" y="1"/>
                  </a:cubicBezTo>
                  <a:lnTo>
                    <a:pt x="145" y="71"/>
                  </a:lnTo>
                  <a:close/>
                  <a:moveTo>
                    <a:pt x="105" y="18"/>
                  </a:moveTo>
                  <a:cubicBezTo>
                    <a:pt x="105" y="18"/>
                    <a:pt x="105" y="18"/>
                    <a:pt x="105" y="18"/>
                  </a:cubicBezTo>
                  <a:cubicBezTo>
                    <a:pt x="114" y="44"/>
                    <a:pt x="114" y="44"/>
                    <a:pt x="114" y="44"/>
                  </a:cubicBezTo>
                  <a:cubicBezTo>
                    <a:pt x="96" y="44"/>
                    <a:pt x="96" y="44"/>
                    <a:pt x="96" y="44"/>
                  </a:cubicBezTo>
                  <a:lnTo>
                    <a:pt x="105" y="18"/>
                  </a:lnTo>
                  <a:close/>
                  <a:moveTo>
                    <a:pt x="71" y="71"/>
                  </a:moveTo>
                  <a:cubicBezTo>
                    <a:pt x="86" y="71"/>
                    <a:pt x="86" y="71"/>
                    <a:pt x="86" y="71"/>
                  </a:cubicBezTo>
                  <a:cubicBezTo>
                    <a:pt x="92" y="55"/>
                    <a:pt x="92" y="55"/>
                    <a:pt x="92" y="55"/>
                  </a:cubicBezTo>
                  <a:cubicBezTo>
                    <a:pt x="118" y="55"/>
                    <a:pt x="118" y="55"/>
                    <a:pt x="118" y="55"/>
                  </a:cubicBezTo>
                  <a:cubicBezTo>
                    <a:pt x="123" y="71"/>
                    <a:pt x="123" y="71"/>
                    <a:pt x="123" y="71"/>
                  </a:cubicBezTo>
                  <a:cubicBezTo>
                    <a:pt x="139" y="71"/>
                    <a:pt x="139" y="71"/>
                    <a:pt x="139" y="71"/>
                  </a:cubicBezTo>
                  <a:cubicBezTo>
                    <a:pt x="113" y="1"/>
                    <a:pt x="113" y="1"/>
                    <a:pt x="113" y="1"/>
                  </a:cubicBezTo>
                  <a:cubicBezTo>
                    <a:pt x="97" y="1"/>
                    <a:pt x="97" y="1"/>
                    <a:pt x="97" y="1"/>
                  </a:cubicBezTo>
                  <a:lnTo>
                    <a:pt x="71" y="71"/>
                  </a:lnTo>
                  <a:close/>
                  <a:moveTo>
                    <a:pt x="54" y="71"/>
                  </a:moveTo>
                  <a:cubicBezTo>
                    <a:pt x="64" y="71"/>
                    <a:pt x="64" y="71"/>
                    <a:pt x="64" y="71"/>
                  </a:cubicBezTo>
                  <a:cubicBezTo>
                    <a:pt x="64" y="33"/>
                    <a:pt x="64" y="33"/>
                    <a:pt x="64" y="33"/>
                  </a:cubicBezTo>
                  <a:cubicBezTo>
                    <a:pt x="35" y="33"/>
                    <a:pt x="35" y="33"/>
                    <a:pt x="35" y="33"/>
                  </a:cubicBezTo>
                  <a:cubicBezTo>
                    <a:pt x="35" y="44"/>
                    <a:pt x="35" y="44"/>
                    <a:pt x="35" y="44"/>
                  </a:cubicBezTo>
                  <a:cubicBezTo>
                    <a:pt x="50" y="44"/>
                    <a:pt x="50" y="44"/>
                    <a:pt x="50" y="44"/>
                  </a:cubicBezTo>
                  <a:cubicBezTo>
                    <a:pt x="49" y="54"/>
                    <a:pt x="44" y="59"/>
                    <a:pt x="34" y="59"/>
                  </a:cubicBezTo>
                  <a:cubicBezTo>
                    <a:pt x="20" y="59"/>
                    <a:pt x="15" y="48"/>
                    <a:pt x="15" y="36"/>
                  </a:cubicBezTo>
                  <a:cubicBezTo>
                    <a:pt x="15" y="24"/>
                    <a:pt x="20" y="12"/>
                    <a:pt x="34" y="12"/>
                  </a:cubicBezTo>
                  <a:cubicBezTo>
                    <a:pt x="41" y="12"/>
                    <a:pt x="47" y="16"/>
                    <a:pt x="49" y="24"/>
                  </a:cubicBezTo>
                  <a:cubicBezTo>
                    <a:pt x="63" y="24"/>
                    <a:pt x="63" y="24"/>
                    <a:pt x="63" y="24"/>
                  </a:cubicBezTo>
                  <a:cubicBezTo>
                    <a:pt x="61" y="8"/>
                    <a:pt x="48" y="0"/>
                    <a:pt x="34" y="0"/>
                  </a:cubicBezTo>
                  <a:cubicBezTo>
                    <a:pt x="12" y="0"/>
                    <a:pt x="0" y="16"/>
                    <a:pt x="0" y="36"/>
                  </a:cubicBezTo>
                  <a:cubicBezTo>
                    <a:pt x="0" y="56"/>
                    <a:pt x="12" y="72"/>
                    <a:pt x="34" y="72"/>
                  </a:cubicBezTo>
                  <a:cubicBezTo>
                    <a:pt x="41" y="72"/>
                    <a:pt x="48" y="70"/>
                    <a:pt x="53" y="63"/>
                  </a:cubicBezTo>
                  <a:lnTo>
                    <a:pt x="54" y="7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dirty="0"/>
            </a:p>
          </p:txBody>
        </p:sp>
        <p:grpSp>
          <p:nvGrpSpPr>
            <p:cNvPr id="12" name="Ipsos logo"/>
            <p:cNvGrpSpPr>
              <a:grpSpLocks noChangeAspect="1"/>
            </p:cNvGrpSpPr>
            <p:nvPr userDrawn="1"/>
          </p:nvGrpSpPr>
          <p:grpSpPr bwMode="gray">
            <a:xfrm>
              <a:off x="8558213" y="4629150"/>
              <a:ext cx="357328" cy="320400"/>
              <a:chOff x="1352" y="681"/>
              <a:chExt cx="3519" cy="3153"/>
            </a:xfrm>
          </p:grpSpPr>
          <p:sp>
            <p:nvSpPr>
              <p:cNvPr id="13" name="Freeform 19"/>
              <p:cNvSpPr>
                <a:spLocks noChangeAspect="1"/>
              </p:cNvSpPr>
              <p:nvPr userDrawn="1"/>
            </p:nvSpPr>
            <p:spPr bwMode="gray">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Freeform 20"/>
              <p:cNvSpPr>
                <a:spLocks noChangeAspect="1"/>
              </p:cNvSpPr>
              <p:nvPr userDrawn="1"/>
            </p:nvSpPr>
            <p:spPr bwMode="gray">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8" name="Freeform 21"/>
              <p:cNvSpPr>
                <a:spLocks noChangeAspect="1"/>
              </p:cNvSpPr>
              <p:nvPr userDrawn="1"/>
            </p:nvSpPr>
            <p:spPr bwMode="gray">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9" name="Freeform 22"/>
              <p:cNvSpPr>
                <a:spLocks noChangeAspect="1"/>
              </p:cNvSpPr>
              <p:nvPr userDrawn="1"/>
            </p:nvSpPr>
            <p:spPr bwMode="gray">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Freeform 23"/>
              <p:cNvSpPr>
                <a:spLocks noChangeAspect="1"/>
              </p:cNvSpPr>
              <p:nvPr userDrawn="1"/>
            </p:nvSpPr>
            <p:spPr bwMode="gray">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1" name="Freeform 24"/>
              <p:cNvSpPr>
                <a:spLocks noChangeAspect="1"/>
              </p:cNvSpPr>
              <p:nvPr userDrawn="1"/>
            </p:nvSpPr>
            <p:spPr bwMode="gray">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2" name="Freeform 25"/>
              <p:cNvSpPr>
                <a:spLocks noChangeAspect="1"/>
              </p:cNvSpPr>
              <p:nvPr userDrawn="1"/>
            </p:nvSpPr>
            <p:spPr bwMode="gray">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3" name="Freeform 26"/>
              <p:cNvSpPr>
                <a:spLocks noChangeAspect="1"/>
              </p:cNvSpPr>
              <p:nvPr userDrawn="1"/>
            </p:nvSpPr>
            <p:spPr bwMode="gray">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4" name="Freeform 27"/>
              <p:cNvSpPr>
                <a:spLocks noChangeAspect="1" noEditPoints="1"/>
              </p:cNvSpPr>
              <p:nvPr userDrawn="1"/>
            </p:nvSpPr>
            <p:spPr bwMode="gray">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5" name="Freeform 28"/>
              <p:cNvSpPr>
                <a:spLocks noChangeAspect="1"/>
              </p:cNvSpPr>
              <p:nvPr userDrawn="1"/>
            </p:nvSpPr>
            <p:spPr bwMode="gray">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6" name="Freeform 29"/>
              <p:cNvSpPr>
                <a:spLocks noChangeAspect="1" noEditPoints="1"/>
              </p:cNvSpPr>
              <p:nvPr userDrawn="1"/>
            </p:nvSpPr>
            <p:spPr bwMode="gray">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7" name="Freeform 30"/>
              <p:cNvSpPr>
                <a:spLocks noChangeAspect="1"/>
              </p:cNvSpPr>
              <p:nvPr userDrawn="1"/>
            </p:nvSpPr>
            <p:spPr bwMode="gray">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8" name="Freeform 31"/>
              <p:cNvSpPr>
                <a:spLocks noChangeAspect="1"/>
              </p:cNvSpPr>
              <p:nvPr userDrawn="1"/>
            </p:nvSpPr>
            <p:spPr bwMode="gray">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9" name="Freeform 32"/>
              <p:cNvSpPr>
                <a:spLocks noChangeAspect="1" noEditPoints="1"/>
              </p:cNvSpPr>
              <p:nvPr userDrawn="1"/>
            </p:nvSpPr>
            <p:spPr bwMode="gray">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0" name="Freeform 33"/>
              <p:cNvSpPr>
                <a:spLocks noChangeAspect="1"/>
              </p:cNvSpPr>
              <p:nvPr userDrawn="1"/>
            </p:nvSpPr>
            <p:spPr bwMode="gray">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grpSp>
        <p:nvGrpSpPr>
          <p:cNvPr id="31" name="Gruppieren 30"/>
          <p:cNvGrpSpPr/>
          <p:nvPr userDrawn="1"/>
        </p:nvGrpSpPr>
        <p:grpSpPr>
          <a:xfrm>
            <a:off x="8304213" y="187325"/>
            <a:ext cx="539750" cy="223838"/>
            <a:chOff x="8304213" y="187325"/>
            <a:chExt cx="539750" cy="223838"/>
          </a:xfrm>
          <a:solidFill>
            <a:schemeClr val="bg1"/>
          </a:solidFill>
        </p:grpSpPr>
        <p:sp>
          <p:nvSpPr>
            <p:cNvPr id="32" name="Freeform 5"/>
            <p:cNvSpPr>
              <a:spLocks/>
            </p:cNvSpPr>
            <p:nvPr userDrawn="1"/>
          </p:nvSpPr>
          <p:spPr bwMode="auto">
            <a:xfrm>
              <a:off x="8304213" y="187325"/>
              <a:ext cx="46038" cy="169862"/>
            </a:xfrm>
            <a:custGeom>
              <a:avLst/>
              <a:gdLst>
                <a:gd name="T0" fmla="*/ 1 w 19"/>
                <a:gd name="T1" fmla="*/ 70 h 70"/>
                <a:gd name="T2" fmla="*/ 2 w 19"/>
                <a:gd name="T3" fmla="*/ 52 h 70"/>
                <a:gd name="T4" fmla="*/ 2 w 19"/>
                <a:gd name="T5" fmla="*/ 25 h 70"/>
                <a:gd name="T6" fmla="*/ 0 w 19"/>
                <a:gd name="T7" fmla="*/ 0 h 70"/>
                <a:gd name="T8" fmla="*/ 17 w 19"/>
                <a:gd name="T9" fmla="*/ 0 h 70"/>
                <a:gd name="T10" fmla="*/ 17 w 19"/>
                <a:gd name="T11" fmla="*/ 20 h 70"/>
                <a:gd name="T12" fmla="*/ 17 w 19"/>
                <a:gd name="T13" fmla="*/ 46 h 70"/>
                <a:gd name="T14" fmla="*/ 19 w 19"/>
                <a:gd name="T15" fmla="*/ 70 h 70"/>
                <a:gd name="T16" fmla="*/ 1 w 1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0">
                  <a:moveTo>
                    <a:pt x="1" y="70"/>
                  </a:moveTo>
                  <a:cubicBezTo>
                    <a:pt x="2" y="65"/>
                    <a:pt x="2" y="60"/>
                    <a:pt x="2" y="52"/>
                  </a:cubicBezTo>
                  <a:cubicBezTo>
                    <a:pt x="2" y="25"/>
                    <a:pt x="2" y="25"/>
                    <a:pt x="2" y="25"/>
                  </a:cubicBezTo>
                  <a:cubicBezTo>
                    <a:pt x="2" y="15"/>
                    <a:pt x="1" y="8"/>
                    <a:pt x="0" y="0"/>
                  </a:cubicBezTo>
                  <a:cubicBezTo>
                    <a:pt x="17" y="0"/>
                    <a:pt x="17" y="0"/>
                    <a:pt x="17" y="0"/>
                  </a:cubicBezTo>
                  <a:cubicBezTo>
                    <a:pt x="17" y="5"/>
                    <a:pt x="17" y="12"/>
                    <a:pt x="17" y="20"/>
                  </a:cubicBezTo>
                  <a:cubicBezTo>
                    <a:pt x="17" y="46"/>
                    <a:pt x="17" y="46"/>
                    <a:pt x="17" y="46"/>
                  </a:cubicBezTo>
                  <a:cubicBezTo>
                    <a:pt x="17" y="53"/>
                    <a:pt x="18" y="64"/>
                    <a:pt x="19" y="70"/>
                  </a:cubicBezTo>
                  <a:lnTo>
                    <a:pt x="1" y="70"/>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3" name="Freeform 6"/>
            <p:cNvSpPr>
              <a:spLocks noEditPoints="1"/>
            </p:cNvSpPr>
            <p:nvPr userDrawn="1"/>
          </p:nvSpPr>
          <p:spPr bwMode="auto">
            <a:xfrm>
              <a:off x="8374063" y="233363"/>
              <a:ext cx="130175" cy="177800"/>
            </a:xfrm>
            <a:custGeom>
              <a:avLst/>
              <a:gdLst>
                <a:gd name="T0" fmla="*/ 1 w 54"/>
                <a:gd name="T1" fmla="*/ 74 h 74"/>
                <a:gd name="T2" fmla="*/ 3 w 54"/>
                <a:gd name="T3" fmla="*/ 48 h 74"/>
                <a:gd name="T4" fmla="*/ 3 w 54"/>
                <a:gd name="T5" fmla="*/ 27 h 74"/>
                <a:gd name="T6" fmla="*/ 0 w 54"/>
                <a:gd name="T7" fmla="*/ 2 h 74"/>
                <a:gd name="T8" fmla="*/ 12 w 54"/>
                <a:gd name="T9" fmla="*/ 1 h 74"/>
                <a:gd name="T10" fmla="*/ 14 w 54"/>
                <a:gd name="T11" fmla="*/ 8 h 74"/>
                <a:gd name="T12" fmla="*/ 31 w 54"/>
                <a:gd name="T13" fmla="*/ 0 h 74"/>
                <a:gd name="T14" fmla="*/ 54 w 54"/>
                <a:gd name="T15" fmla="*/ 27 h 74"/>
                <a:gd name="T16" fmla="*/ 31 w 54"/>
                <a:gd name="T17" fmla="*/ 53 h 74"/>
                <a:gd name="T18" fmla="*/ 16 w 54"/>
                <a:gd name="T19" fmla="*/ 48 h 74"/>
                <a:gd name="T20" fmla="*/ 16 w 54"/>
                <a:gd name="T21" fmla="*/ 54 h 74"/>
                <a:gd name="T22" fmla="*/ 17 w 54"/>
                <a:gd name="T23" fmla="*/ 73 h 74"/>
                <a:gd name="T24" fmla="*/ 1 w 54"/>
                <a:gd name="T25" fmla="*/ 74 h 74"/>
                <a:gd name="T26" fmla="*/ 28 w 54"/>
                <a:gd name="T27" fmla="*/ 42 h 74"/>
                <a:gd name="T28" fmla="*/ 40 w 54"/>
                <a:gd name="T29" fmla="*/ 27 h 74"/>
                <a:gd name="T30" fmla="*/ 27 w 54"/>
                <a:gd name="T31" fmla="*/ 11 h 74"/>
                <a:gd name="T32" fmla="*/ 15 w 54"/>
                <a:gd name="T33" fmla="*/ 27 h 74"/>
                <a:gd name="T34" fmla="*/ 28 w 54"/>
                <a:gd name="T35"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74">
                  <a:moveTo>
                    <a:pt x="1" y="74"/>
                  </a:moveTo>
                  <a:cubicBezTo>
                    <a:pt x="1" y="69"/>
                    <a:pt x="3" y="55"/>
                    <a:pt x="3" y="48"/>
                  </a:cubicBezTo>
                  <a:cubicBezTo>
                    <a:pt x="3" y="27"/>
                    <a:pt x="3" y="27"/>
                    <a:pt x="3" y="27"/>
                  </a:cubicBezTo>
                  <a:cubicBezTo>
                    <a:pt x="3" y="19"/>
                    <a:pt x="1" y="11"/>
                    <a:pt x="0" y="2"/>
                  </a:cubicBezTo>
                  <a:cubicBezTo>
                    <a:pt x="12" y="1"/>
                    <a:pt x="12" y="1"/>
                    <a:pt x="12" y="1"/>
                  </a:cubicBezTo>
                  <a:cubicBezTo>
                    <a:pt x="13" y="3"/>
                    <a:pt x="13" y="5"/>
                    <a:pt x="14" y="8"/>
                  </a:cubicBezTo>
                  <a:cubicBezTo>
                    <a:pt x="17" y="5"/>
                    <a:pt x="21" y="0"/>
                    <a:pt x="31" y="0"/>
                  </a:cubicBezTo>
                  <a:cubicBezTo>
                    <a:pt x="44" y="0"/>
                    <a:pt x="54" y="11"/>
                    <a:pt x="54" y="27"/>
                  </a:cubicBezTo>
                  <a:cubicBezTo>
                    <a:pt x="54" y="42"/>
                    <a:pt x="45" y="53"/>
                    <a:pt x="31" y="53"/>
                  </a:cubicBezTo>
                  <a:cubicBezTo>
                    <a:pt x="23" y="53"/>
                    <a:pt x="19" y="50"/>
                    <a:pt x="16" y="48"/>
                  </a:cubicBezTo>
                  <a:cubicBezTo>
                    <a:pt x="16" y="54"/>
                    <a:pt x="16" y="54"/>
                    <a:pt x="16" y="54"/>
                  </a:cubicBezTo>
                  <a:cubicBezTo>
                    <a:pt x="16" y="57"/>
                    <a:pt x="16" y="65"/>
                    <a:pt x="17" y="73"/>
                  </a:cubicBezTo>
                  <a:lnTo>
                    <a:pt x="1" y="74"/>
                  </a:lnTo>
                  <a:close/>
                  <a:moveTo>
                    <a:pt x="28" y="42"/>
                  </a:moveTo>
                  <a:cubicBezTo>
                    <a:pt x="36" y="42"/>
                    <a:pt x="40" y="36"/>
                    <a:pt x="40" y="27"/>
                  </a:cubicBezTo>
                  <a:cubicBezTo>
                    <a:pt x="40" y="17"/>
                    <a:pt x="35" y="11"/>
                    <a:pt x="27" y="11"/>
                  </a:cubicBezTo>
                  <a:cubicBezTo>
                    <a:pt x="19" y="11"/>
                    <a:pt x="15" y="17"/>
                    <a:pt x="15" y="27"/>
                  </a:cubicBezTo>
                  <a:cubicBezTo>
                    <a:pt x="15" y="37"/>
                    <a:pt x="20" y="42"/>
                    <a:pt x="28"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4" name="Freeform 7"/>
            <p:cNvSpPr>
              <a:spLocks/>
            </p:cNvSpPr>
            <p:nvPr userDrawn="1"/>
          </p:nvSpPr>
          <p:spPr bwMode="auto">
            <a:xfrm>
              <a:off x="8518525" y="233363"/>
              <a:ext cx="85725" cy="128587"/>
            </a:xfrm>
            <a:custGeom>
              <a:avLst/>
              <a:gdLst>
                <a:gd name="T0" fmla="*/ 31 w 36"/>
                <a:gd name="T1" fmla="*/ 11 h 53"/>
                <a:gd name="T2" fmla="*/ 22 w 36"/>
                <a:gd name="T3" fmla="*/ 10 h 53"/>
                <a:gd name="T4" fmla="*/ 13 w 36"/>
                <a:gd name="T5" fmla="*/ 13 h 53"/>
                <a:gd name="T6" fmla="*/ 24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4" y="22"/>
                  </a:cubicBezTo>
                  <a:cubicBezTo>
                    <a:pt x="29" y="25"/>
                    <a:pt x="36" y="29"/>
                    <a:pt x="36" y="38"/>
                  </a:cubicBezTo>
                  <a:cubicBezTo>
                    <a:pt x="36" y="47"/>
                    <a:pt x="28" y="53"/>
                    <a:pt x="15" y="53"/>
                  </a:cubicBezTo>
                  <a:cubicBezTo>
                    <a:pt x="10" y="53"/>
                    <a:pt x="6" y="52"/>
                    <a:pt x="1" y="51"/>
                  </a:cubicBezTo>
                  <a:cubicBezTo>
                    <a:pt x="1" y="40"/>
                    <a:pt x="1" y="40"/>
                    <a:pt x="1" y="40"/>
                  </a:cubicBezTo>
                  <a:cubicBezTo>
                    <a:pt x="5" y="41"/>
                    <a:pt x="10" y="43"/>
                    <a:pt x="16" y="43"/>
                  </a:cubicBezTo>
                  <a:cubicBezTo>
                    <a:pt x="19" y="43"/>
                    <a:pt x="23" y="41"/>
                    <a:pt x="23" y="38"/>
                  </a:cubicBezTo>
                  <a:cubicBezTo>
                    <a:pt x="23" y="35"/>
                    <a:pt x="19" y="33"/>
                    <a:pt x="12" y="30"/>
                  </a:cubicBezTo>
                  <a:cubicBezTo>
                    <a:pt x="7" y="27"/>
                    <a:pt x="0" y="21"/>
                    <a:pt x="0" y="13"/>
                  </a:cubicBezTo>
                  <a:cubicBezTo>
                    <a:pt x="0" y="5"/>
                    <a:pt x="8" y="0"/>
                    <a:pt x="20" y="0"/>
                  </a:cubicBezTo>
                  <a:cubicBezTo>
                    <a:pt x="24"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5" name="Freeform 8"/>
            <p:cNvSpPr>
              <a:spLocks noEditPoints="1"/>
            </p:cNvSpPr>
            <p:nvPr userDrawn="1"/>
          </p:nvSpPr>
          <p:spPr bwMode="auto">
            <a:xfrm>
              <a:off x="8616950" y="233363"/>
              <a:ext cx="123825" cy="128587"/>
            </a:xfrm>
            <a:custGeom>
              <a:avLst/>
              <a:gdLst>
                <a:gd name="T0" fmla="*/ 0 w 52"/>
                <a:gd name="T1" fmla="*/ 26 h 53"/>
                <a:gd name="T2" fmla="*/ 26 w 52"/>
                <a:gd name="T3" fmla="*/ 0 h 53"/>
                <a:gd name="T4" fmla="*/ 52 w 52"/>
                <a:gd name="T5" fmla="*/ 26 h 53"/>
                <a:gd name="T6" fmla="*/ 26 w 52"/>
                <a:gd name="T7" fmla="*/ 53 h 53"/>
                <a:gd name="T8" fmla="*/ 0 w 52"/>
                <a:gd name="T9" fmla="*/ 26 h 53"/>
                <a:gd name="T10" fmla="*/ 26 w 52"/>
                <a:gd name="T11" fmla="*/ 42 h 53"/>
                <a:gd name="T12" fmla="*/ 39 w 52"/>
                <a:gd name="T13" fmla="*/ 26 h 53"/>
                <a:gd name="T14" fmla="*/ 26 w 52"/>
                <a:gd name="T15" fmla="*/ 11 h 53"/>
                <a:gd name="T16" fmla="*/ 13 w 52"/>
                <a:gd name="T17" fmla="*/ 26 h 53"/>
                <a:gd name="T18" fmla="*/ 26 w 52"/>
                <a:gd name="T19"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3">
                  <a:moveTo>
                    <a:pt x="0" y="26"/>
                  </a:moveTo>
                  <a:cubicBezTo>
                    <a:pt x="0" y="10"/>
                    <a:pt x="11" y="0"/>
                    <a:pt x="26" y="0"/>
                  </a:cubicBezTo>
                  <a:cubicBezTo>
                    <a:pt x="42" y="0"/>
                    <a:pt x="52" y="10"/>
                    <a:pt x="52" y="26"/>
                  </a:cubicBezTo>
                  <a:cubicBezTo>
                    <a:pt x="52" y="41"/>
                    <a:pt x="42" y="53"/>
                    <a:pt x="26" y="53"/>
                  </a:cubicBezTo>
                  <a:cubicBezTo>
                    <a:pt x="11" y="53"/>
                    <a:pt x="0" y="42"/>
                    <a:pt x="0" y="26"/>
                  </a:cubicBezTo>
                  <a:close/>
                  <a:moveTo>
                    <a:pt x="26" y="42"/>
                  </a:moveTo>
                  <a:cubicBezTo>
                    <a:pt x="35" y="42"/>
                    <a:pt x="39" y="35"/>
                    <a:pt x="39" y="26"/>
                  </a:cubicBezTo>
                  <a:cubicBezTo>
                    <a:pt x="39" y="16"/>
                    <a:pt x="35" y="11"/>
                    <a:pt x="26" y="11"/>
                  </a:cubicBezTo>
                  <a:cubicBezTo>
                    <a:pt x="17" y="11"/>
                    <a:pt x="13" y="17"/>
                    <a:pt x="13" y="26"/>
                  </a:cubicBezTo>
                  <a:cubicBezTo>
                    <a:pt x="13" y="35"/>
                    <a:pt x="18" y="42"/>
                    <a:pt x="26"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6" name="Freeform 9"/>
            <p:cNvSpPr>
              <a:spLocks/>
            </p:cNvSpPr>
            <p:nvPr userDrawn="1"/>
          </p:nvSpPr>
          <p:spPr bwMode="auto">
            <a:xfrm>
              <a:off x="8758238" y="233363"/>
              <a:ext cx="85725" cy="128587"/>
            </a:xfrm>
            <a:custGeom>
              <a:avLst/>
              <a:gdLst>
                <a:gd name="T0" fmla="*/ 31 w 36"/>
                <a:gd name="T1" fmla="*/ 11 h 53"/>
                <a:gd name="T2" fmla="*/ 22 w 36"/>
                <a:gd name="T3" fmla="*/ 10 h 53"/>
                <a:gd name="T4" fmla="*/ 13 w 36"/>
                <a:gd name="T5" fmla="*/ 13 h 53"/>
                <a:gd name="T6" fmla="*/ 23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3" y="22"/>
                  </a:cubicBezTo>
                  <a:cubicBezTo>
                    <a:pt x="29" y="25"/>
                    <a:pt x="36" y="29"/>
                    <a:pt x="36" y="38"/>
                  </a:cubicBezTo>
                  <a:cubicBezTo>
                    <a:pt x="36" y="47"/>
                    <a:pt x="28" y="53"/>
                    <a:pt x="15" y="53"/>
                  </a:cubicBezTo>
                  <a:cubicBezTo>
                    <a:pt x="9" y="53"/>
                    <a:pt x="5" y="52"/>
                    <a:pt x="1" y="51"/>
                  </a:cubicBezTo>
                  <a:cubicBezTo>
                    <a:pt x="1" y="40"/>
                    <a:pt x="1" y="40"/>
                    <a:pt x="1" y="40"/>
                  </a:cubicBezTo>
                  <a:cubicBezTo>
                    <a:pt x="4" y="41"/>
                    <a:pt x="10" y="43"/>
                    <a:pt x="16" y="43"/>
                  </a:cubicBezTo>
                  <a:cubicBezTo>
                    <a:pt x="19" y="43"/>
                    <a:pt x="23" y="41"/>
                    <a:pt x="23" y="38"/>
                  </a:cubicBezTo>
                  <a:cubicBezTo>
                    <a:pt x="23" y="35"/>
                    <a:pt x="18" y="33"/>
                    <a:pt x="12" y="30"/>
                  </a:cubicBezTo>
                  <a:cubicBezTo>
                    <a:pt x="7" y="27"/>
                    <a:pt x="0" y="21"/>
                    <a:pt x="0" y="13"/>
                  </a:cubicBezTo>
                  <a:cubicBezTo>
                    <a:pt x="0" y="5"/>
                    <a:pt x="8" y="0"/>
                    <a:pt x="20" y="0"/>
                  </a:cubicBezTo>
                  <a:cubicBezTo>
                    <a:pt x="23"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7" name="Line 10"/>
            <p:cNvSpPr>
              <a:spLocks noChangeShapeType="1"/>
            </p:cNvSpPr>
            <p:nvPr userDrawn="1"/>
          </p:nvSpPr>
          <p:spPr bwMode="auto">
            <a:xfrm>
              <a:off x="8434388" y="4048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Tree>
    <p:extLst>
      <p:ext uri="{BB962C8B-B14F-4D97-AF65-F5344CB8AC3E}">
        <p14:creationId xmlns:p14="http://schemas.microsoft.com/office/powerpoint/2010/main" val="420768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Red]">
    <p:bg>
      <p:bgPr>
        <a:solidFill>
          <a:schemeClr val="accent1"/>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1"/>
            <a:ext cx="4392706" cy="5143499"/>
          </a:xfrm>
          <a:custGeom>
            <a:avLst/>
            <a:gdLst/>
            <a:ahLst/>
            <a:cxnLst/>
            <a:rect l="l" t="t" r="r" b="b"/>
            <a:pathLst>
              <a:path w="4392706" h="5143499">
                <a:moveTo>
                  <a:pt x="0" y="0"/>
                </a:moveTo>
                <a:lnTo>
                  <a:pt x="2719223" y="0"/>
                </a:lnTo>
                <a:lnTo>
                  <a:pt x="4392706" y="5143499"/>
                </a:lnTo>
                <a:lnTo>
                  <a:pt x="0" y="5143499"/>
                </a:lnTo>
                <a:close/>
              </a:path>
            </a:pathLst>
          </a:custGeom>
          <a:noFill/>
        </p:spPr>
        <p:txBody>
          <a:bodyPr/>
          <a:lstStyle/>
          <a:p>
            <a:endParaRPr lang="en-GB" dirty="0"/>
          </a:p>
        </p:txBody>
      </p:sp>
      <p:sp>
        <p:nvSpPr>
          <p:cNvPr id="3" name="Subtitle 2"/>
          <p:cNvSpPr>
            <a:spLocks noGrp="1"/>
          </p:cNvSpPr>
          <p:nvPr>
            <p:ph type="subTitle" idx="1" hasCustomPrompt="1"/>
          </p:nvPr>
        </p:nvSpPr>
        <p:spPr>
          <a:xfrm>
            <a:off x="4670046" y="1388444"/>
            <a:ext cx="4216925" cy="2247851"/>
          </a:xfrm>
        </p:spPr>
        <p:txBody>
          <a:bodyPr anchor="ctr">
            <a:normAutofit/>
          </a:bodyPr>
          <a:lstStyle>
            <a:lvl1pPr marL="0" indent="0" algn="l">
              <a:buNone/>
              <a:defRPr sz="2700" b="1" cap="none" baseline="0">
                <a:solidFill>
                  <a:schemeClr val="bg1"/>
                </a:solidFill>
              </a:defRPr>
            </a:lvl1pPr>
            <a:lvl2pPr marL="3240" indent="0" algn="l">
              <a:lnSpc>
                <a:spcPct val="90000"/>
              </a:lnSpc>
              <a:spcBef>
                <a:spcPts val="408"/>
              </a:spcBef>
              <a:buNone/>
              <a:tabLst/>
              <a:defRPr sz="2200" cap="none"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smtClean="0"/>
              <a:t>Slide Title</a:t>
            </a:r>
          </a:p>
          <a:p>
            <a:pPr lvl="1"/>
            <a:r>
              <a:rPr lang="en-US" dirty="0" smtClean="0"/>
              <a:t>Lorem ipsum dolor sit amet, consectetuer adipiscing elit. Maecenas porttitor congue </a:t>
            </a:r>
            <a:r>
              <a:rPr lang="en-US" dirty="0" err="1" smtClean="0"/>
              <a:t>massa</a:t>
            </a:r>
            <a:r>
              <a:rPr lang="en-US" dirty="0" smtClean="0"/>
              <a:t>.</a:t>
            </a:r>
          </a:p>
        </p:txBody>
      </p:sp>
      <p:sp>
        <p:nvSpPr>
          <p:cNvPr id="12"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grpSp>
        <p:nvGrpSpPr>
          <p:cNvPr id="9" name="Gruppieren 8"/>
          <p:cNvGrpSpPr/>
          <p:nvPr userDrawn="1"/>
        </p:nvGrpSpPr>
        <p:grpSpPr>
          <a:xfrm>
            <a:off x="6965726" y="4629150"/>
            <a:ext cx="1949815" cy="320400"/>
            <a:chOff x="6965726" y="4629150"/>
            <a:chExt cx="1949815" cy="320400"/>
          </a:xfrm>
        </p:grpSpPr>
        <p:sp>
          <p:nvSpPr>
            <p:cNvPr id="10" name="Freeform 72"/>
            <p:cNvSpPr>
              <a:spLocks noEditPoints="1"/>
            </p:cNvSpPr>
            <p:nvPr userDrawn="1"/>
          </p:nvSpPr>
          <p:spPr bwMode="auto">
            <a:xfrm>
              <a:off x="6965726" y="4787900"/>
              <a:ext cx="1339850" cy="111125"/>
            </a:xfrm>
            <a:custGeom>
              <a:avLst/>
              <a:gdLst>
                <a:gd name="T0" fmla="*/ 867 w 867"/>
                <a:gd name="T1" fmla="*/ 50 h 72"/>
                <a:gd name="T2" fmla="*/ 836 w 867"/>
                <a:gd name="T3" fmla="*/ 11 h 72"/>
                <a:gd name="T4" fmla="*/ 836 w 867"/>
                <a:gd name="T5" fmla="*/ 0 h 72"/>
                <a:gd name="T6" fmla="*/ 852 w 867"/>
                <a:gd name="T7" fmla="*/ 52 h 72"/>
                <a:gd name="T8" fmla="*/ 808 w 867"/>
                <a:gd name="T9" fmla="*/ 48 h 72"/>
                <a:gd name="T10" fmla="*/ 785 w 867"/>
                <a:gd name="T11" fmla="*/ 23 h 72"/>
                <a:gd name="T12" fmla="*/ 758 w 867"/>
                <a:gd name="T13" fmla="*/ 13 h 72"/>
                <a:gd name="T14" fmla="*/ 758 w 867"/>
                <a:gd name="T15" fmla="*/ 43 h 72"/>
                <a:gd name="T16" fmla="*/ 787 w 867"/>
                <a:gd name="T17" fmla="*/ 71 h 72"/>
                <a:gd name="T18" fmla="*/ 789 w 867"/>
                <a:gd name="T19" fmla="*/ 38 h 72"/>
                <a:gd name="T20" fmla="*/ 780 w 867"/>
                <a:gd name="T21" fmla="*/ 1 h 72"/>
                <a:gd name="T22" fmla="*/ 679 w 867"/>
                <a:gd name="T23" fmla="*/ 71 h 72"/>
                <a:gd name="T24" fmla="*/ 695 w 867"/>
                <a:gd name="T25" fmla="*/ 58 h 72"/>
                <a:gd name="T26" fmla="*/ 728 w 867"/>
                <a:gd name="T27" fmla="*/ 29 h 72"/>
                <a:gd name="T28" fmla="*/ 731 w 867"/>
                <a:gd name="T29" fmla="*/ 14 h 72"/>
                <a:gd name="T30" fmla="*/ 679 w 867"/>
                <a:gd name="T31" fmla="*/ 71 h 72"/>
                <a:gd name="T32" fmla="*/ 667 w 867"/>
                <a:gd name="T33" fmla="*/ 33 h 72"/>
                <a:gd name="T34" fmla="*/ 653 w 867"/>
                <a:gd name="T35" fmla="*/ 44 h 72"/>
                <a:gd name="T36" fmla="*/ 637 w 867"/>
                <a:gd name="T37" fmla="*/ 12 h 72"/>
                <a:gd name="T38" fmla="*/ 637 w 867"/>
                <a:gd name="T39" fmla="*/ 0 h 72"/>
                <a:gd name="T40" fmla="*/ 656 w 867"/>
                <a:gd name="T41" fmla="*/ 63 h 72"/>
                <a:gd name="T42" fmla="*/ 548 w 867"/>
                <a:gd name="T43" fmla="*/ 71 h 72"/>
                <a:gd name="T44" fmla="*/ 577 w 867"/>
                <a:gd name="T45" fmla="*/ 71 h 72"/>
                <a:gd name="T46" fmla="*/ 578 w 867"/>
                <a:gd name="T47" fmla="*/ 1 h 72"/>
                <a:gd name="T48" fmla="*/ 549 w 867"/>
                <a:gd name="T49" fmla="*/ 1 h 72"/>
                <a:gd name="T50" fmla="*/ 494 w 867"/>
                <a:gd name="T51" fmla="*/ 18 h 72"/>
                <a:gd name="T52" fmla="*/ 485 w 867"/>
                <a:gd name="T53" fmla="*/ 44 h 72"/>
                <a:gd name="T54" fmla="*/ 475 w 867"/>
                <a:gd name="T55" fmla="*/ 71 h 72"/>
                <a:gd name="T56" fmla="*/ 512 w 867"/>
                <a:gd name="T57" fmla="*/ 71 h 72"/>
                <a:gd name="T58" fmla="*/ 486 w 867"/>
                <a:gd name="T59" fmla="*/ 1 h 72"/>
                <a:gd name="T60" fmla="*/ 410 w 867"/>
                <a:gd name="T61" fmla="*/ 71 h 72"/>
                <a:gd name="T62" fmla="*/ 438 w 867"/>
                <a:gd name="T63" fmla="*/ 71 h 72"/>
                <a:gd name="T64" fmla="*/ 438 w 867"/>
                <a:gd name="T65" fmla="*/ 1 h 72"/>
                <a:gd name="T66" fmla="*/ 410 w 867"/>
                <a:gd name="T67" fmla="*/ 1 h 72"/>
                <a:gd name="T68" fmla="*/ 384 w 867"/>
                <a:gd name="T69" fmla="*/ 25 h 72"/>
                <a:gd name="T70" fmla="*/ 354 w 867"/>
                <a:gd name="T71" fmla="*/ 72 h 72"/>
                <a:gd name="T72" fmla="*/ 354 w 867"/>
                <a:gd name="T73" fmla="*/ 59 h 72"/>
                <a:gd name="T74" fmla="*/ 369 w 867"/>
                <a:gd name="T75" fmla="*/ 25 h 72"/>
                <a:gd name="T76" fmla="*/ 286 w 867"/>
                <a:gd name="T77" fmla="*/ 71 h 72"/>
                <a:gd name="T78" fmla="*/ 248 w 867"/>
                <a:gd name="T79" fmla="*/ 41 h 72"/>
                <a:gd name="T80" fmla="*/ 248 w 867"/>
                <a:gd name="T81" fmla="*/ 29 h 72"/>
                <a:gd name="T82" fmla="*/ 285 w 867"/>
                <a:gd name="T83" fmla="*/ 1 h 72"/>
                <a:gd name="T84" fmla="*/ 145 w 867"/>
                <a:gd name="T85" fmla="*/ 71 h 72"/>
                <a:gd name="T86" fmla="*/ 159 w 867"/>
                <a:gd name="T87" fmla="*/ 22 h 72"/>
                <a:gd name="T88" fmla="*/ 205 w 867"/>
                <a:gd name="T89" fmla="*/ 21 h 72"/>
                <a:gd name="T90" fmla="*/ 220 w 867"/>
                <a:gd name="T91" fmla="*/ 71 h 72"/>
                <a:gd name="T92" fmla="*/ 183 w 867"/>
                <a:gd name="T93" fmla="*/ 49 h 72"/>
                <a:gd name="T94" fmla="*/ 145 w 867"/>
                <a:gd name="T95" fmla="*/ 1 h 72"/>
                <a:gd name="T96" fmla="*/ 105 w 867"/>
                <a:gd name="T97" fmla="*/ 18 h 72"/>
                <a:gd name="T98" fmla="*/ 105 w 867"/>
                <a:gd name="T99" fmla="*/ 18 h 72"/>
                <a:gd name="T100" fmla="*/ 92 w 867"/>
                <a:gd name="T101" fmla="*/ 55 h 72"/>
                <a:gd name="T102" fmla="*/ 139 w 867"/>
                <a:gd name="T103" fmla="*/ 71 h 72"/>
                <a:gd name="T104" fmla="*/ 71 w 867"/>
                <a:gd name="T105" fmla="*/ 71 h 72"/>
                <a:gd name="T106" fmla="*/ 64 w 867"/>
                <a:gd name="T107" fmla="*/ 33 h 72"/>
                <a:gd name="T108" fmla="*/ 50 w 867"/>
                <a:gd name="T109" fmla="*/ 44 h 72"/>
                <a:gd name="T110" fmla="*/ 34 w 867"/>
                <a:gd name="T111" fmla="*/ 12 h 72"/>
                <a:gd name="T112" fmla="*/ 34 w 867"/>
                <a:gd name="T113" fmla="*/ 0 h 72"/>
                <a:gd name="T114" fmla="*/ 53 w 867"/>
                <a:gd name="T115" fmla="*/ 6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7" h="72">
                  <a:moveTo>
                    <a:pt x="808" y="48"/>
                  </a:moveTo>
                  <a:cubicBezTo>
                    <a:pt x="808" y="65"/>
                    <a:pt x="822" y="72"/>
                    <a:pt x="838" y="72"/>
                  </a:cubicBezTo>
                  <a:cubicBezTo>
                    <a:pt x="857" y="72"/>
                    <a:pt x="867" y="63"/>
                    <a:pt x="867" y="50"/>
                  </a:cubicBezTo>
                  <a:cubicBezTo>
                    <a:pt x="867" y="34"/>
                    <a:pt x="851" y="31"/>
                    <a:pt x="846" y="30"/>
                  </a:cubicBezTo>
                  <a:cubicBezTo>
                    <a:pt x="829" y="25"/>
                    <a:pt x="825" y="25"/>
                    <a:pt x="825" y="19"/>
                  </a:cubicBezTo>
                  <a:cubicBezTo>
                    <a:pt x="825" y="13"/>
                    <a:pt x="831" y="11"/>
                    <a:pt x="836" y="11"/>
                  </a:cubicBezTo>
                  <a:cubicBezTo>
                    <a:pt x="843" y="11"/>
                    <a:pt x="849" y="14"/>
                    <a:pt x="849" y="22"/>
                  </a:cubicBezTo>
                  <a:cubicBezTo>
                    <a:pt x="864" y="22"/>
                    <a:pt x="864" y="22"/>
                    <a:pt x="864" y="22"/>
                  </a:cubicBezTo>
                  <a:cubicBezTo>
                    <a:pt x="864" y="6"/>
                    <a:pt x="851" y="0"/>
                    <a:pt x="836" y="0"/>
                  </a:cubicBezTo>
                  <a:cubicBezTo>
                    <a:pt x="824" y="0"/>
                    <a:pt x="810" y="6"/>
                    <a:pt x="810" y="21"/>
                  </a:cubicBezTo>
                  <a:cubicBezTo>
                    <a:pt x="810" y="34"/>
                    <a:pt x="821" y="38"/>
                    <a:pt x="831" y="40"/>
                  </a:cubicBezTo>
                  <a:cubicBezTo>
                    <a:pt x="841" y="43"/>
                    <a:pt x="852" y="44"/>
                    <a:pt x="852" y="52"/>
                  </a:cubicBezTo>
                  <a:cubicBezTo>
                    <a:pt x="852" y="59"/>
                    <a:pt x="844" y="60"/>
                    <a:pt x="838" y="60"/>
                  </a:cubicBezTo>
                  <a:cubicBezTo>
                    <a:pt x="830" y="60"/>
                    <a:pt x="823" y="57"/>
                    <a:pt x="823" y="48"/>
                  </a:cubicBezTo>
                  <a:lnTo>
                    <a:pt x="808" y="48"/>
                  </a:lnTo>
                  <a:close/>
                  <a:moveTo>
                    <a:pt x="758" y="13"/>
                  </a:moveTo>
                  <a:cubicBezTo>
                    <a:pt x="774" y="13"/>
                    <a:pt x="774" y="13"/>
                    <a:pt x="774" y="13"/>
                  </a:cubicBezTo>
                  <a:cubicBezTo>
                    <a:pt x="781" y="13"/>
                    <a:pt x="785" y="16"/>
                    <a:pt x="785" y="23"/>
                  </a:cubicBezTo>
                  <a:cubicBezTo>
                    <a:pt x="785" y="30"/>
                    <a:pt x="781" y="33"/>
                    <a:pt x="774" y="33"/>
                  </a:cubicBezTo>
                  <a:cubicBezTo>
                    <a:pt x="758" y="33"/>
                    <a:pt x="758" y="33"/>
                    <a:pt x="758" y="33"/>
                  </a:cubicBezTo>
                  <a:lnTo>
                    <a:pt x="758" y="13"/>
                  </a:lnTo>
                  <a:close/>
                  <a:moveTo>
                    <a:pt x="742" y="71"/>
                  </a:moveTo>
                  <a:cubicBezTo>
                    <a:pt x="758" y="71"/>
                    <a:pt x="758" y="71"/>
                    <a:pt x="758" y="71"/>
                  </a:cubicBezTo>
                  <a:cubicBezTo>
                    <a:pt x="758" y="43"/>
                    <a:pt x="758" y="43"/>
                    <a:pt x="758" y="43"/>
                  </a:cubicBezTo>
                  <a:cubicBezTo>
                    <a:pt x="773" y="43"/>
                    <a:pt x="773" y="43"/>
                    <a:pt x="773" y="43"/>
                  </a:cubicBezTo>
                  <a:cubicBezTo>
                    <a:pt x="781" y="43"/>
                    <a:pt x="783" y="47"/>
                    <a:pt x="784" y="54"/>
                  </a:cubicBezTo>
                  <a:cubicBezTo>
                    <a:pt x="785" y="59"/>
                    <a:pt x="785" y="66"/>
                    <a:pt x="787" y="71"/>
                  </a:cubicBezTo>
                  <a:cubicBezTo>
                    <a:pt x="802" y="71"/>
                    <a:pt x="802" y="71"/>
                    <a:pt x="802" y="71"/>
                  </a:cubicBezTo>
                  <a:cubicBezTo>
                    <a:pt x="799" y="67"/>
                    <a:pt x="800" y="59"/>
                    <a:pt x="799" y="54"/>
                  </a:cubicBezTo>
                  <a:cubicBezTo>
                    <a:pt x="799" y="47"/>
                    <a:pt x="797" y="40"/>
                    <a:pt x="789" y="38"/>
                  </a:cubicBezTo>
                  <a:cubicBezTo>
                    <a:pt x="789" y="38"/>
                    <a:pt x="789" y="38"/>
                    <a:pt x="789" y="38"/>
                  </a:cubicBezTo>
                  <a:cubicBezTo>
                    <a:pt x="797" y="35"/>
                    <a:pt x="800" y="28"/>
                    <a:pt x="800" y="20"/>
                  </a:cubicBezTo>
                  <a:cubicBezTo>
                    <a:pt x="800" y="10"/>
                    <a:pt x="792" y="1"/>
                    <a:pt x="780" y="1"/>
                  </a:cubicBezTo>
                  <a:cubicBezTo>
                    <a:pt x="742" y="1"/>
                    <a:pt x="742" y="1"/>
                    <a:pt x="742" y="1"/>
                  </a:cubicBezTo>
                  <a:lnTo>
                    <a:pt x="742" y="71"/>
                  </a:lnTo>
                  <a:close/>
                  <a:moveTo>
                    <a:pt x="679" y="71"/>
                  </a:moveTo>
                  <a:cubicBezTo>
                    <a:pt x="732" y="71"/>
                    <a:pt x="732" y="71"/>
                    <a:pt x="732" y="71"/>
                  </a:cubicBezTo>
                  <a:cubicBezTo>
                    <a:pt x="732" y="58"/>
                    <a:pt x="732" y="58"/>
                    <a:pt x="732" y="58"/>
                  </a:cubicBezTo>
                  <a:cubicBezTo>
                    <a:pt x="695" y="58"/>
                    <a:pt x="695" y="58"/>
                    <a:pt x="695" y="58"/>
                  </a:cubicBezTo>
                  <a:cubicBezTo>
                    <a:pt x="695" y="41"/>
                    <a:pt x="695" y="41"/>
                    <a:pt x="695" y="41"/>
                  </a:cubicBezTo>
                  <a:cubicBezTo>
                    <a:pt x="728" y="41"/>
                    <a:pt x="728" y="41"/>
                    <a:pt x="728" y="41"/>
                  </a:cubicBezTo>
                  <a:cubicBezTo>
                    <a:pt x="728" y="29"/>
                    <a:pt x="728" y="29"/>
                    <a:pt x="728" y="29"/>
                  </a:cubicBezTo>
                  <a:cubicBezTo>
                    <a:pt x="695" y="29"/>
                    <a:pt x="695" y="29"/>
                    <a:pt x="695" y="29"/>
                  </a:cubicBezTo>
                  <a:cubicBezTo>
                    <a:pt x="695" y="14"/>
                    <a:pt x="695" y="14"/>
                    <a:pt x="695" y="14"/>
                  </a:cubicBezTo>
                  <a:cubicBezTo>
                    <a:pt x="731" y="14"/>
                    <a:pt x="731" y="14"/>
                    <a:pt x="731" y="14"/>
                  </a:cubicBezTo>
                  <a:cubicBezTo>
                    <a:pt x="731" y="1"/>
                    <a:pt x="731" y="1"/>
                    <a:pt x="731" y="1"/>
                  </a:cubicBezTo>
                  <a:cubicBezTo>
                    <a:pt x="679" y="1"/>
                    <a:pt x="679" y="1"/>
                    <a:pt x="679" y="1"/>
                  </a:cubicBezTo>
                  <a:lnTo>
                    <a:pt x="679" y="71"/>
                  </a:lnTo>
                  <a:close/>
                  <a:moveTo>
                    <a:pt x="657" y="71"/>
                  </a:moveTo>
                  <a:cubicBezTo>
                    <a:pt x="667" y="71"/>
                    <a:pt x="667" y="71"/>
                    <a:pt x="667" y="71"/>
                  </a:cubicBezTo>
                  <a:cubicBezTo>
                    <a:pt x="667" y="33"/>
                    <a:pt x="667" y="33"/>
                    <a:pt x="667" y="33"/>
                  </a:cubicBezTo>
                  <a:cubicBezTo>
                    <a:pt x="638" y="33"/>
                    <a:pt x="638" y="33"/>
                    <a:pt x="638" y="33"/>
                  </a:cubicBezTo>
                  <a:cubicBezTo>
                    <a:pt x="638" y="44"/>
                    <a:pt x="638" y="44"/>
                    <a:pt x="638" y="44"/>
                  </a:cubicBezTo>
                  <a:cubicBezTo>
                    <a:pt x="653" y="44"/>
                    <a:pt x="653" y="44"/>
                    <a:pt x="653" y="44"/>
                  </a:cubicBezTo>
                  <a:cubicBezTo>
                    <a:pt x="652" y="54"/>
                    <a:pt x="647" y="59"/>
                    <a:pt x="637" y="59"/>
                  </a:cubicBezTo>
                  <a:cubicBezTo>
                    <a:pt x="623" y="59"/>
                    <a:pt x="618" y="48"/>
                    <a:pt x="618" y="36"/>
                  </a:cubicBezTo>
                  <a:cubicBezTo>
                    <a:pt x="618" y="24"/>
                    <a:pt x="623" y="12"/>
                    <a:pt x="637" y="12"/>
                  </a:cubicBezTo>
                  <a:cubicBezTo>
                    <a:pt x="644" y="12"/>
                    <a:pt x="650" y="16"/>
                    <a:pt x="651" y="24"/>
                  </a:cubicBezTo>
                  <a:cubicBezTo>
                    <a:pt x="666" y="24"/>
                    <a:pt x="666" y="24"/>
                    <a:pt x="666" y="24"/>
                  </a:cubicBezTo>
                  <a:cubicBezTo>
                    <a:pt x="664" y="8"/>
                    <a:pt x="651" y="0"/>
                    <a:pt x="637" y="0"/>
                  </a:cubicBezTo>
                  <a:cubicBezTo>
                    <a:pt x="615" y="0"/>
                    <a:pt x="603" y="16"/>
                    <a:pt x="603" y="36"/>
                  </a:cubicBezTo>
                  <a:cubicBezTo>
                    <a:pt x="603" y="56"/>
                    <a:pt x="615" y="72"/>
                    <a:pt x="637" y="72"/>
                  </a:cubicBezTo>
                  <a:cubicBezTo>
                    <a:pt x="643" y="72"/>
                    <a:pt x="650" y="70"/>
                    <a:pt x="656" y="63"/>
                  </a:cubicBezTo>
                  <a:lnTo>
                    <a:pt x="657" y="71"/>
                  </a:lnTo>
                  <a:close/>
                  <a:moveTo>
                    <a:pt x="534" y="71"/>
                  </a:moveTo>
                  <a:cubicBezTo>
                    <a:pt x="548" y="71"/>
                    <a:pt x="548" y="71"/>
                    <a:pt x="548" y="71"/>
                  </a:cubicBezTo>
                  <a:cubicBezTo>
                    <a:pt x="548" y="24"/>
                    <a:pt x="548" y="24"/>
                    <a:pt x="548" y="24"/>
                  </a:cubicBezTo>
                  <a:cubicBezTo>
                    <a:pt x="548" y="24"/>
                    <a:pt x="548" y="24"/>
                    <a:pt x="548" y="24"/>
                  </a:cubicBezTo>
                  <a:cubicBezTo>
                    <a:pt x="577" y="71"/>
                    <a:pt x="577" y="71"/>
                    <a:pt x="577" y="71"/>
                  </a:cubicBezTo>
                  <a:cubicBezTo>
                    <a:pt x="592" y="71"/>
                    <a:pt x="592" y="71"/>
                    <a:pt x="592" y="71"/>
                  </a:cubicBezTo>
                  <a:cubicBezTo>
                    <a:pt x="592" y="1"/>
                    <a:pt x="592" y="1"/>
                    <a:pt x="592" y="1"/>
                  </a:cubicBezTo>
                  <a:cubicBezTo>
                    <a:pt x="578" y="1"/>
                    <a:pt x="578" y="1"/>
                    <a:pt x="578" y="1"/>
                  </a:cubicBezTo>
                  <a:cubicBezTo>
                    <a:pt x="578" y="48"/>
                    <a:pt x="578" y="48"/>
                    <a:pt x="578" y="48"/>
                  </a:cubicBezTo>
                  <a:cubicBezTo>
                    <a:pt x="578" y="48"/>
                    <a:pt x="578" y="48"/>
                    <a:pt x="578" y="48"/>
                  </a:cubicBezTo>
                  <a:cubicBezTo>
                    <a:pt x="549" y="1"/>
                    <a:pt x="549" y="1"/>
                    <a:pt x="549" y="1"/>
                  </a:cubicBezTo>
                  <a:cubicBezTo>
                    <a:pt x="534" y="1"/>
                    <a:pt x="534" y="1"/>
                    <a:pt x="534" y="1"/>
                  </a:cubicBezTo>
                  <a:lnTo>
                    <a:pt x="534" y="71"/>
                  </a:lnTo>
                  <a:close/>
                  <a:moveTo>
                    <a:pt x="494" y="18"/>
                  </a:moveTo>
                  <a:cubicBezTo>
                    <a:pt x="494" y="18"/>
                    <a:pt x="494" y="18"/>
                    <a:pt x="494" y="18"/>
                  </a:cubicBezTo>
                  <a:cubicBezTo>
                    <a:pt x="503" y="44"/>
                    <a:pt x="503" y="44"/>
                    <a:pt x="503" y="44"/>
                  </a:cubicBezTo>
                  <a:cubicBezTo>
                    <a:pt x="485" y="44"/>
                    <a:pt x="485" y="44"/>
                    <a:pt x="485" y="44"/>
                  </a:cubicBezTo>
                  <a:lnTo>
                    <a:pt x="494" y="18"/>
                  </a:lnTo>
                  <a:close/>
                  <a:moveTo>
                    <a:pt x="460" y="71"/>
                  </a:moveTo>
                  <a:cubicBezTo>
                    <a:pt x="475" y="71"/>
                    <a:pt x="475" y="71"/>
                    <a:pt x="475" y="71"/>
                  </a:cubicBezTo>
                  <a:cubicBezTo>
                    <a:pt x="481" y="55"/>
                    <a:pt x="481" y="55"/>
                    <a:pt x="481" y="55"/>
                  </a:cubicBezTo>
                  <a:cubicBezTo>
                    <a:pt x="507" y="55"/>
                    <a:pt x="507" y="55"/>
                    <a:pt x="507" y="55"/>
                  </a:cubicBezTo>
                  <a:cubicBezTo>
                    <a:pt x="512" y="71"/>
                    <a:pt x="512" y="71"/>
                    <a:pt x="512" y="71"/>
                  </a:cubicBezTo>
                  <a:cubicBezTo>
                    <a:pt x="528" y="71"/>
                    <a:pt x="528" y="71"/>
                    <a:pt x="528" y="71"/>
                  </a:cubicBezTo>
                  <a:cubicBezTo>
                    <a:pt x="502" y="1"/>
                    <a:pt x="502" y="1"/>
                    <a:pt x="502" y="1"/>
                  </a:cubicBezTo>
                  <a:cubicBezTo>
                    <a:pt x="486" y="1"/>
                    <a:pt x="486" y="1"/>
                    <a:pt x="486" y="1"/>
                  </a:cubicBezTo>
                  <a:lnTo>
                    <a:pt x="460" y="71"/>
                  </a:lnTo>
                  <a:close/>
                  <a:moveTo>
                    <a:pt x="395" y="71"/>
                  </a:moveTo>
                  <a:cubicBezTo>
                    <a:pt x="410" y="71"/>
                    <a:pt x="410" y="71"/>
                    <a:pt x="410" y="71"/>
                  </a:cubicBezTo>
                  <a:cubicBezTo>
                    <a:pt x="410" y="41"/>
                    <a:pt x="410" y="41"/>
                    <a:pt x="410" y="41"/>
                  </a:cubicBezTo>
                  <a:cubicBezTo>
                    <a:pt x="438" y="41"/>
                    <a:pt x="438" y="41"/>
                    <a:pt x="438" y="41"/>
                  </a:cubicBezTo>
                  <a:cubicBezTo>
                    <a:pt x="438" y="71"/>
                    <a:pt x="438" y="71"/>
                    <a:pt x="438" y="71"/>
                  </a:cubicBezTo>
                  <a:cubicBezTo>
                    <a:pt x="454" y="71"/>
                    <a:pt x="454" y="71"/>
                    <a:pt x="454" y="71"/>
                  </a:cubicBezTo>
                  <a:cubicBezTo>
                    <a:pt x="454" y="1"/>
                    <a:pt x="454" y="1"/>
                    <a:pt x="454" y="1"/>
                  </a:cubicBezTo>
                  <a:cubicBezTo>
                    <a:pt x="438" y="1"/>
                    <a:pt x="438" y="1"/>
                    <a:pt x="438" y="1"/>
                  </a:cubicBezTo>
                  <a:cubicBezTo>
                    <a:pt x="438" y="28"/>
                    <a:pt x="438" y="28"/>
                    <a:pt x="438" y="28"/>
                  </a:cubicBezTo>
                  <a:cubicBezTo>
                    <a:pt x="410" y="28"/>
                    <a:pt x="410" y="28"/>
                    <a:pt x="410" y="28"/>
                  </a:cubicBezTo>
                  <a:cubicBezTo>
                    <a:pt x="410" y="1"/>
                    <a:pt x="410" y="1"/>
                    <a:pt x="410" y="1"/>
                  </a:cubicBezTo>
                  <a:cubicBezTo>
                    <a:pt x="395" y="1"/>
                    <a:pt x="395" y="1"/>
                    <a:pt x="395" y="1"/>
                  </a:cubicBezTo>
                  <a:lnTo>
                    <a:pt x="395" y="71"/>
                  </a:lnTo>
                  <a:close/>
                  <a:moveTo>
                    <a:pt x="384" y="25"/>
                  </a:moveTo>
                  <a:cubicBezTo>
                    <a:pt x="382" y="8"/>
                    <a:pt x="369" y="0"/>
                    <a:pt x="354" y="0"/>
                  </a:cubicBezTo>
                  <a:cubicBezTo>
                    <a:pt x="333" y="0"/>
                    <a:pt x="320" y="16"/>
                    <a:pt x="320" y="36"/>
                  </a:cubicBezTo>
                  <a:cubicBezTo>
                    <a:pt x="320" y="56"/>
                    <a:pt x="333" y="72"/>
                    <a:pt x="354" y="72"/>
                  </a:cubicBezTo>
                  <a:cubicBezTo>
                    <a:pt x="371" y="72"/>
                    <a:pt x="383" y="61"/>
                    <a:pt x="385" y="44"/>
                  </a:cubicBezTo>
                  <a:cubicBezTo>
                    <a:pt x="370" y="44"/>
                    <a:pt x="370" y="44"/>
                    <a:pt x="370" y="44"/>
                  </a:cubicBezTo>
                  <a:cubicBezTo>
                    <a:pt x="369" y="53"/>
                    <a:pt x="364" y="59"/>
                    <a:pt x="354" y="59"/>
                  </a:cubicBezTo>
                  <a:cubicBezTo>
                    <a:pt x="340" y="59"/>
                    <a:pt x="335" y="48"/>
                    <a:pt x="335" y="36"/>
                  </a:cubicBezTo>
                  <a:cubicBezTo>
                    <a:pt x="335" y="24"/>
                    <a:pt x="340" y="12"/>
                    <a:pt x="354" y="12"/>
                  </a:cubicBezTo>
                  <a:cubicBezTo>
                    <a:pt x="362" y="12"/>
                    <a:pt x="368" y="18"/>
                    <a:pt x="369" y="25"/>
                  </a:cubicBezTo>
                  <a:lnTo>
                    <a:pt x="384" y="25"/>
                  </a:lnTo>
                  <a:close/>
                  <a:moveTo>
                    <a:pt x="233" y="71"/>
                  </a:moveTo>
                  <a:cubicBezTo>
                    <a:pt x="286" y="71"/>
                    <a:pt x="286" y="71"/>
                    <a:pt x="286" y="71"/>
                  </a:cubicBezTo>
                  <a:cubicBezTo>
                    <a:pt x="286" y="58"/>
                    <a:pt x="286" y="58"/>
                    <a:pt x="286" y="58"/>
                  </a:cubicBezTo>
                  <a:cubicBezTo>
                    <a:pt x="248" y="58"/>
                    <a:pt x="248" y="58"/>
                    <a:pt x="248" y="58"/>
                  </a:cubicBezTo>
                  <a:cubicBezTo>
                    <a:pt x="248" y="41"/>
                    <a:pt x="248" y="41"/>
                    <a:pt x="248" y="41"/>
                  </a:cubicBezTo>
                  <a:cubicBezTo>
                    <a:pt x="282" y="41"/>
                    <a:pt x="282" y="41"/>
                    <a:pt x="282" y="41"/>
                  </a:cubicBezTo>
                  <a:cubicBezTo>
                    <a:pt x="282" y="29"/>
                    <a:pt x="282" y="29"/>
                    <a:pt x="282" y="29"/>
                  </a:cubicBezTo>
                  <a:cubicBezTo>
                    <a:pt x="248" y="29"/>
                    <a:pt x="248" y="29"/>
                    <a:pt x="248" y="29"/>
                  </a:cubicBezTo>
                  <a:cubicBezTo>
                    <a:pt x="248" y="14"/>
                    <a:pt x="248" y="14"/>
                    <a:pt x="248" y="14"/>
                  </a:cubicBezTo>
                  <a:cubicBezTo>
                    <a:pt x="285" y="14"/>
                    <a:pt x="285" y="14"/>
                    <a:pt x="285" y="14"/>
                  </a:cubicBezTo>
                  <a:cubicBezTo>
                    <a:pt x="285" y="1"/>
                    <a:pt x="285" y="1"/>
                    <a:pt x="285" y="1"/>
                  </a:cubicBezTo>
                  <a:cubicBezTo>
                    <a:pt x="233" y="1"/>
                    <a:pt x="233" y="1"/>
                    <a:pt x="233" y="1"/>
                  </a:cubicBezTo>
                  <a:lnTo>
                    <a:pt x="233" y="71"/>
                  </a:lnTo>
                  <a:close/>
                  <a:moveTo>
                    <a:pt x="145" y="71"/>
                  </a:moveTo>
                  <a:cubicBezTo>
                    <a:pt x="159" y="71"/>
                    <a:pt x="159" y="71"/>
                    <a:pt x="159" y="71"/>
                  </a:cubicBezTo>
                  <a:cubicBezTo>
                    <a:pt x="159" y="22"/>
                    <a:pt x="159" y="22"/>
                    <a:pt x="159" y="22"/>
                  </a:cubicBezTo>
                  <a:cubicBezTo>
                    <a:pt x="159" y="22"/>
                    <a:pt x="159" y="22"/>
                    <a:pt x="159" y="22"/>
                  </a:cubicBezTo>
                  <a:cubicBezTo>
                    <a:pt x="176" y="71"/>
                    <a:pt x="176" y="71"/>
                    <a:pt x="176" y="71"/>
                  </a:cubicBezTo>
                  <a:cubicBezTo>
                    <a:pt x="188" y="71"/>
                    <a:pt x="188" y="71"/>
                    <a:pt x="188" y="71"/>
                  </a:cubicBezTo>
                  <a:cubicBezTo>
                    <a:pt x="205" y="21"/>
                    <a:pt x="205" y="21"/>
                    <a:pt x="205" y="21"/>
                  </a:cubicBezTo>
                  <a:cubicBezTo>
                    <a:pt x="205" y="21"/>
                    <a:pt x="205" y="21"/>
                    <a:pt x="205" y="21"/>
                  </a:cubicBezTo>
                  <a:cubicBezTo>
                    <a:pt x="205" y="71"/>
                    <a:pt x="205" y="71"/>
                    <a:pt x="205" y="71"/>
                  </a:cubicBezTo>
                  <a:cubicBezTo>
                    <a:pt x="220" y="71"/>
                    <a:pt x="220" y="71"/>
                    <a:pt x="220" y="71"/>
                  </a:cubicBezTo>
                  <a:cubicBezTo>
                    <a:pt x="220" y="1"/>
                    <a:pt x="220" y="1"/>
                    <a:pt x="220" y="1"/>
                  </a:cubicBezTo>
                  <a:cubicBezTo>
                    <a:pt x="198" y="1"/>
                    <a:pt x="198" y="1"/>
                    <a:pt x="198" y="1"/>
                  </a:cubicBezTo>
                  <a:cubicBezTo>
                    <a:pt x="183" y="49"/>
                    <a:pt x="183" y="49"/>
                    <a:pt x="183" y="49"/>
                  </a:cubicBezTo>
                  <a:cubicBezTo>
                    <a:pt x="183" y="49"/>
                    <a:pt x="183" y="49"/>
                    <a:pt x="183" y="49"/>
                  </a:cubicBezTo>
                  <a:cubicBezTo>
                    <a:pt x="166" y="1"/>
                    <a:pt x="166" y="1"/>
                    <a:pt x="166" y="1"/>
                  </a:cubicBezTo>
                  <a:cubicBezTo>
                    <a:pt x="145" y="1"/>
                    <a:pt x="145" y="1"/>
                    <a:pt x="145" y="1"/>
                  </a:cubicBezTo>
                  <a:lnTo>
                    <a:pt x="145" y="71"/>
                  </a:lnTo>
                  <a:close/>
                  <a:moveTo>
                    <a:pt x="105" y="18"/>
                  </a:moveTo>
                  <a:cubicBezTo>
                    <a:pt x="105" y="18"/>
                    <a:pt x="105" y="18"/>
                    <a:pt x="105" y="18"/>
                  </a:cubicBezTo>
                  <a:cubicBezTo>
                    <a:pt x="114" y="44"/>
                    <a:pt x="114" y="44"/>
                    <a:pt x="114" y="44"/>
                  </a:cubicBezTo>
                  <a:cubicBezTo>
                    <a:pt x="96" y="44"/>
                    <a:pt x="96" y="44"/>
                    <a:pt x="96" y="44"/>
                  </a:cubicBezTo>
                  <a:lnTo>
                    <a:pt x="105" y="18"/>
                  </a:lnTo>
                  <a:close/>
                  <a:moveTo>
                    <a:pt x="71" y="71"/>
                  </a:moveTo>
                  <a:cubicBezTo>
                    <a:pt x="86" y="71"/>
                    <a:pt x="86" y="71"/>
                    <a:pt x="86" y="71"/>
                  </a:cubicBezTo>
                  <a:cubicBezTo>
                    <a:pt x="92" y="55"/>
                    <a:pt x="92" y="55"/>
                    <a:pt x="92" y="55"/>
                  </a:cubicBezTo>
                  <a:cubicBezTo>
                    <a:pt x="118" y="55"/>
                    <a:pt x="118" y="55"/>
                    <a:pt x="118" y="55"/>
                  </a:cubicBezTo>
                  <a:cubicBezTo>
                    <a:pt x="123" y="71"/>
                    <a:pt x="123" y="71"/>
                    <a:pt x="123" y="71"/>
                  </a:cubicBezTo>
                  <a:cubicBezTo>
                    <a:pt x="139" y="71"/>
                    <a:pt x="139" y="71"/>
                    <a:pt x="139" y="71"/>
                  </a:cubicBezTo>
                  <a:cubicBezTo>
                    <a:pt x="113" y="1"/>
                    <a:pt x="113" y="1"/>
                    <a:pt x="113" y="1"/>
                  </a:cubicBezTo>
                  <a:cubicBezTo>
                    <a:pt x="97" y="1"/>
                    <a:pt x="97" y="1"/>
                    <a:pt x="97" y="1"/>
                  </a:cubicBezTo>
                  <a:lnTo>
                    <a:pt x="71" y="71"/>
                  </a:lnTo>
                  <a:close/>
                  <a:moveTo>
                    <a:pt x="54" y="71"/>
                  </a:moveTo>
                  <a:cubicBezTo>
                    <a:pt x="64" y="71"/>
                    <a:pt x="64" y="71"/>
                    <a:pt x="64" y="71"/>
                  </a:cubicBezTo>
                  <a:cubicBezTo>
                    <a:pt x="64" y="33"/>
                    <a:pt x="64" y="33"/>
                    <a:pt x="64" y="33"/>
                  </a:cubicBezTo>
                  <a:cubicBezTo>
                    <a:pt x="35" y="33"/>
                    <a:pt x="35" y="33"/>
                    <a:pt x="35" y="33"/>
                  </a:cubicBezTo>
                  <a:cubicBezTo>
                    <a:pt x="35" y="44"/>
                    <a:pt x="35" y="44"/>
                    <a:pt x="35" y="44"/>
                  </a:cubicBezTo>
                  <a:cubicBezTo>
                    <a:pt x="50" y="44"/>
                    <a:pt x="50" y="44"/>
                    <a:pt x="50" y="44"/>
                  </a:cubicBezTo>
                  <a:cubicBezTo>
                    <a:pt x="49" y="54"/>
                    <a:pt x="44" y="59"/>
                    <a:pt x="34" y="59"/>
                  </a:cubicBezTo>
                  <a:cubicBezTo>
                    <a:pt x="20" y="59"/>
                    <a:pt x="15" y="48"/>
                    <a:pt x="15" y="36"/>
                  </a:cubicBezTo>
                  <a:cubicBezTo>
                    <a:pt x="15" y="24"/>
                    <a:pt x="20" y="12"/>
                    <a:pt x="34" y="12"/>
                  </a:cubicBezTo>
                  <a:cubicBezTo>
                    <a:pt x="41" y="12"/>
                    <a:pt x="47" y="16"/>
                    <a:pt x="49" y="24"/>
                  </a:cubicBezTo>
                  <a:cubicBezTo>
                    <a:pt x="63" y="24"/>
                    <a:pt x="63" y="24"/>
                    <a:pt x="63" y="24"/>
                  </a:cubicBezTo>
                  <a:cubicBezTo>
                    <a:pt x="61" y="8"/>
                    <a:pt x="48" y="0"/>
                    <a:pt x="34" y="0"/>
                  </a:cubicBezTo>
                  <a:cubicBezTo>
                    <a:pt x="12" y="0"/>
                    <a:pt x="0" y="16"/>
                    <a:pt x="0" y="36"/>
                  </a:cubicBezTo>
                  <a:cubicBezTo>
                    <a:pt x="0" y="56"/>
                    <a:pt x="12" y="72"/>
                    <a:pt x="34" y="72"/>
                  </a:cubicBezTo>
                  <a:cubicBezTo>
                    <a:pt x="41" y="72"/>
                    <a:pt x="48" y="70"/>
                    <a:pt x="53" y="63"/>
                  </a:cubicBezTo>
                  <a:lnTo>
                    <a:pt x="54" y="7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dirty="0"/>
            </a:p>
          </p:txBody>
        </p:sp>
        <p:grpSp>
          <p:nvGrpSpPr>
            <p:cNvPr id="14" name="Ipsos logo"/>
            <p:cNvGrpSpPr>
              <a:grpSpLocks noChangeAspect="1"/>
            </p:cNvGrpSpPr>
            <p:nvPr userDrawn="1"/>
          </p:nvGrpSpPr>
          <p:grpSpPr bwMode="gray">
            <a:xfrm>
              <a:off x="8558213" y="4629150"/>
              <a:ext cx="357328" cy="320400"/>
              <a:chOff x="1352" y="681"/>
              <a:chExt cx="3519" cy="3153"/>
            </a:xfrm>
          </p:grpSpPr>
          <p:sp>
            <p:nvSpPr>
              <p:cNvPr id="15" name="Freeform 19"/>
              <p:cNvSpPr>
                <a:spLocks noChangeAspect="1"/>
              </p:cNvSpPr>
              <p:nvPr userDrawn="1"/>
            </p:nvSpPr>
            <p:spPr bwMode="gray">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6" name="Freeform 20"/>
              <p:cNvSpPr>
                <a:spLocks noChangeAspect="1"/>
              </p:cNvSpPr>
              <p:nvPr userDrawn="1"/>
            </p:nvSpPr>
            <p:spPr bwMode="gray">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8" name="Freeform 21"/>
              <p:cNvSpPr>
                <a:spLocks noChangeAspect="1"/>
              </p:cNvSpPr>
              <p:nvPr userDrawn="1"/>
            </p:nvSpPr>
            <p:spPr bwMode="gray">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9" name="Freeform 22"/>
              <p:cNvSpPr>
                <a:spLocks noChangeAspect="1"/>
              </p:cNvSpPr>
              <p:nvPr userDrawn="1"/>
            </p:nvSpPr>
            <p:spPr bwMode="gray">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Freeform 23"/>
              <p:cNvSpPr>
                <a:spLocks noChangeAspect="1"/>
              </p:cNvSpPr>
              <p:nvPr userDrawn="1"/>
            </p:nvSpPr>
            <p:spPr bwMode="gray">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1" name="Freeform 24"/>
              <p:cNvSpPr>
                <a:spLocks noChangeAspect="1"/>
              </p:cNvSpPr>
              <p:nvPr userDrawn="1"/>
            </p:nvSpPr>
            <p:spPr bwMode="gray">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2" name="Freeform 25"/>
              <p:cNvSpPr>
                <a:spLocks noChangeAspect="1"/>
              </p:cNvSpPr>
              <p:nvPr userDrawn="1"/>
            </p:nvSpPr>
            <p:spPr bwMode="gray">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3" name="Freeform 26"/>
              <p:cNvSpPr>
                <a:spLocks noChangeAspect="1"/>
              </p:cNvSpPr>
              <p:nvPr userDrawn="1"/>
            </p:nvSpPr>
            <p:spPr bwMode="gray">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4" name="Freeform 27"/>
              <p:cNvSpPr>
                <a:spLocks noChangeAspect="1" noEditPoints="1"/>
              </p:cNvSpPr>
              <p:nvPr userDrawn="1"/>
            </p:nvSpPr>
            <p:spPr bwMode="gray">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5" name="Freeform 28"/>
              <p:cNvSpPr>
                <a:spLocks noChangeAspect="1"/>
              </p:cNvSpPr>
              <p:nvPr userDrawn="1"/>
            </p:nvSpPr>
            <p:spPr bwMode="gray">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6" name="Freeform 29"/>
              <p:cNvSpPr>
                <a:spLocks noChangeAspect="1" noEditPoints="1"/>
              </p:cNvSpPr>
              <p:nvPr userDrawn="1"/>
            </p:nvSpPr>
            <p:spPr bwMode="gray">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7" name="Freeform 30"/>
              <p:cNvSpPr>
                <a:spLocks noChangeAspect="1"/>
              </p:cNvSpPr>
              <p:nvPr userDrawn="1"/>
            </p:nvSpPr>
            <p:spPr bwMode="gray">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8" name="Freeform 31"/>
              <p:cNvSpPr>
                <a:spLocks noChangeAspect="1"/>
              </p:cNvSpPr>
              <p:nvPr userDrawn="1"/>
            </p:nvSpPr>
            <p:spPr bwMode="gray">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9" name="Freeform 32"/>
              <p:cNvSpPr>
                <a:spLocks noChangeAspect="1" noEditPoints="1"/>
              </p:cNvSpPr>
              <p:nvPr userDrawn="1"/>
            </p:nvSpPr>
            <p:spPr bwMode="gray">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0" name="Freeform 33"/>
              <p:cNvSpPr>
                <a:spLocks noChangeAspect="1"/>
              </p:cNvSpPr>
              <p:nvPr userDrawn="1"/>
            </p:nvSpPr>
            <p:spPr bwMode="gray">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grpSp>
        <p:nvGrpSpPr>
          <p:cNvPr id="31" name="Gruppieren 30"/>
          <p:cNvGrpSpPr/>
          <p:nvPr userDrawn="1"/>
        </p:nvGrpSpPr>
        <p:grpSpPr>
          <a:xfrm>
            <a:off x="8304213" y="187325"/>
            <a:ext cx="539750" cy="223838"/>
            <a:chOff x="8304213" y="187325"/>
            <a:chExt cx="539750" cy="223838"/>
          </a:xfrm>
          <a:solidFill>
            <a:schemeClr val="bg1"/>
          </a:solidFill>
        </p:grpSpPr>
        <p:sp>
          <p:nvSpPr>
            <p:cNvPr id="32" name="Freeform 5"/>
            <p:cNvSpPr>
              <a:spLocks/>
            </p:cNvSpPr>
            <p:nvPr userDrawn="1"/>
          </p:nvSpPr>
          <p:spPr bwMode="auto">
            <a:xfrm>
              <a:off x="8304213" y="187325"/>
              <a:ext cx="46038" cy="169862"/>
            </a:xfrm>
            <a:custGeom>
              <a:avLst/>
              <a:gdLst>
                <a:gd name="T0" fmla="*/ 1 w 19"/>
                <a:gd name="T1" fmla="*/ 70 h 70"/>
                <a:gd name="T2" fmla="*/ 2 w 19"/>
                <a:gd name="T3" fmla="*/ 52 h 70"/>
                <a:gd name="T4" fmla="*/ 2 w 19"/>
                <a:gd name="T5" fmla="*/ 25 h 70"/>
                <a:gd name="T6" fmla="*/ 0 w 19"/>
                <a:gd name="T7" fmla="*/ 0 h 70"/>
                <a:gd name="T8" fmla="*/ 17 w 19"/>
                <a:gd name="T9" fmla="*/ 0 h 70"/>
                <a:gd name="T10" fmla="*/ 17 w 19"/>
                <a:gd name="T11" fmla="*/ 20 h 70"/>
                <a:gd name="T12" fmla="*/ 17 w 19"/>
                <a:gd name="T13" fmla="*/ 46 h 70"/>
                <a:gd name="T14" fmla="*/ 19 w 19"/>
                <a:gd name="T15" fmla="*/ 70 h 70"/>
                <a:gd name="T16" fmla="*/ 1 w 1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0">
                  <a:moveTo>
                    <a:pt x="1" y="70"/>
                  </a:moveTo>
                  <a:cubicBezTo>
                    <a:pt x="2" y="65"/>
                    <a:pt x="2" y="60"/>
                    <a:pt x="2" y="52"/>
                  </a:cubicBezTo>
                  <a:cubicBezTo>
                    <a:pt x="2" y="25"/>
                    <a:pt x="2" y="25"/>
                    <a:pt x="2" y="25"/>
                  </a:cubicBezTo>
                  <a:cubicBezTo>
                    <a:pt x="2" y="15"/>
                    <a:pt x="1" y="8"/>
                    <a:pt x="0" y="0"/>
                  </a:cubicBezTo>
                  <a:cubicBezTo>
                    <a:pt x="17" y="0"/>
                    <a:pt x="17" y="0"/>
                    <a:pt x="17" y="0"/>
                  </a:cubicBezTo>
                  <a:cubicBezTo>
                    <a:pt x="17" y="5"/>
                    <a:pt x="17" y="12"/>
                    <a:pt x="17" y="20"/>
                  </a:cubicBezTo>
                  <a:cubicBezTo>
                    <a:pt x="17" y="46"/>
                    <a:pt x="17" y="46"/>
                    <a:pt x="17" y="46"/>
                  </a:cubicBezTo>
                  <a:cubicBezTo>
                    <a:pt x="17" y="53"/>
                    <a:pt x="18" y="64"/>
                    <a:pt x="19" y="70"/>
                  </a:cubicBezTo>
                  <a:lnTo>
                    <a:pt x="1" y="70"/>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3" name="Freeform 6"/>
            <p:cNvSpPr>
              <a:spLocks noEditPoints="1"/>
            </p:cNvSpPr>
            <p:nvPr userDrawn="1"/>
          </p:nvSpPr>
          <p:spPr bwMode="auto">
            <a:xfrm>
              <a:off x="8374063" y="233363"/>
              <a:ext cx="130175" cy="177800"/>
            </a:xfrm>
            <a:custGeom>
              <a:avLst/>
              <a:gdLst>
                <a:gd name="T0" fmla="*/ 1 w 54"/>
                <a:gd name="T1" fmla="*/ 74 h 74"/>
                <a:gd name="T2" fmla="*/ 3 w 54"/>
                <a:gd name="T3" fmla="*/ 48 h 74"/>
                <a:gd name="T4" fmla="*/ 3 w 54"/>
                <a:gd name="T5" fmla="*/ 27 h 74"/>
                <a:gd name="T6" fmla="*/ 0 w 54"/>
                <a:gd name="T7" fmla="*/ 2 h 74"/>
                <a:gd name="T8" fmla="*/ 12 w 54"/>
                <a:gd name="T9" fmla="*/ 1 h 74"/>
                <a:gd name="T10" fmla="*/ 14 w 54"/>
                <a:gd name="T11" fmla="*/ 8 h 74"/>
                <a:gd name="T12" fmla="*/ 31 w 54"/>
                <a:gd name="T13" fmla="*/ 0 h 74"/>
                <a:gd name="T14" fmla="*/ 54 w 54"/>
                <a:gd name="T15" fmla="*/ 27 h 74"/>
                <a:gd name="T16" fmla="*/ 31 w 54"/>
                <a:gd name="T17" fmla="*/ 53 h 74"/>
                <a:gd name="T18" fmla="*/ 16 w 54"/>
                <a:gd name="T19" fmla="*/ 48 h 74"/>
                <a:gd name="T20" fmla="*/ 16 w 54"/>
                <a:gd name="T21" fmla="*/ 54 h 74"/>
                <a:gd name="T22" fmla="*/ 17 w 54"/>
                <a:gd name="T23" fmla="*/ 73 h 74"/>
                <a:gd name="T24" fmla="*/ 1 w 54"/>
                <a:gd name="T25" fmla="*/ 74 h 74"/>
                <a:gd name="T26" fmla="*/ 28 w 54"/>
                <a:gd name="T27" fmla="*/ 42 h 74"/>
                <a:gd name="T28" fmla="*/ 40 w 54"/>
                <a:gd name="T29" fmla="*/ 27 h 74"/>
                <a:gd name="T30" fmla="*/ 27 w 54"/>
                <a:gd name="T31" fmla="*/ 11 h 74"/>
                <a:gd name="T32" fmla="*/ 15 w 54"/>
                <a:gd name="T33" fmla="*/ 27 h 74"/>
                <a:gd name="T34" fmla="*/ 28 w 54"/>
                <a:gd name="T35"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74">
                  <a:moveTo>
                    <a:pt x="1" y="74"/>
                  </a:moveTo>
                  <a:cubicBezTo>
                    <a:pt x="1" y="69"/>
                    <a:pt x="3" y="55"/>
                    <a:pt x="3" y="48"/>
                  </a:cubicBezTo>
                  <a:cubicBezTo>
                    <a:pt x="3" y="27"/>
                    <a:pt x="3" y="27"/>
                    <a:pt x="3" y="27"/>
                  </a:cubicBezTo>
                  <a:cubicBezTo>
                    <a:pt x="3" y="19"/>
                    <a:pt x="1" y="11"/>
                    <a:pt x="0" y="2"/>
                  </a:cubicBezTo>
                  <a:cubicBezTo>
                    <a:pt x="12" y="1"/>
                    <a:pt x="12" y="1"/>
                    <a:pt x="12" y="1"/>
                  </a:cubicBezTo>
                  <a:cubicBezTo>
                    <a:pt x="13" y="3"/>
                    <a:pt x="13" y="5"/>
                    <a:pt x="14" y="8"/>
                  </a:cubicBezTo>
                  <a:cubicBezTo>
                    <a:pt x="17" y="5"/>
                    <a:pt x="21" y="0"/>
                    <a:pt x="31" y="0"/>
                  </a:cubicBezTo>
                  <a:cubicBezTo>
                    <a:pt x="44" y="0"/>
                    <a:pt x="54" y="11"/>
                    <a:pt x="54" y="27"/>
                  </a:cubicBezTo>
                  <a:cubicBezTo>
                    <a:pt x="54" y="42"/>
                    <a:pt x="45" y="53"/>
                    <a:pt x="31" y="53"/>
                  </a:cubicBezTo>
                  <a:cubicBezTo>
                    <a:pt x="23" y="53"/>
                    <a:pt x="19" y="50"/>
                    <a:pt x="16" y="48"/>
                  </a:cubicBezTo>
                  <a:cubicBezTo>
                    <a:pt x="16" y="54"/>
                    <a:pt x="16" y="54"/>
                    <a:pt x="16" y="54"/>
                  </a:cubicBezTo>
                  <a:cubicBezTo>
                    <a:pt x="16" y="57"/>
                    <a:pt x="16" y="65"/>
                    <a:pt x="17" y="73"/>
                  </a:cubicBezTo>
                  <a:lnTo>
                    <a:pt x="1" y="74"/>
                  </a:lnTo>
                  <a:close/>
                  <a:moveTo>
                    <a:pt x="28" y="42"/>
                  </a:moveTo>
                  <a:cubicBezTo>
                    <a:pt x="36" y="42"/>
                    <a:pt x="40" y="36"/>
                    <a:pt x="40" y="27"/>
                  </a:cubicBezTo>
                  <a:cubicBezTo>
                    <a:pt x="40" y="17"/>
                    <a:pt x="35" y="11"/>
                    <a:pt x="27" y="11"/>
                  </a:cubicBezTo>
                  <a:cubicBezTo>
                    <a:pt x="19" y="11"/>
                    <a:pt x="15" y="17"/>
                    <a:pt x="15" y="27"/>
                  </a:cubicBezTo>
                  <a:cubicBezTo>
                    <a:pt x="15" y="37"/>
                    <a:pt x="20" y="42"/>
                    <a:pt x="28"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4" name="Freeform 7"/>
            <p:cNvSpPr>
              <a:spLocks/>
            </p:cNvSpPr>
            <p:nvPr userDrawn="1"/>
          </p:nvSpPr>
          <p:spPr bwMode="auto">
            <a:xfrm>
              <a:off x="8518525" y="233363"/>
              <a:ext cx="85725" cy="128587"/>
            </a:xfrm>
            <a:custGeom>
              <a:avLst/>
              <a:gdLst>
                <a:gd name="T0" fmla="*/ 31 w 36"/>
                <a:gd name="T1" fmla="*/ 11 h 53"/>
                <a:gd name="T2" fmla="*/ 22 w 36"/>
                <a:gd name="T3" fmla="*/ 10 h 53"/>
                <a:gd name="T4" fmla="*/ 13 w 36"/>
                <a:gd name="T5" fmla="*/ 13 h 53"/>
                <a:gd name="T6" fmla="*/ 24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4" y="22"/>
                  </a:cubicBezTo>
                  <a:cubicBezTo>
                    <a:pt x="29" y="25"/>
                    <a:pt x="36" y="29"/>
                    <a:pt x="36" y="38"/>
                  </a:cubicBezTo>
                  <a:cubicBezTo>
                    <a:pt x="36" y="47"/>
                    <a:pt x="28" y="53"/>
                    <a:pt x="15" y="53"/>
                  </a:cubicBezTo>
                  <a:cubicBezTo>
                    <a:pt x="10" y="53"/>
                    <a:pt x="6" y="52"/>
                    <a:pt x="1" y="51"/>
                  </a:cubicBezTo>
                  <a:cubicBezTo>
                    <a:pt x="1" y="40"/>
                    <a:pt x="1" y="40"/>
                    <a:pt x="1" y="40"/>
                  </a:cubicBezTo>
                  <a:cubicBezTo>
                    <a:pt x="5" y="41"/>
                    <a:pt x="10" y="43"/>
                    <a:pt x="16" y="43"/>
                  </a:cubicBezTo>
                  <a:cubicBezTo>
                    <a:pt x="19" y="43"/>
                    <a:pt x="23" y="41"/>
                    <a:pt x="23" y="38"/>
                  </a:cubicBezTo>
                  <a:cubicBezTo>
                    <a:pt x="23" y="35"/>
                    <a:pt x="19" y="33"/>
                    <a:pt x="12" y="30"/>
                  </a:cubicBezTo>
                  <a:cubicBezTo>
                    <a:pt x="7" y="27"/>
                    <a:pt x="0" y="21"/>
                    <a:pt x="0" y="13"/>
                  </a:cubicBezTo>
                  <a:cubicBezTo>
                    <a:pt x="0" y="5"/>
                    <a:pt x="8" y="0"/>
                    <a:pt x="20" y="0"/>
                  </a:cubicBezTo>
                  <a:cubicBezTo>
                    <a:pt x="24"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5" name="Freeform 8"/>
            <p:cNvSpPr>
              <a:spLocks noEditPoints="1"/>
            </p:cNvSpPr>
            <p:nvPr userDrawn="1"/>
          </p:nvSpPr>
          <p:spPr bwMode="auto">
            <a:xfrm>
              <a:off x="8616950" y="233363"/>
              <a:ext cx="123825" cy="128587"/>
            </a:xfrm>
            <a:custGeom>
              <a:avLst/>
              <a:gdLst>
                <a:gd name="T0" fmla="*/ 0 w 52"/>
                <a:gd name="T1" fmla="*/ 26 h 53"/>
                <a:gd name="T2" fmla="*/ 26 w 52"/>
                <a:gd name="T3" fmla="*/ 0 h 53"/>
                <a:gd name="T4" fmla="*/ 52 w 52"/>
                <a:gd name="T5" fmla="*/ 26 h 53"/>
                <a:gd name="T6" fmla="*/ 26 w 52"/>
                <a:gd name="T7" fmla="*/ 53 h 53"/>
                <a:gd name="T8" fmla="*/ 0 w 52"/>
                <a:gd name="T9" fmla="*/ 26 h 53"/>
                <a:gd name="T10" fmla="*/ 26 w 52"/>
                <a:gd name="T11" fmla="*/ 42 h 53"/>
                <a:gd name="T12" fmla="*/ 39 w 52"/>
                <a:gd name="T13" fmla="*/ 26 h 53"/>
                <a:gd name="T14" fmla="*/ 26 w 52"/>
                <a:gd name="T15" fmla="*/ 11 h 53"/>
                <a:gd name="T16" fmla="*/ 13 w 52"/>
                <a:gd name="T17" fmla="*/ 26 h 53"/>
                <a:gd name="T18" fmla="*/ 26 w 52"/>
                <a:gd name="T19"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3">
                  <a:moveTo>
                    <a:pt x="0" y="26"/>
                  </a:moveTo>
                  <a:cubicBezTo>
                    <a:pt x="0" y="10"/>
                    <a:pt x="11" y="0"/>
                    <a:pt x="26" y="0"/>
                  </a:cubicBezTo>
                  <a:cubicBezTo>
                    <a:pt x="42" y="0"/>
                    <a:pt x="52" y="10"/>
                    <a:pt x="52" y="26"/>
                  </a:cubicBezTo>
                  <a:cubicBezTo>
                    <a:pt x="52" y="41"/>
                    <a:pt x="42" y="53"/>
                    <a:pt x="26" y="53"/>
                  </a:cubicBezTo>
                  <a:cubicBezTo>
                    <a:pt x="11" y="53"/>
                    <a:pt x="0" y="42"/>
                    <a:pt x="0" y="26"/>
                  </a:cubicBezTo>
                  <a:close/>
                  <a:moveTo>
                    <a:pt x="26" y="42"/>
                  </a:moveTo>
                  <a:cubicBezTo>
                    <a:pt x="35" y="42"/>
                    <a:pt x="39" y="35"/>
                    <a:pt x="39" y="26"/>
                  </a:cubicBezTo>
                  <a:cubicBezTo>
                    <a:pt x="39" y="16"/>
                    <a:pt x="35" y="11"/>
                    <a:pt x="26" y="11"/>
                  </a:cubicBezTo>
                  <a:cubicBezTo>
                    <a:pt x="17" y="11"/>
                    <a:pt x="13" y="17"/>
                    <a:pt x="13" y="26"/>
                  </a:cubicBezTo>
                  <a:cubicBezTo>
                    <a:pt x="13" y="35"/>
                    <a:pt x="18" y="42"/>
                    <a:pt x="26"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6" name="Freeform 9"/>
            <p:cNvSpPr>
              <a:spLocks/>
            </p:cNvSpPr>
            <p:nvPr userDrawn="1"/>
          </p:nvSpPr>
          <p:spPr bwMode="auto">
            <a:xfrm>
              <a:off x="8758238" y="233363"/>
              <a:ext cx="85725" cy="128587"/>
            </a:xfrm>
            <a:custGeom>
              <a:avLst/>
              <a:gdLst>
                <a:gd name="T0" fmla="*/ 31 w 36"/>
                <a:gd name="T1" fmla="*/ 11 h 53"/>
                <a:gd name="T2" fmla="*/ 22 w 36"/>
                <a:gd name="T3" fmla="*/ 10 h 53"/>
                <a:gd name="T4" fmla="*/ 13 w 36"/>
                <a:gd name="T5" fmla="*/ 13 h 53"/>
                <a:gd name="T6" fmla="*/ 23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3" y="22"/>
                  </a:cubicBezTo>
                  <a:cubicBezTo>
                    <a:pt x="29" y="25"/>
                    <a:pt x="36" y="29"/>
                    <a:pt x="36" y="38"/>
                  </a:cubicBezTo>
                  <a:cubicBezTo>
                    <a:pt x="36" y="47"/>
                    <a:pt x="28" y="53"/>
                    <a:pt x="15" y="53"/>
                  </a:cubicBezTo>
                  <a:cubicBezTo>
                    <a:pt x="9" y="53"/>
                    <a:pt x="5" y="52"/>
                    <a:pt x="1" y="51"/>
                  </a:cubicBezTo>
                  <a:cubicBezTo>
                    <a:pt x="1" y="40"/>
                    <a:pt x="1" y="40"/>
                    <a:pt x="1" y="40"/>
                  </a:cubicBezTo>
                  <a:cubicBezTo>
                    <a:pt x="4" y="41"/>
                    <a:pt x="10" y="43"/>
                    <a:pt x="16" y="43"/>
                  </a:cubicBezTo>
                  <a:cubicBezTo>
                    <a:pt x="19" y="43"/>
                    <a:pt x="23" y="41"/>
                    <a:pt x="23" y="38"/>
                  </a:cubicBezTo>
                  <a:cubicBezTo>
                    <a:pt x="23" y="35"/>
                    <a:pt x="18" y="33"/>
                    <a:pt x="12" y="30"/>
                  </a:cubicBezTo>
                  <a:cubicBezTo>
                    <a:pt x="7" y="27"/>
                    <a:pt x="0" y="21"/>
                    <a:pt x="0" y="13"/>
                  </a:cubicBezTo>
                  <a:cubicBezTo>
                    <a:pt x="0" y="5"/>
                    <a:pt x="8" y="0"/>
                    <a:pt x="20" y="0"/>
                  </a:cubicBezTo>
                  <a:cubicBezTo>
                    <a:pt x="23"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7" name="Line 10"/>
            <p:cNvSpPr>
              <a:spLocks noChangeShapeType="1"/>
            </p:cNvSpPr>
            <p:nvPr userDrawn="1"/>
          </p:nvSpPr>
          <p:spPr bwMode="auto">
            <a:xfrm>
              <a:off x="8434388" y="4048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Tree>
    <p:extLst>
      <p:ext uri="{BB962C8B-B14F-4D97-AF65-F5344CB8AC3E}">
        <p14:creationId xmlns:p14="http://schemas.microsoft.com/office/powerpoint/2010/main" val="1306379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Slide - wide image [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89050" y="2033543"/>
            <a:ext cx="1982834" cy="886397"/>
          </a:xfrm>
        </p:spPr>
        <p:txBody>
          <a:bodyPr anchor="ctr"/>
          <a:lstStyle>
            <a:lvl1pPr>
              <a:defRPr sz="3200" baseline="0">
                <a:solidFill>
                  <a:schemeClr val="bg1"/>
                </a:solidFill>
              </a:defRPr>
            </a:lvl1pPr>
          </a:lstStyle>
          <a:p>
            <a:r>
              <a:rPr lang="en-US" dirty="0" smtClean="0"/>
              <a:t>Title </a:t>
            </a:r>
            <a:r>
              <a:rPr lang="en-US" dirty="0" err="1" smtClean="0"/>
              <a:t>title</a:t>
            </a:r>
            <a:r>
              <a:rPr lang="en-US" dirty="0" smtClean="0"/>
              <a:t> </a:t>
            </a:r>
            <a:r>
              <a:rPr lang="en-US" dirty="0" err="1" smtClean="0"/>
              <a:t>title</a:t>
            </a:r>
            <a:r>
              <a:rPr lang="en-US" dirty="0" smtClean="0"/>
              <a:t> </a:t>
            </a:r>
            <a:r>
              <a:rPr lang="en-US" dirty="0" err="1" smtClean="0"/>
              <a:t>title</a:t>
            </a:r>
            <a:endParaRPr lang="en-US" dirty="0"/>
          </a:p>
        </p:txBody>
      </p:sp>
      <p:sp>
        <p:nvSpPr>
          <p:cNvPr id="13"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grpSp>
        <p:nvGrpSpPr>
          <p:cNvPr id="8" name="Gruppieren 7"/>
          <p:cNvGrpSpPr/>
          <p:nvPr userDrawn="1"/>
        </p:nvGrpSpPr>
        <p:grpSpPr>
          <a:xfrm>
            <a:off x="6965726" y="4629150"/>
            <a:ext cx="1949815" cy="320400"/>
            <a:chOff x="6965726" y="4629150"/>
            <a:chExt cx="1949815" cy="320400"/>
          </a:xfrm>
        </p:grpSpPr>
        <p:sp>
          <p:nvSpPr>
            <p:cNvPr id="9" name="Freeform 72"/>
            <p:cNvSpPr>
              <a:spLocks noEditPoints="1"/>
            </p:cNvSpPr>
            <p:nvPr userDrawn="1"/>
          </p:nvSpPr>
          <p:spPr bwMode="auto">
            <a:xfrm>
              <a:off x="6965726" y="4787900"/>
              <a:ext cx="1339850" cy="111125"/>
            </a:xfrm>
            <a:custGeom>
              <a:avLst/>
              <a:gdLst>
                <a:gd name="T0" fmla="*/ 867 w 867"/>
                <a:gd name="T1" fmla="*/ 50 h 72"/>
                <a:gd name="T2" fmla="*/ 836 w 867"/>
                <a:gd name="T3" fmla="*/ 11 h 72"/>
                <a:gd name="T4" fmla="*/ 836 w 867"/>
                <a:gd name="T5" fmla="*/ 0 h 72"/>
                <a:gd name="T6" fmla="*/ 852 w 867"/>
                <a:gd name="T7" fmla="*/ 52 h 72"/>
                <a:gd name="T8" fmla="*/ 808 w 867"/>
                <a:gd name="T9" fmla="*/ 48 h 72"/>
                <a:gd name="T10" fmla="*/ 785 w 867"/>
                <a:gd name="T11" fmla="*/ 23 h 72"/>
                <a:gd name="T12" fmla="*/ 758 w 867"/>
                <a:gd name="T13" fmla="*/ 13 h 72"/>
                <a:gd name="T14" fmla="*/ 758 w 867"/>
                <a:gd name="T15" fmla="*/ 43 h 72"/>
                <a:gd name="T16" fmla="*/ 787 w 867"/>
                <a:gd name="T17" fmla="*/ 71 h 72"/>
                <a:gd name="T18" fmla="*/ 789 w 867"/>
                <a:gd name="T19" fmla="*/ 38 h 72"/>
                <a:gd name="T20" fmla="*/ 780 w 867"/>
                <a:gd name="T21" fmla="*/ 1 h 72"/>
                <a:gd name="T22" fmla="*/ 679 w 867"/>
                <a:gd name="T23" fmla="*/ 71 h 72"/>
                <a:gd name="T24" fmla="*/ 695 w 867"/>
                <a:gd name="T25" fmla="*/ 58 h 72"/>
                <a:gd name="T26" fmla="*/ 728 w 867"/>
                <a:gd name="T27" fmla="*/ 29 h 72"/>
                <a:gd name="T28" fmla="*/ 731 w 867"/>
                <a:gd name="T29" fmla="*/ 14 h 72"/>
                <a:gd name="T30" fmla="*/ 679 w 867"/>
                <a:gd name="T31" fmla="*/ 71 h 72"/>
                <a:gd name="T32" fmla="*/ 667 w 867"/>
                <a:gd name="T33" fmla="*/ 33 h 72"/>
                <a:gd name="T34" fmla="*/ 653 w 867"/>
                <a:gd name="T35" fmla="*/ 44 h 72"/>
                <a:gd name="T36" fmla="*/ 637 w 867"/>
                <a:gd name="T37" fmla="*/ 12 h 72"/>
                <a:gd name="T38" fmla="*/ 637 w 867"/>
                <a:gd name="T39" fmla="*/ 0 h 72"/>
                <a:gd name="T40" fmla="*/ 656 w 867"/>
                <a:gd name="T41" fmla="*/ 63 h 72"/>
                <a:gd name="T42" fmla="*/ 548 w 867"/>
                <a:gd name="T43" fmla="*/ 71 h 72"/>
                <a:gd name="T44" fmla="*/ 577 w 867"/>
                <a:gd name="T45" fmla="*/ 71 h 72"/>
                <a:gd name="T46" fmla="*/ 578 w 867"/>
                <a:gd name="T47" fmla="*/ 1 h 72"/>
                <a:gd name="T48" fmla="*/ 549 w 867"/>
                <a:gd name="T49" fmla="*/ 1 h 72"/>
                <a:gd name="T50" fmla="*/ 494 w 867"/>
                <a:gd name="T51" fmla="*/ 18 h 72"/>
                <a:gd name="T52" fmla="*/ 485 w 867"/>
                <a:gd name="T53" fmla="*/ 44 h 72"/>
                <a:gd name="T54" fmla="*/ 475 w 867"/>
                <a:gd name="T55" fmla="*/ 71 h 72"/>
                <a:gd name="T56" fmla="*/ 512 w 867"/>
                <a:gd name="T57" fmla="*/ 71 h 72"/>
                <a:gd name="T58" fmla="*/ 486 w 867"/>
                <a:gd name="T59" fmla="*/ 1 h 72"/>
                <a:gd name="T60" fmla="*/ 410 w 867"/>
                <a:gd name="T61" fmla="*/ 71 h 72"/>
                <a:gd name="T62" fmla="*/ 438 w 867"/>
                <a:gd name="T63" fmla="*/ 71 h 72"/>
                <a:gd name="T64" fmla="*/ 438 w 867"/>
                <a:gd name="T65" fmla="*/ 1 h 72"/>
                <a:gd name="T66" fmla="*/ 410 w 867"/>
                <a:gd name="T67" fmla="*/ 1 h 72"/>
                <a:gd name="T68" fmla="*/ 384 w 867"/>
                <a:gd name="T69" fmla="*/ 25 h 72"/>
                <a:gd name="T70" fmla="*/ 354 w 867"/>
                <a:gd name="T71" fmla="*/ 72 h 72"/>
                <a:gd name="T72" fmla="*/ 354 w 867"/>
                <a:gd name="T73" fmla="*/ 59 h 72"/>
                <a:gd name="T74" fmla="*/ 369 w 867"/>
                <a:gd name="T75" fmla="*/ 25 h 72"/>
                <a:gd name="T76" fmla="*/ 286 w 867"/>
                <a:gd name="T77" fmla="*/ 71 h 72"/>
                <a:gd name="T78" fmla="*/ 248 w 867"/>
                <a:gd name="T79" fmla="*/ 41 h 72"/>
                <a:gd name="T80" fmla="*/ 248 w 867"/>
                <a:gd name="T81" fmla="*/ 29 h 72"/>
                <a:gd name="T82" fmla="*/ 285 w 867"/>
                <a:gd name="T83" fmla="*/ 1 h 72"/>
                <a:gd name="T84" fmla="*/ 145 w 867"/>
                <a:gd name="T85" fmla="*/ 71 h 72"/>
                <a:gd name="T86" fmla="*/ 159 w 867"/>
                <a:gd name="T87" fmla="*/ 22 h 72"/>
                <a:gd name="T88" fmla="*/ 205 w 867"/>
                <a:gd name="T89" fmla="*/ 21 h 72"/>
                <a:gd name="T90" fmla="*/ 220 w 867"/>
                <a:gd name="T91" fmla="*/ 71 h 72"/>
                <a:gd name="T92" fmla="*/ 183 w 867"/>
                <a:gd name="T93" fmla="*/ 49 h 72"/>
                <a:gd name="T94" fmla="*/ 145 w 867"/>
                <a:gd name="T95" fmla="*/ 1 h 72"/>
                <a:gd name="T96" fmla="*/ 105 w 867"/>
                <a:gd name="T97" fmla="*/ 18 h 72"/>
                <a:gd name="T98" fmla="*/ 105 w 867"/>
                <a:gd name="T99" fmla="*/ 18 h 72"/>
                <a:gd name="T100" fmla="*/ 92 w 867"/>
                <a:gd name="T101" fmla="*/ 55 h 72"/>
                <a:gd name="T102" fmla="*/ 139 w 867"/>
                <a:gd name="T103" fmla="*/ 71 h 72"/>
                <a:gd name="T104" fmla="*/ 71 w 867"/>
                <a:gd name="T105" fmla="*/ 71 h 72"/>
                <a:gd name="T106" fmla="*/ 64 w 867"/>
                <a:gd name="T107" fmla="*/ 33 h 72"/>
                <a:gd name="T108" fmla="*/ 50 w 867"/>
                <a:gd name="T109" fmla="*/ 44 h 72"/>
                <a:gd name="T110" fmla="*/ 34 w 867"/>
                <a:gd name="T111" fmla="*/ 12 h 72"/>
                <a:gd name="T112" fmla="*/ 34 w 867"/>
                <a:gd name="T113" fmla="*/ 0 h 72"/>
                <a:gd name="T114" fmla="*/ 53 w 867"/>
                <a:gd name="T115" fmla="*/ 6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7" h="72">
                  <a:moveTo>
                    <a:pt x="808" y="48"/>
                  </a:moveTo>
                  <a:cubicBezTo>
                    <a:pt x="808" y="65"/>
                    <a:pt x="822" y="72"/>
                    <a:pt x="838" y="72"/>
                  </a:cubicBezTo>
                  <a:cubicBezTo>
                    <a:pt x="857" y="72"/>
                    <a:pt x="867" y="63"/>
                    <a:pt x="867" y="50"/>
                  </a:cubicBezTo>
                  <a:cubicBezTo>
                    <a:pt x="867" y="34"/>
                    <a:pt x="851" y="31"/>
                    <a:pt x="846" y="30"/>
                  </a:cubicBezTo>
                  <a:cubicBezTo>
                    <a:pt x="829" y="25"/>
                    <a:pt x="825" y="25"/>
                    <a:pt x="825" y="19"/>
                  </a:cubicBezTo>
                  <a:cubicBezTo>
                    <a:pt x="825" y="13"/>
                    <a:pt x="831" y="11"/>
                    <a:pt x="836" y="11"/>
                  </a:cubicBezTo>
                  <a:cubicBezTo>
                    <a:pt x="843" y="11"/>
                    <a:pt x="849" y="14"/>
                    <a:pt x="849" y="22"/>
                  </a:cubicBezTo>
                  <a:cubicBezTo>
                    <a:pt x="864" y="22"/>
                    <a:pt x="864" y="22"/>
                    <a:pt x="864" y="22"/>
                  </a:cubicBezTo>
                  <a:cubicBezTo>
                    <a:pt x="864" y="6"/>
                    <a:pt x="851" y="0"/>
                    <a:pt x="836" y="0"/>
                  </a:cubicBezTo>
                  <a:cubicBezTo>
                    <a:pt x="824" y="0"/>
                    <a:pt x="810" y="6"/>
                    <a:pt x="810" y="21"/>
                  </a:cubicBezTo>
                  <a:cubicBezTo>
                    <a:pt x="810" y="34"/>
                    <a:pt x="821" y="38"/>
                    <a:pt x="831" y="40"/>
                  </a:cubicBezTo>
                  <a:cubicBezTo>
                    <a:pt x="841" y="43"/>
                    <a:pt x="852" y="44"/>
                    <a:pt x="852" y="52"/>
                  </a:cubicBezTo>
                  <a:cubicBezTo>
                    <a:pt x="852" y="59"/>
                    <a:pt x="844" y="60"/>
                    <a:pt x="838" y="60"/>
                  </a:cubicBezTo>
                  <a:cubicBezTo>
                    <a:pt x="830" y="60"/>
                    <a:pt x="823" y="57"/>
                    <a:pt x="823" y="48"/>
                  </a:cubicBezTo>
                  <a:lnTo>
                    <a:pt x="808" y="48"/>
                  </a:lnTo>
                  <a:close/>
                  <a:moveTo>
                    <a:pt x="758" y="13"/>
                  </a:moveTo>
                  <a:cubicBezTo>
                    <a:pt x="774" y="13"/>
                    <a:pt x="774" y="13"/>
                    <a:pt x="774" y="13"/>
                  </a:cubicBezTo>
                  <a:cubicBezTo>
                    <a:pt x="781" y="13"/>
                    <a:pt x="785" y="16"/>
                    <a:pt x="785" y="23"/>
                  </a:cubicBezTo>
                  <a:cubicBezTo>
                    <a:pt x="785" y="30"/>
                    <a:pt x="781" y="33"/>
                    <a:pt x="774" y="33"/>
                  </a:cubicBezTo>
                  <a:cubicBezTo>
                    <a:pt x="758" y="33"/>
                    <a:pt x="758" y="33"/>
                    <a:pt x="758" y="33"/>
                  </a:cubicBezTo>
                  <a:lnTo>
                    <a:pt x="758" y="13"/>
                  </a:lnTo>
                  <a:close/>
                  <a:moveTo>
                    <a:pt x="742" y="71"/>
                  </a:moveTo>
                  <a:cubicBezTo>
                    <a:pt x="758" y="71"/>
                    <a:pt x="758" y="71"/>
                    <a:pt x="758" y="71"/>
                  </a:cubicBezTo>
                  <a:cubicBezTo>
                    <a:pt x="758" y="43"/>
                    <a:pt x="758" y="43"/>
                    <a:pt x="758" y="43"/>
                  </a:cubicBezTo>
                  <a:cubicBezTo>
                    <a:pt x="773" y="43"/>
                    <a:pt x="773" y="43"/>
                    <a:pt x="773" y="43"/>
                  </a:cubicBezTo>
                  <a:cubicBezTo>
                    <a:pt x="781" y="43"/>
                    <a:pt x="783" y="47"/>
                    <a:pt x="784" y="54"/>
                  </a:cubicBezTo>
                  <a:cubicBezTo>
                    <a:pt x="785" y="59"/>
                    <a:pt x="785" y="66"/>
                    <a:pt x="787" y="71"/>
                  </a:cubicBezTo>
                  <a:cubicBezTo>
                    <a:pt x="802" y="71"/>
                    <a:pt x="802" y="71"/>
                    <a:pt x="802" y="71"/>
                  </a:cubicBezTo>
                  <a:cubicBezTo>
                    <a:pt x="799" y="67"/>
                    <a:pt x="800" y="59"/>
                    <a:pt x="799" y="54"/>
                  </a:cubicBezTo>
                  <a:cubicBezTo>
                    <a:pt x="799" y="47"/>
                    <a:pt x="797" y="40"/>
                    <a:pt x="789" y="38"/>
                  </a:cubicBezTo>
                  <a:cubicBezTo>
                    <a:pt x="789" y="38"/>
                    <a:pt x="789" y="38"/>
                    <a:pt x="789" y="38"/>
                  </a:cubicBezTo>
                  <a:cubicBezTo>
                    <a:pt x="797" y="35"/>
                    <a:pt x="800" y="28"/>
                    <a:pt x="800" y="20"/>
                  </a:cubicBezTo>
                  <a:cubicBezTo>
                    <a:pt x="800" y="10"/>
                    <a:pt x="792" y="1"/>
                    <a:pt x="780" y="1"/>
                  </a:cubicBezTo>
                  <a:cubicBezTo>
                    <a:pt x="742" y="1"/>
                    <a:pt x="742" y="1"/>
                    <a:pt x="742" y="1"/>
                  </a:cubicBezTo>
                  <a:lnTo>
                    <a:pt x="742" y="71"/>
                  </a:lnTo>
                  <a:close/>
                  <a:moveTo>
                    <a:pt x="679" y="71"/>
                  </a:moveTo>
                  <a:cubicBezTo>
                    <a:pt x="732" y="71"/>
                    <a:pt x="732" y="71"/>
                    <a:pt x="732" y="71"/>
                  </a:cubicBezTo>
                  <a:cubicBezTo>
                    <a:pt x="732" y="58"/>
                    <a:pt x="732" y="58"/>
                    <a:pt x="732" y="58"/>
                  </a:cubicBezTo>
                  <a:cubicBezTo>
                    <a:pt x="695" y="58"/>
                    <a:pt x="695" y="58"/>
                    <a:pt x="695" y="58"/>
                  </a:cubicBezTo>
                  <a:cubicBezTo>
                    <a:pt x="695" y="41"/>
                    <a:pt x="695" y="41"/>
                    <a:pt x="695" y="41"/>
                  </a:cubicBezTo>
                  <a:cubicBezTo>
                    <a:pt x="728" y="41"/>
                    <a:pt x="728" y="41"/>
                    <a:pt x="728" y="41"/>
                  </a:cubicBezTo>
                  <a:cubicBezTo>
                    <a:pt x="728" y="29"/>
                    <a:pt x="728" y="29"/>
                    <a:pt x="728" y="29"/>
                  </a:cubicBezTo>
                  <a:cubicBezTo>
                    <a:pt x="695" y="29"/>
                    <a:pt x="695" y="29"/>
                    <a:pt x="695" y="29"/>
                  </a:cubicBezTo>
                  <a:cubicBezTo>
                    <a:pt x="695" y="14"/>
                    <a:pt x="695" y="14"/>
                    <a:pt x="695" y="14"/>
                  </a:cubicBezTo>
                  <a:cubicBezTo>
                    <a:pt x="731" y="14"/>
                    <a:pt x="731" y="14"/>
                    <a:pt x="731" y="14"/>
                  </a:cubicBezTo>
                  <a:cubicBezTo>
                    <a:pt x="731" y="1"/>
                    <a:pt x="731" y="1"/>
                    <a:pt x="731" y="1"/>
                  </a:cubicBezTo>
                  <a:cubicBezTo>
                    <a:pt x="679" y="1"/>
                    <a:pt x="679" y="1"/>
                    <a:pt x="679" y="1"/>
                  </a:cubicBezTo>
                  <a:lnTo>
                    <a:pt x="679" y="71"/>
                  </a:lnTo>
                  <a:close/>
                  <a:moveTo>
                    <a:pt x="657" y="71"/>
                  </a:moveTo>
                  <a:cubicBezTo>
                    <a:pt x="667" y="71"/>
                    <a:pt x="667" y="71"/>
                    <a:pt x="667" y="71"/>
                  </a:cubicBezTo>
                  <a:cubicBezTo>
                    <a:pt x="667" y="33"/>
                    <a:pt x="667" y="33"/>
                    <a:pt x="667" y="33"/>
                  </a:cubicBezTo>
                  <a:cubicBezTo>
                    <a:pt x="638" y="33"/>
                    <a:pt x="638" y="33"/>
                    <a:pt x="638" y="33"/>
                  </a:cubicBezTo>
                  <a:cubicBezTo>
                    <a:pt x="638" y="44"/>
                    <a:pt x="638" y="44"/>
                    <a:pt x="638" y="44"/>
                  </a:cubicBezTo>
                  <a:cubicBezTo>
                    <a:pt x="653" y="44"/>
                    <a:pt x="653" y="44"/>
                    <a:pt x="653" y="44"/>
                  </a:cubicBezTo>
                  <a:cubicBezTo>
                    <a:pt x="652" y="54"/>
                    <a:pt x="647" y="59"/>
                    <a:pt x="637" y="59"/>
                  </a:cubicBezTo>
                  <a:cubicBezTo>
                    <a:pt x="623" y="59"/>
                    <a:pt x="618" y="48"/>
                    <a:pt x="618" y="36"/>
                  </a:cubicBezTo>
                  <a:cubicBezTo>
                    <a:pt x="618" y="24"/>
                    <a:pt x="623" y="12"/>
                    <a:pt x="637" y="12"/>
                  </a:cubicBezTo>
                  <a:cubicBezTo>
                    <a:pt x="644" y="12"/>
                    <a:pt x="650" y="16"/>
                    <a:pt x="651" y="24"/>
                  </a:cubicBezTo>
                  <a:cubicBezTo>
                    <a:pt x="666" y="24"/>
                    <a:pt x="666" y="24"/>
                    <a:pt x="666" y="24"/>
                  </a:cubicBezTo>
                  <a:cubicBezTo>
                    <a:pt x="664" y="8"/>
                    <a:pt x="651" y="0"/>
                    <a:pt x="637" y="0"/>
                  </a:cubicBezTo>
                  <a:cubicBezTo>
                    <a:pt x="615" y="0"/>
                    <a:pt x="603" y="16"/>
                    <a:pt x="603" y="36"/>
                  </a:cubicBezTo>
                  <a:cubicBezTo>
                    <a:pt x="603" y="56"/>
                    <a:pt x="615" y="72"/>
                    <a:pt x="637" y="72"/>
                  </a:cubicBezTo>
                  <a:cubicBezTo>
                    <a:pt x="643" y="72"/>
                    <a:pt x="650" y="70"/>
                    <a:pt x="656" y="63"/>
                  </a:cubicBezTo>
                  <a:lnTo>
                    <a:pt x="657" y="71"/>
                  </a:lnTo>
                  <a:close/>
                  <a:moveTo>
                    <a:pt x="534" y="71"/>
                  </a:moveTo>
                  <a:cubicBezTo>
                    <a:pt x="548" y="71"/>
                    <a:pt x="548" y="71"/>
                    <a:pt x="548" y="71"/>
                  </a:cubicBezTo>
                  <a:cubicBezTo>
                    <a:pt x="548" y="24"/>
                    <a:pt x="548" y="24"/>
                    <a:pt x="548" y="24"/>
                  </a:cubicBezTo>
                  <a:cubicBezTo>
                    <a:pt x="548" y="24"/>
                    <a:pt x="548" y="24"/>
                    <a:pt x="548" y="24"/>
                  </a:cubicBezTo>
                  <a:cubicBezTo>
                    <a:pt x="577" y="71"/>
                    <a:pt x="577" y="71"/>
                    <a:pt x="577" y="71"/>
                  </a:cubicBezTo>
                  <a:cubicBezTo>
                    <a:pt x="592" y="71"/>
                    <a:pt x="592" y="71"/>
                    <a:pt x="592" y="71"/>
                  </a:cubicBezTo>
                  <a:cubicBezTo>
                    <a:pt x="592" y="1"/>
                    <a:pt x="592" y="1"/>
                    <a:pt x="592" y="1"/>
                  </a:cubicBezTo>
                  <a:cubicBezTo>
                    <a:pt x="578" y="1"/>
                    <a:pt x="578" y="1"/>
                    <a:pt x="578" y="1"/>
                  </a:cubicBezTo>
                  <a:cubicBezTo>
                    <a:pt x="578" y="48"/>
                    <a:pt x="578" y="48"/>
                    <a:pt x="578" y="48"/>
                  </a:cubicBezTo>
                  <a:cubicBezTo>
                    <a:pt x="578" y="48"/>
                    <a:pt x="578" y="48"/>
                    <a:pt x="578" y="48"/>
                  </a:cubicBezTo>
                  <a:cubicBezTo>
                    <a:pt x="549" y="1"/>
                    <a:pt x="549" y="1"/>
                    <a:pt x="549" y="1"/>
                  </a:cubicBezTo>
                  <a:cubicBezTo>
                    <a:pt x="534" y="1"/>
                    <a:pt x="534" y="1"/>
                    <a:pt x="534" y="1"/>
                  </a:cubicBezTo>
                  <a:lnTo>
                    <a:pt x="534" y="71"/>
                  </a:lnTo>
                  <a:close/>
                  <a:moveTo>
                    <a:pt x="494" y="18"/>
                  </a:moveTo>
                  <a:cubicBezTo>
                    <a:pt x="494" y="18"/>
                    <a:pt x="494" y="18"/>
                    <a:pt x="494" y="18"/>
                  </a:cubicBezTo>
                  <a:cubicBezTo>
                    <a:pt x="503" y="44"/>
                    <a:pt x="503" y="44"/>
                    <a:pt x="503" y="44"/>
                  </a:cubicBezTo>
                  <a:cubicBezTo>
                    <a:pt x="485" y="44"/>
                    <a:pt x="485" y="44"/>
                    <a:pt x="485" y="44"/>
                  </a:cubicBezTo>
                  <a:lnTo>
                    <a:pt x="494" y="18"/>
                  </a:lnTo>
                  <a:close/>
                  <a:moveTo>
                    <a:pt x="460" y="71"/>
                  </a:moveTo>
                  <a:cubicBezTo>
                    <a:pt x="475" y="71"/>
                    <a:pt x="475" y="71"/>
                    <a:pt x="475" y="71"/>
                  </a:cubicBezTo>
                  <a:cubicBezTo>
                    <a:pt x="481" y="55"/>
                    <a:pt x="481" y="55"/>
                    <a:pt x="481" y="55"/>
                  </a:cubicBezTo>
                  <a:cubicBezTo>
                    <a:pt x="507" y="55"/>
                    <a:pt x="507" y="55"/>
                    <a:pt x="507" y="55"/>
                  </a:cubicBezTo>
                  <a:cubicBezTo>
                    <a:pt x="512" y="71"/>
                    <a:pt x="512" y="71"/>
                    <a:pt x="512" y="71"/>
                  </a:cubicBezTo>
                  <a:cubicBezTo>
                    <a:pt x="528" y="71"/>
                    <a:pt x="528" y="71"/>
                    <a:pt x="528" y="71"/>
                  </a:cubicBezTo>
                  <a:cubicBezTo>
                    <a:pt x="502" y="1"/>
                    <a:pt x="502" y="1"/>
                    <a:pt x="502" y="1"/>
                  </a:cubicBezTo>
                  <a:cubicBezTo>
                    <a:pt x="486" y="1"/>
                    <a:pt x="486" y="1"/>
                    <a:pt x="486" y="1"/>
                  </a:cubicBezTo>
                  <a:lnTo>
                    <a:pt x="460" y="71"/>
                  </a:lnTo>
                  <a:close/>
                  <a:moveTo>
                    <a:pt x="395" y="71"/>
                  </a:moveTo>
                  <a:cubicBezTo>
                    <a:pt x="410" y="71"/>
                    <a:pt x="410" y="71"/>
                    <a:pt x="410" y="71"/>
                  </a:cubicBezTo>
                  <a:cubicBezTo>
                    <a:pt x="410" y="41"/>
                    <a:pt x="410" y="41"/>
                    <a:pt x="410" y="41"/>
                  </a:cubicBezTo>
                  <a:cubicBezTo>
                    <a:pt x="438" y="41"/>
                    <a:pt x="438" y="41"/>
                    <a:pt x="438" y="41"/>
                  </a:cubicBezTo>
                  <a:cubicBezTo>
                    <a:pt x="438" y="71"/>
                    <a:pt x="438" y="71"/>
                    <a:pt x="438" y="71"/>
                  </a:cubicBezTo>
                  <a:cubicBezTo>
                    <a:pt x="454" y="71"/>
                    <a:pt x="454" y="71"/>
                    <a:pt x="454" y="71"/>
                  </a:cubicBezTo>
                  <a:cubicBezTo>
                    <a:pt x="454" y="1"/>
                    <a:pt x="454" y="1"/>
                    <a:pt x="454" y="1"/>
                  </a:cubicBezTo>
                  <a:cubicBezTo>
                    <a:pt x="438" y="1"/>
                    <a:pt x="438" y="1"/>
                    <a:pt x="438" y="1"/>
                  </a:cubicBezTo>
                  <a:cubicBezTo>
                    <a:pt x="438" y="28"/>
                    <a:pt x="438" y="28"/>
                    <a:pt x="438" y="28"/>
                  </a:cubicBezTo>
                  <a:cubicBezTo>
                    <a:pt x="410" y="28"/>
                    <a:pt x="410" y="28"/>
                    <a:pt x="410" y="28"/>
                  </a:cubicBezTo>
                  <a:cubicBezTo>
                    <a:pt x="410" y="1"/>
                    <a:pt x="410" y="1"/>
                    <a:pt x="410" y="1"/>
                  </a:cubicBezTo>
                  <a:cubicBezTo>
                    <a:pt x="395" y="1"/>
                    <a:pt x="395" y="1"/>
                    <a:pt x="395" y="1"/>
                  </a:cubicBezTo>
                  <a:lnTo>
                    <a:pt x="395" y="71"/>
                  </a:lnTo>
                  <a:close/>
                  <a:moveTo>
                    <a:pt x="384" y="25"/>
                  </a:moveTo>
                  <a:cubicBezTo>
                    <a:pt x="382" y="8"/>
                    <a:pt x="369" y="0"/>
                    <a:pt x="354" y="0"/>
                  </a:cubicBezTo>
                  <a:cubicBezTo>
                    <a:pt x="333" y="0"/>
                    <a:pt x="320" y="16"/>
                    <a:pt x="320" y="36"/>
                  </a:cubicBezTo>
                  <a:cubicBezTo>
                    <a:pt x="320" y="56"/>
                    <a:pt x="333" y="72"/>
                    <a:pt x="354" y="72"/>
                  </a:cubicBezTo>
                  <a:cubicBezTo>
                    <a:pt x="371" y="72"/>
                    <a:pt x="383" y="61"/>
                    <a:pt x="385" y="44"/>
                  </a:cubicBezTo>
                  <a:cubicBezTo>
                    <a:pt x="370" y="44"/>
                    <a:pt x="370" y="44"/>
                    <a:pt x="370" y="44"/>
                  </a:cubicBezTo>
                  <a:cubicBezTo>
                    <a:pt x="369" y="53"/>
                    <a:pt x="364" y="59"/>
                    <a:pt x="354" y="59"/>
                  </a:cubicBezTo>
                  <a:cubicBezTo>
                    <a:pt x="340" y="59"/>
                    <a:pt x="335" y="48"/>
                    <a:pt x="335" y="36"/>
                  </a:cubicBezTo>
                  <a:cubicBezTo>
                    <a:pt x="335" y="24"/>
                    <a:pt x="340" y="12"/>
                    <a:pt x="354" y="12"/>
                  </a:cubicBezTo>
                  <a:cubicBezTo>
                    <a:pt x="362" y="12"/>
                    <a:pt x="368" y="18"/>
                    <a:pt x="369" y="25"/>
                  </a:cubicBezTo>
                  <a:lnTo>
                    <a:pt x="384" y="25"/>
                  </a:lnTo>
                  <a:close/>
                  <a:moveTo>
                    <a:pt x="233" y="71"/>
                  </a:moveTo>
                  <a:cubicBezTo>
                    <a:pt x="286" y="71"/>
                    <a:pt x="286" y="71"/>
                    <a:pt x="286" y="71"/>
                  </a:cubicBezTo>
                  <a:cubicBezTo>
                    <a:pt x="286" y="58"/>
                    <a:pt x="286" y="58"/>
                    <a:pt x="286" y="58"/>
                  </a:cubicBezTo>
                  <a:cubicBezTo>
                    <a:pt x="248" y="58"/>
                    <a:pt x="248" y="58"/>
                    <a:pt x="248" y="58"/>
                  </a:cubicBezTo>
                  <a:cubicBezTo>
                    <a:pt x="248" y="41"/>
                    <a:pt x="248" y="41"/>
                    <a:pt x="248" y="41"/>
                  </a:cubicBezTo>
                  <a:cubicBezTo>
                    <a:pt x="282" y="41"/>
                    <a:pt x="282" y="41"/>
                    <a:pt x="282" y="41"/>
                  </a:cubicBezTo>
                  <a:cubicBezTo>
                    <a:pt x="282" y="29"/>
                    <a:pt x="282" y="29"/>
                    <a:pt x="282" y="29"/>
                  </a:cubicBezTo>
                  <a:cubicBezTo>
                    <a:pt x="248" y="29"/>
                    <a:pt x="248" y="29"/>
                    <a:pt x="248" y="29"/>
                  </a:cubicBezTo>
                  <a:cubicBezTo>
                    <a:pt x="248" y="14"/>
                    <a:pt x="248" y="14"/>
                    <a:pt x="248" y="14"/>
                  </a:cubicBezTo>
                  <a:cubicBezTo>
                    <a:pt x="285" y="14"/>
                    <a:pt x="285" y="14"/>
                    <a:pt x="285" y="14"/>
                  </a:cubicBezTo>
                  <a:cubicBezTo>
                    <a:pt x="285" y="1"/>
                    <a:pt x="285" y="1"/>
                    <a:pt x="285" y="1"/>
                  </a:cubicBezTo>
                  <a:cubicBezTo>
                    <a:pt x="233" y="1"/>
                    <a:pt x="233" y="1"/>
                    <a:pt x="233" y="1"/>
                  </a:cubicBezTo>
                  <a:lnTo>
                    <a:pt x="233" y="71"/>
                  </a:lnTo>
                  <a:close/>
                  <a:moveTo>
                    <a:pt x="145" y="71"/>
                  </a:moveTo>
                  <a:cubicBezTo>
                    <a:pt x="159" y="71"/>
                    <a:pt x="159" y="71"/>
                    <a:pt x="159" y="71"/>
                  </a:cubicBezTo>
                  <a:cubicBezTo>
                    <a:pt x="159" y="22"/>
                    <a:pt x="159" y="22"/>
                    <a:pt x="159" y="22"/>
                  </a:cubicBezTo>
                  <a:cubicBezTo>
                    <a:pt x="159" y="22"/>
                    <a:pt x="159" y="22"/>
                    <a:pt x="159" y="22"/>
                  </a:cubicBezTo>
                  <a:cubicBezTo>
                    <a:pt x="176" y="71"/>
                    <a:pt x="176" y="71"/>
                    <a:pt x="176" y="71"/>
                  </a:cubicBezTo>
                  <a:cubicBezTo>
                    <a:pt x="188" y="71"/>
                    <a:pt x="188" y="71"/>
                    <a:pt x="188" y="71"/>
                  </a:cubicBezTo>
                  <a:cubicBezTo>
                    <a:pt x="205" y="21"/>
                    <a:pt x="205" y="21"/>
                    <a:pt x="205" y="21"/>
                  </a:cubicBezTo>
                  <a:cubicBezTo>
                    <a:pt x="205" y="21"/>
                    <a:pt x="205" y="21"/>
                    <a:pt x="205" y="21"/>
                  </a:cubicBezTo>
                  <a:cubicBezTo>
                    <a:pt x="205" y="71"/>
                    <a:pt x="205" y="71"/>
                    <a:pt x="205" y="71"/>
                  </a:cubicBezTo>
                  <a:cubicBezTo>
                    <a:pt x="220" y="71"/>
                    <a:pt x="220" y="71"/>
                    <a:pt x="220" y="71"/>
                  </a:cubicBezTo>
                  <a:cubicBezTo>
                    <a:pt x="220" y="1"/>
                    <a:pt x="220" y="1"/>
                    <a:pt x="220" y="1"/>
                  </a:cubicBezTo>
                  <a:cubicBezTo>
                    <a:pt x="198" y="1"/>
                    <a:pt x="198" y="1"/>
                    <a:pt x="198" y="1"/>
                  </a:cubicBezTo>
                  <a:cubicBezTo>
                    <a:pt x="183" y="49"/>
                    <a:pt x="183" y="49"/>
                    <a:pt x="183" y="49"/>
                  </a:cubicBezTo>
                  <a:cubicBezTo>
                    <a:pt x="183" y="49"/>
                    <a:pt x="183" y="49"/>
                    <a:pt x="183" y="49"/>
                  </a:cubicBezTo>
                  <a:cubicBezTo>
                    <a:pt x="166" y="1"/>
                    <a:pt x="166" y="1"/>
                    <a:pt x="166" y="1"/>
                  </a:cubicBezTo>
                  <a:cubicBezTo>
                    <a:pt x="145" y="1"/>
                    <a:pt x="145" y="1"/>
                    <a:pt x="145" y="1"/>
                  </a:cubicBezTo>
                  <a:lnTo>
                    <a:pt x="145" y="71"/>
                  </a:lnTo>
                  <a:close/>
                  <a:moveTo>
                    <a:pt x="105" y="18"/>
                  </a:moveTo>
                  <a:cubicBezTo>
                    <a:pt x="105" y="18"/>
                    <a:pt x="105" y="18"/>
                    <a:pt x="105" y="18"/>
                  </a:cubicBezTo>
                  <a:cubicBezTo>
                    <a:pt x="114" y="44"/>
                    <a:pt x="114" y="44"/>
                    <a:pt x="114" y="44"/>
                  </a:cubicBezTo>
                  <a:cubicBezTo>
                    <a:pt x="96" y="44"/>
                    <a:pt x="96" y="44"/>
                    <a:pt x="96" y="44"/>
                  </a:cubicBezTo>
                  <a:lnTo>
                    <a:pt x="105" y="18"/>
                  </a:lnTo>
                  <a:close/>
                  <a:moveTo>
                    <a:pt x="71" y="71"/>
                  </a:moveTo>
                  <a:cubicBezTo>
                    <a:pt x="86" y="71"/>
                    <a:pt x="86" y="71"/>
                    <a:pt x="86" y="71"/>
                  </a:cubicBezTo>
                  <a:cubicBezTo>
                    <a:pt x="92" y="55"/>
                    <a:pt x="92" y="55"/>
                    <a:pt x="92" y="55"/>
                  </a:cubicBezTo>
                  <a:cubicBezTo>
                    <a:pt x="118" y="55"/>
                    <a:pt x="118" y="55"/>
                    <a:pt x="118" y="55"/>
                  </a:cubicBezTo>
                  <a:cubicBezTo>
                    <a:pt x="123" y="71"/>
                    <a:pt x="123" y="71"/>
                    <a:pt x="123" y="71"/>
                  </a:cubicBezTo>
                  <a:cubicBezTo>
                    <a:pt x="139" y="71"/>
                    <a:pt x="139" y="71"/>
                    <a:pt x="139" y="71"/>
                  </a:cubicBezTo>
                  <a:cubicBezTo>
                    <a:pt x="113" y="1"/>
                    <a:pt x="113" y="1"/>
                    <a:pt x="113" y="1"/>
                  </a:cubicBezTo>
                  <a:cubicBezTo>
                    <a:pt x="97" y="1"/>
                    <a:pt x="97" y="1"/>
                    <a:pt x="97" y="1"/>
                  </a:cubicBezTo>
                  <a:lnTo>
                    <a:pt x="71" y="71"/>
                  </a:lnTo>
                  <a:close/>
                  <a:moveTo>
                    <a:pt x="54" y="71"/>
                  </a:moveTo>
                  <a:cubicBezTo>
                    <a:pt x="64" y="71"/>
                    <a:pt x="64" y="71"/>
                    <a:pt x="64" y="71"/>
                  </a:cubicBezTo>
                  <a:cubicBezTo>
                    <a:pt x="64" y="33"/>
                    <a:pt x="64" y="33"/>
                    <a:pt x="64" y="33"/>
                  </a:cubicBezTo>
                  <a:cubicBezTo>
                    <a:pt x="35" y="33"/>
                    <a:pt x="35" y="33"/>
                    <a:pt x="35" y="33"/>
                  </a:cubicBezTo>
                  <a:cubicBezTo>
                    <a:pt x="35" y="44"/>
                    <a:pt x="35" y="44"/>
                    <a:pt x="35" y="44"/>
                  </a:cubicBezTo>
                  <a:cubicBezTo>
                    <a:pt x="50" y="44"/>
                    <a:pt x="50" y="44"/>
                    <a:pt x="50" y="44"/>
                  </a:cubicBezTo>
                  <a:cubicBezTo>
                    <a:pt x="49" y="54"/>
                    <a:pt x="44" y="59"/>
                    <a:pt x="34" y="59"/>
                  </a:cubicBezTo>
                  <a:cubicBezTo>
                    <a:pt x="20" y="59"/>
                    <a:pt x="15" y="48"/>
                    <a:pt x="15" y="36"/>
                  </a:cubicBezTo>
                  <a:cubicBezTo>
                    <a:pt x="15" y="24"/>
                    <a:pt x="20" y="12"/>
                    <a:pt x="34" y="12"/>
                  </a:cubicBezTo>
                  <a:cubicBezTo>
                    <a:pt x="41" y="12"/>
                    <a:pt x="47" y="16"/>
                    <a:pt x="49" y="24"/>
                  </a:cubicBezTo>
                  <a:cubicBezTo>
                    <a:pt x="63" y="24"/>
                    <a:pt x="63" y="24"/>
                    <a:pt x="63" y="24"/>
                  </a:cubicBezTo>
                  <a:cubicBezTo>
                    <a:pt x="61" y="8"/>
                    <a:pt x="48" y="0"/>
                    <a:pt x="34" y="0"/>
                  </a:cubicBezTo>
                  <a:cubicBezTo>
                    <a:pt x="12" y="0"/>
                    <a:pt x="0" y="16"/>
                    <a:pt x="0" y="36"/>
                  </a:cubicBezTo>
                  <a:cubicBezTo>
                    <a:pt x="0" y="56"/>
                    <a:pt x="12" y="72"/>
                    <a:pt x="34" y="72"/>
                  </a:cubicBezTo>
                  <a:cubicBezTo>
                    <a:pt x="41" y="72"/>
                    <a:pt x="48" y="70"/>
                    <a:pt x="53" y="63"/>
                  </a:cubicBezTo>
                  <a:lnTo>
                    <a:pt x="54" y="7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dirty="0"/>
            </a:p>
          </p:txBody>
        </p:sp>
        <p:grpSp>
          <p:nvGrpSpPr>
            <p:cNvPr id="10" name="Ipsos logo"/>
            <p:cNvGrpSpPr>
              <a:grpSpLocks noChangeAspect="1"/>
            </p:cNvGrpSpPr>
            <p:nvPr userDrawn="1"/>
          </p:nvGrpSpPr>
          <p:grpSpPr bwMode="gray">
            <a:xfrm>
              <a:off x="8558213" y="4629150"/>
              <a:ext cx="357328" cy="320400"/>
              <a:chOff x="1352" y="681"/>
              <a:chExt cx="3519" cy="3153"/>
            </a:xfrm>
          </p:grpSpPr>
          <p:sp>
            <p:nvSpPr>
              <p:cNvPr id="12" name="Freeform 19"/>
              <p:cNvSpPr>
                <a:spLocks noChangeAspect="1"/>
              </p:cNvSpPr>
              <p:nvPr userDrawn="1"/>
            </p:nvSpPr>
            <p:spPr bwMode="gray">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Freeform 20"/>
              <p:cNvSpPr>
                <a:spLocks noChangeAspect="1"/>
              </p:cNvSpPr>
              <p:nvPr userDrawn="1"/>
            </p:nvSpPr>
            <p:spPr bwMode="gray">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5" name="Freeform 21"/>
              <p:cNvSpPr>
                <a:spLocks noChangeAspect="1"/>
              </p:cNvSpPr>
              <p:nvPr userDrawn="1"/>
            </p:nvSpPr>
            <p:spPr bwMode="gray">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6" name="Freeform 22"/>
              <p:cNvSpPr>
                <a:spLocks noChangeAspect="1"/>
              </p:cNvSpPr>
              <p:nvPr userDrawn="1"/>
            </p:nvSpPr>
            <p:spPr bwMode="gray">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8" name="Freeform 23"/>
              <p:cNvSpPr>
                <a:spLocks noChangeAspect="1"/>
              </p:cNvSpPr>
              <p:nvPr userDrawn="1"/>
            </p:nvSpPr>
            <p:spPr bwMode="gray">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9" name="Freeform 24"/>
              <p:cNvSpPr>
                <a:spLocks noChangeAspect="1"/>
              </p:cNvSpPr>
              <p:nvPr userDrawn="1"/>
            </p:nvSpPr>
            <p:spPr bwMode="gray">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Freeform 25"/>
              <p:cNvSpPr>
                <a:spLocks noChangeAspect="1"/>
              </p:cNvSpPr>
              <p:nvPr userDrawn="1"/>
            </p:nvSpPr>
            <p:spPr bwMode="gray">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1" name="Freeform 26"/>
              <p:cNvSpPr>
                <a:spLocks noChangeAspect="1"/>
              </p:cNvSpPr>
              <p:nvPr userDrawn="1"/>
            </p:nvSpPr>
            <p:spPr bwMode="gray">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2" name="Freeform 27"/>
              <p:cNvSpPr>
                <a:spLocks noChangeAspect="1" noEditPoints="1"/>
              </p:cNvSpPr>
              <p:nvPr userDrawn="1"/>
            </p:nvSpPr>
            <p:spPr bwMode="gray">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3" name="Freeform 28"/>
              <p:cNvSpPr>
                <a:spLocks noChangeAspect="1"/>
              </p:cNvSpPr>
              <p:nvPr userDrawn="1"/>
            </p:nvSpPr>
            <p:spPr bwMode="gray">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4" name="Freeform 29"/>
              <p:cNvSpPr>
                <a:spLocks noChangeAspect="1" noEditPoints="1"/>
              </p:cNvSpPr>
              <p:nvPr userDrawn="1"/>
            </p:nvSpPr>
            <p:spPr bwMode="gray">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5" name="Freeform 30"/>
              <p:cNvSpPr>
                <a:spLocks noChangeAspect="1"/>
              </p:cNvSpPr>
              <p:nvPr userDrawn="1"/>
            </p:nvSpPr>
            <p:spPr bwMode="gray">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6" name="Freeform 31"/>
              <p:cNvSpPr>
                <a:spLocks noChangeAspect="1"/>
              </p:cNvSpPr>
              <p:nvPr userDrawn="1"/>
            </p:nvSpPr>
            <p:spPr bwMode="gray">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7" name="Freeform 32"/>
              <p:cNvSpPr>
                <a:spLocks noChangeAspect="1" noEditPoints="1"/>
              </p:cNvSpPr>
              <p:nvPr userDrawn="1"/>
            </p:nvSpPr>
            <p:spPr bwMode="gray">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8" name="Freeform 33"/>
              <p:cNvSpPr>
                <a:spLocks noChangeAspect="1"/>
              </p:cNvSpPr>
              <p:nvPr userDrawn="1"/>
            </p:nvSpPr>
            <p:spPr bwMode="gray">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grpSp>
        <p:nvGrpSpPr>
          <p:cNvPr id="29" name="Gruppieren 28"/>
          <p:cNvGrpSpPr/>
          <p:nvPr userDrawn="1"/>
        </p:nvGrpSpPr>
        <p:grpSpPr>
          <a:xfrm>
            <a:off x="8304213" y="187325"/>
            <a:ext cx="539750" cy="223838"/>
            <a:chOff x="8304213" y="187325"/>
            <a:chExt cx="539750" cy="223838"/>
          </a:xfrm>
          <a:solidFill>
            <a:schemeClr val="bg1"/>
          </a:solidFill>
        </p:grpSpPr>
        <p:sp>
          <p:nvSpPr>
            <p:cNvPr id="30" name="Freeform 5"/>
            <p:cNvSpPr>
              <a:spLocks/>
            </p:cNvSpPr>
            <p:nvPr userDrawn="1"/>
          </p:nvSpPr>
          <p:spPr bwMode="auto">
            <a:xfrm>
              <a:off x="8304213" y="187325"/>
              <a:ext cx="46038" cy="169862"/>
            </a:xfrm>
            <a:custGeom>
              <a:avLst/>
              <a:gdLst>
                <a:gd name="T0" fmla="*/ 1 w 19"/>
                <a:gd name="T1" fmla="*/ 70 h 70"/>
                <a:gd name="T2" fmla="*/ 2 w 19"/>
                <a:gd name="T3" fmla="*/ 52 h 70"/>
                <a:gd name="T4" fmla="*/ 2 w 19"/>
                <a:gd name="T5" fmla="*/ 25 h 70"/>
                <a:gd name="T6" fmla="*/ 0 w 19"/>
                <a:gd name="T7" fmla="*/ 0 h 70"/>
                <a:gd name="T8" fmla="*/ 17 w 19"/>
                <a:gd name="T9" fmla="*/ 0 h 70"/>
                <a:gd name="T10" fmla="*/ 17 w 19"/>
                <a:gd name="T11" fmla="*/ 20 h 70"/>
                <a:gd name="T12" fmla="*/ 17 w 19"/>
                <a:gd name="T13" fmla="*/ 46 h 70"/>
                <a:gd name="T14" fmla="*/ 19 w 19"/>
                <a:gd name="T15" fmla="*/ 70 h 70"/>
                <a:gd name="T16" fmla="*/ 1 w 1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0">
                  <a:moveTo>
                    <a:pt x="1" y="70"/>
                  </a:moveTo>
                  <a:cubicBezTo>
                    <a:pt x="2" y="65"/>
                    <a:pt x="2" y="60"/>
                    <a:pt x="2" y="52"/>
                  </a:cubicBezTo>
                  <a:cubicBezTo>
                    <a:pt x="2" y="25"/>
                    <a:pt x="2" y="25"/>
                    <a:pt x="2" y="25"/>
                  </a:cubicBezTo>
                  <a:cubicBezTo>
                    <a:pt x="2" y="15"/>
                    <a:pt x="1" y="8"/>
                    <a:pt x="0" y="0"/>
                  </a:cubicBezTo>
                  <a:cubicBezTo>
                    <a:pt x="17" y="0"/>
                    <a:pt x="17" y="0"/>
                    <a:pt x="17" y="0"/>
                  </a:cubicBezTo>
                  <a:cubicBezTo>
                    <a:pt x="17" y="5"/>
                    <a:pt x="17" y="12"/>
                    <a:pt x="17" y="20"/>
                  </a:cubicBezTo>
                  <a:cubicBezTo>
                    <a:pt x="17" y="46"/>
                    <a:pt x="17" y="46"/>
                    <a:pt x="17" y="46"/>
                  </a:cubicBezTo>
                  <a:cubicBezTo>
                    <a:pt x="17" y="53"/>
                    <a:pt x="18" y="64"/>
                    <a:pt x="19" y="70"/>
                  </a:cubicBezTo>
                  <a:lnTo>
                    <a:pt x="1" y="70"/>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1" name="Freeform 6"/>
            <p:cNvSpPr>
              <a:spLocks noEditPoints="1"/>
            </p:cNvSpPr>
            <p:nvPr userDrawn="1"/>
          </p:nvSpPr>
          <p:spPr bwMode="auto">
            <a:xfrm>
              <a:off x="8374063" y="233363"/>
              <a:ext cx="130175" cy="177800"/>
            </a:xfrm>
            <a:custGeom>
              <a:avLst/>
              <a:gdLst>
                <a:gd name="T0" fmla="*/ 1 w 54"/>
                <a:gd name="T1" fmla="*/ 74 h 74"/>
                <a:gd name="T2" fmla="*/ 3 w 54"/>
                <a:gd name="T3" fmla="*/ 48 h 74"/>
                <a:gd name="T4" fmla="*/ 3 w 54"/>
                <a:gd name="T5" fmla="*/ 27 h 74"/>
                <a:gd name="T6" fmla="*/ 0 w 54"/>
                <a:gd name="T7" fmla="*/ 2 h 74"/>
                <a:gd name="T8" fmla="*/ 12 w 54"/>
                <a:gd name="T9" fmla="*/ 1 h 74"/>
                <a:gd name="T10" fmla="*/ 14 w 54"/>
                <a:gd name="T11" fmla="*/ 8 h 74"/>
                <a:gd name="T12" fmla="*/ 31 w 54"/>
                <a:gd name="T13" fmla="*/ 0 h 74"/>
                <a:gd name="T14" fmla="*/ 54 w 54"/>
                <a:gd name="T15" fmla="*/ 27 h 74"/>
                <a:gd name="T16" fmla="*/ 31 w 54"/>
                <a:gd name="T17" fmla="*/ 53 h 74"/>
                <a:gd name="T18" fmla="*/ 16 w 54"/>
                <a:gd name="T19" fmla="*/ 48 h 74"/>
                <a:gd name="T20" fmla="*/ 16 w 54"/>
                <a:gd name="T21" fmla="*/ 54 h 74"/>
                <a:gd name="T22" fmla="*/ 17 w 54"/>
                <a:gd name="T23" fmla="*/ 73 h 74"/>
                <a:gd name="T24" fmla="*/ 1 w 54"/>
                <a:gd name="T25" fmla="*/ 74 h 74"/>
                <a:gd name="T26" fmla="*/ 28 w 54"/>
                <a:gd name="T27" fmla="*/ 42 h 74"/>
                <a:gd name="T28" fmla="*/ 40 w 54"/>
                <a:gd name="T29" fmla="*/ 27 h 74"/>
                <a:gd name="T30" fmla="*/ 27 w 54"/>
                <a:gd name="T31" fmla="*/ 11 h 74"/>
                <a:gd name="T32" fmla="*/ 15 w 54"/>
                <a:gd name="T33" fmla="*/ 27 h 74"/>
                <a:gd name="T34" fmla="*/ 28 w 54"/>
                <a:gd name="T35"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74">
                  <a:moveTo>
                    <a:pt x="1" y="74"/>
                  </a:moveTo>
                  <a:cubicBezTo>
                    <a:pt x="1" y="69"/>
                    <a:pt x="3" y="55"/>
                    <a:pt x="3" y="48"/>
                  </a:cubicBezTo>
                  <a:cubicBezTo>
                    <a:pt x="3" y="27"/>
                    <a:pt x="3" y="27"/>
                    <a:pt x="3" y="27"/>
                  </a:cubicBezTo>
                  <a:cubicBezTo>
                    <a:pt x="3" y="19"/>
                    <a:pt x="1" y="11"/>
                    <a:pt x="0" y="2"/>
                  </a:cubicBezTo>
                  <a:cubicBezTo>
                    <a:pt x="12" y="1"/>
                    <a:pt x="12" y="1"/>
                    <a:pt x="12" y="1"/>
                  </a:cubicBezTo>
                  <a:cubicBezTo>
                    <a:pt x="13" y="3"/>
                    <a:pt x="13" y="5"/>
                    <a:pt x="14" y="8"/>
                  </a:cubicBezTo>
                  <a:cubicBezTo>
                    <a:pt x="17" y="5"/>
                    <a:pt x="21" y="0"/>
                    <a:pt x="31" y="0"/>
                  </a:cubicBezTo>
                  <a:cubicBezTo>
                    <a:pt x="44" y="0"/>
                    <a:pt x="54" y="11"/>
                    <a:pt x="54" y="27"/>
                  </a:cubicBezTo>
                  <a:cubicBezTo>
                    <a:pt x="54" y="42"/>
                    <a:pt x="45" y="53"/>
                    <a:pt x="31" y="53"/>
                  </a:cubicBezTo>
                  <a:cubicBezTo>
                    <a:pt x="23" y="53"/>
                    <a:pt x="19" y="50"/>
                    <a:pt x="16" y="48"/>
                  </a:cubicBezTo>
                  <a:cubicBezTo>
                    <a:pt x="16" y="54"/>
                    <a:pt x="16" y="54"/>
                    <a:pt x="16" y="54"/>
                  </a:cubicBezTo>
                  <a:cubicBezTo>
                    <a:pt x="16" y="57"/>
                    <a:pt x="16" y="65"/>
                    <a:pt x="17" y="73"/>
                  </a:cubicBezTo>
                  <a:lnTo>
                    <a:pt x="1" y="74"/>
                  </a:lnTo>
                  <a:close/>
                  <a:moveTo>
                    <a:pt x="28" y="42"/>
                  </a:moveTo>
                  <a:cubicBezTo>
                    <a:pt x="36" y="42"/>
                    <a:pt x="40" y="36"/>
                    <a:pt x="40" y="27"/>
                  </a:cubicBezTo>
                  <a:cubicBezTo>
                    <a:pt x="40" y="17"/>
                    <a:pt x="35" y="11"/>
                    <a:pt x="27" y="11"/>
                  </a:cubicBezTo>
                  <a:cubicBezTo>
                    <a:pt x="19" y="11"/>
                    <a:pt x="15" y="17"/>
                    <a:pt x="15" y="27"/>
                  </a:cubicBezTo>
                  <a:cubicBezTo>
                    <a:pt x="15" y="37"/>
                    <a:pt x="20" y="42"/>
                    <a:pt x="28"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2" name="Freeform 7"/>
            <p:cNvSpPr>
              <a:spLocks/>
            </p:cNvSpPr>
            <p:nvPr userDrawn="1"/>
          </p:nvSpPr>
          <p:spPr bwMode="auto">
            <a:xfrm>
              <a:off x="8518525" y="233363"/>
              <a:ext cx="85725" cy="128587"/>
            </a:xfrm>
            <a:custGeom>
              <a:avLst/>
              <a:gdLst>
                <a:gd name="T0" fmla="*/ 31 w 36"/>
                <a:gd name="T1" fmla="*/ 11 h 53"/>
                <a:gd name="T2" fmla="*/ 22 w 36"/>
                <a:gd name="T3" fmla="*/ 10 h 53"/>
                <a:gd name="T4" fmla="*/ 13 w 36"/>
                <a:gd name="T5" fmla="*/ 13 h 53"/>
                <a:gd name="T6" fmla="*/ 24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4" y="22"/>
                  </a:cubicBezTo>
                  <a:cubicBezTo>
                    <a:pt x="29" y="25"/>
                    <a:pt x="36" y="29"/>
                    <a:pt x="36" y="38"/>
                  </a:cubicBezTo>
                  <a:cubicBezTo>
                    <a:pt x="36" y="47"/>
                    <a:pt x="28" y="53"/>
                    <a:pt x="15" y="53"/>
                  </a:cubicBezTo>
                  <a:cubicBezTo>
                    <a:pt x="10" y="53"/>
                    <a:pt x="6" y="52"/>
                    <a:pt x="1" y="51"/>
                  </a:cubicBezTo>
                  <a:cubicBezTo>
                    <a:pt x="1" y="40"/>
                    <a:pt x="1" y="40"/>
                    <a:pt x="1" y="40"/>
                  </a:cubicBezTo>
                  <a:cubicBezTo>
                    <a:pt x="5" y="41"/>
                    <a:pt x="10" y="43"/>
                    <a:pt x="16" y="43"/>
                  </a:cubicBezTo>
                  <a:cubicBezTo>
                    <a:pt x="19" y="43"/>
                    <a:pt x="23" y="41"/>
                    <a:pt x="23" y="38"/>
                  </a:cubicBezTo>
                  <a:cubicBezTo>
                    <a:pt x="23" y="35"/>
                    <a:pt x="19" y="33"/>
                    <a:pt x="12" y="30"/>
                  </a:cubicBezTo>
                  <a:cubicBezTo>
                    <a:pt x="7" y="27"/>
                    <a:pt x="0" y="21"/>
                    <a:pt x="0" y="13"/>
                  </a:cubicBezTo>
                  <a:cubicBezTo>
                    <a:pt x="0" y="5"/>
                    <a:pt x="8" y="0"/>
                    <a:pt x="20" y="0"/>
                  </a:cubicBezTo>
                  <a:cubicBezTo>
                    <a:pt x="24"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3" name="Freeform 8"/>
            <p:cNvSpPr>
              <a:spLocks noEditPoints="1"/>
            </p:cNvSpPr>
            <p:nvPr userDrawn="1"/>
          </p:nvSpPr>
          <p:spPr bwMode="auto">
            <a:xfrm>
              <a:off x="8616950" y="233363"/>
              <a:ext cx="123825" cy="128587"/>
            </a:xfrm>
            <a:custGeom>
              <a:avLst/>
              <a:gdLst>
                <a:gd name="T0" fmla="*/ 0 w 52"/>
                <a:gd name="T1" fmla="*/ 26 h 53"/>
                <a:gd name="T2" fmla="*/ 26 w 52"/>
                <a:gd name="T3" fmla="*/ 0 h 53"/>
                <a:gd name="T4" fmla="*/ 52 w 52"/>
                <a:gd name="T5" fmla="*/ 26 h 53"/>
                <a:gd name="T6" fmla="*/ 26 w 52"/>
                <a:gd name="T7" fmla="*/ 53 h 53"/>
                <a:gd name="T8" fmla="*/ 0 w 52"/>
                <a:gd name="T9" fmla="*/ 26 h 53"/>
                <a:gd name="T10" fmla="*/ 26 w 52"/>
                <a:gd name="T11" fmla="*/ 42 h 53"/>
                <a:gd name="T12" fmla="*/ 39 w 52"/>
                <a:gd name="T13" fmla="*/ 26 h 53"/>
                <a:gd name="T14" fmla="*/ 26 w 52"/>
                <a:gd name="T15" fmla="*/ 11 h 53"/>
                <a:gd name="T16" fmla="*/ 13 w 52"/>
                <a:gd name="T17" fmla="*/ 26 h 53"/>
                <a:gd name="T18" fmla="*/ 26 w 52"/>
                <a:gd name="T19"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3">
                  <a:moveTo>
                    <a:pt x="0" y="26"/>
                  </a:moveTo>
                  <a:cubicBezTo>
                    <a:pt x="0" y="10"/>
                    <a:pt x="11" y="0"/>
                    <a:pt x="26" y="0"/>
                  </a:cubicBezTo>
                  <a:cubicBezTo>
                    <a:pt x="42" y="0"/>
                    <a:pt x="52" y="10"/>
                    <a:pt x="52" y="26"/>
                  </a:cubicBezTo>
                  <a:cubicBezTo>
                    <a:pt x="52" y="41"/>
                    <a:pt x="42" y="53"/>
                    <a:pt x="26" y="53"/>
                  </a:cubicBezTo>
                  <a:cubicBezTo>
                    <a:pt x="11" y="53"/>
                    <a:pt x="0" y="42"/>
                    <a:pt x="0" y="26"/>
                  </a:cubicBezTo>
                  <a:close/>
                  <a:moveTo>
                    <a:pt x="26" y="42"/>
                  </a:moveTo>
                  <a:cubicBezTo>
                    <a:pt x="35" y="42"/>
                    <a:pt x="39" y="35"/>
                    <a:pt x="39" y="26"/>
                  </a:cubicBezTo>
                  <a:cubicBezTo>
                    <a:pt x="39" y="16"/>
                    <a:pt x="35" y="11"/>
                    <a:pt x="26" y="11"/>
                  </a:cubicBezTo>
                  <a:cubicBezTo>
                    <a:pt x="17" y="11"/>
                    <a:pt x="13" y="17"/>
                    <a:pt x="13" y="26"/>
                  </a:cubicBezTo>
                  <a:cubicBezTo>
                    <a:pt x="13" y="35"/>
                    <a:pt x="18" y="42"/>
                    <a:pt x="26"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4" name="Freeform 9"/>
            <p:cNvSpPr>
              <a:spLocks/>
            </p:cNvSpPr>
            <p:nvPr userDrawn="1"/>
          </p:nvSpPr>
          <p:spPr bwMode="auto">
            <a:xfrm>
              <a:off x="8758238" y="233363"/>
              <a:ext cx="85725" cy="128587"/>
            </a:xfrm>
            <a:custGeom>
              <a:avLst/>
              <a:gdLst>
                <a:gd name="T0" fmla="*/ 31 w 36"/>
                <a:gd name="T1" fmla="*/ 11 h 53"/>
                <a:gd name="T2" fmla="*/ 22 w 36"/>
                <a:gd name="T3" fmla="*/ 10 h 53"/>
                <a:gd name="T4" fmla="*/ 13 w 36"/>
                <a:gd name="T5" fmla="*/ 13 h 53"/>
                <a:gd name="T6" fmla="*/ 23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3" y="22"/>
                  </a:cubicBezTo>
                  <a:cubicBezTo>
                    <a:pt x="29" y="25"/>
                    <a:pt x="36" y="29"/>
                    <a:pt x="36" y="38"/>
                  </a:cubicBezTo>
                  <a:cubicBezTo>
                    <a:pt x="36" y="47"/>
                    <a:pt x="28" y="53"/>
                    <a:pt x="15" y="53"/>
                  </a:cubicBezTo>
                  <a:cubicBezTo>
                    <a:pt x="9" y="53"/>
                    <a:pt x="5" y="52"/>
                    <a:pt x="1" y="51"/>
                  </a:cubicBezTo>
                  <a:cubicBezTo>
                    <a:pt x="1" y="40"/>
                    <a:pt x="1" y="40"/>
                    <a:pt x="1" y="40"/>
                  </a:cubicBezTo>
                  <a:cubicBezTo>
                    <a:pt x="4" y="41"/>
                    <a:pt x="10" y="43"/>
                    <a:pt x="16" y="43"/>
                  </a:cubicBezTo>
                  <a:cubicBezTo>
                    <a:pt x="19" y="43"/>
                    <a:pt x="23" y="41"/>
                    <a:pt x="23" y="38"/>
                  </a:cubicBezTo>
                  <a:cubicBezTo>
                    <a:pt x="23" y="35"/>
                    <a:pt x="18" y="33"/>
                    <a:pt x="12" y="30"/>
                  </a:cubicBezTo>
                  <a:cubicBezTo>
                    <a:pt x="7" y="27"/>
                    <a:pt x="0" y="21"/>
                    <a:pt x="0" y="13"/>
                  </a:cubicBezTo>
                  <a:cubicBezTo>
                    <a:pt x="0" y="5"/>
                    <a:pt x="8" y="0"/>
                    <a:pt x="20" y="0"/>
                  </a:cubicBezTo>
                  <a:cubicBezTo>
                    <a:pt x="23"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5" name="Line 10"/>
            <p:cNvSpPr>
              <a:spLocks noChangeShapeType="1"/>
            </p:cNvSpPr>
            <p:nvPr userDrawn="1"/>
          </p:nvSpPr>
          <p:spPr bwMode="auto">
            <a:xfrm>
              <a:off x="8434388" y="4048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Tree>
    <p:extLst>
      <p:ext uri="{BB962C8B-B14F-4D97-AF65-F5344CB8AC3E}">
        <p14:creationId xmlns:p14="http://schemas.microsoft.com/office/powerpoint/2010/main" val="61721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Fill1_Text Options">
    <p:bg>
      <p:bgPr>
        <a:solidFill>
          <a:schemeClr val="accent2"/>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32377" y="1388444"/>
            <a:ext cx="7885666" cy="26430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Box 13"/>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smtClean="0">
              <a:solidFill>
                <a:schemeClr val="bg1"/>
              </a:solidFill>
              <a:latin typeface="+mn-lt"/>
              <a:ea typeface="+mn-ea"/>
              <a:cs typeface="+mn-cs"/>
            </a:endParaRPr>
          </a:p>
        </p:txBody>
      </p:sp>
      <p:sp>
        <p:nvSpPr>
          <p:cNvPr id="12"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solidFill>
                  <a:schemeClr val="bg1"/>
                </a:solidFill>
              </a:defRPr>
            </a:lvl1pPr>
          </a:lstStyle>
          <a:p>
            <a:pPr lvl="0">
              <a:spcBef>
                <a:spcPts val="0"/>
              </a:spcBef>
              <a:spcAft>
                <a:spcPts val="0"/>
              </a:spcAft>
            </a:pPr>
            <a:r>
              <a:rPr lang="en-US" dirty="0" smtClean="0"/>
              <a:t>CLICK TO ADD TAG LINE OR BEGINNING OF TITLE</a:t>
            </a:r>
            <a:endParaRPr lang="en-GB" dirty="0"/>
          </a:p>
        </p:txBody>
      </p:sp>
      <p:grpSp>
        <p:nvGrpSpPr>
          <p:cNvPr id="8" name="Gruppieren 7"/>
          <p:cNvGrpSpPr/>
          <p:nvPr userDrawn="1"/>
        </p:nvGrpSpPr>
        <p:grpSpPr>
          <a:xfrm>
            <a:off x="6965726" y="4629150"/>
            <a:ext cx="1949815" cy="320400"/>
            <a:chOff x="6965726" y="4629150"/>
            <a:chExt cx="1949815" cy="320400"/>
          </a:xfrm>
        </p:grpSpPr>
        <p:sp>
          <p:nvSpPr>
            <p:cNvPr id="10" name="Freeform 72"/>
            <p:cNvSpPr>
              <a:spLocks noEditPoints="1"/>
            </p:cNvSpPr>
            <p:nvPr userDrawn="1"/>
          </p:nvSpPr>
          <p:spPr bwMode="auto">
            <a:xfrm>
              <a:off x="6965726" y="4787900"/>
              <a:ext cx="1339850" cy="111125"/>
            </a:xfrm>
            <a:custGeom>
              <a:avLst/>
              <a:gdLst>
                <a:gd name="T0" fmla="*/ 867 w 867"/>
                <a:gd name="T1" fmla="*/ 50 h 72"/>
                <a:gd name="T2" fmla="*/ 836 w 867"/>
                <a:gd name="T3" fmla="*/ 11 h 72"/>
                <a:gd name="T4" fmla="*/ 836 w 867"/>
                <a:gd name="T5" fmla="*/ 0 h 72"/>
                <a:gd name="T6" fmla="*/ 852 w 867"/>
                <a:gd name="T7" fmla="*/ 52 h 72"/>
                <a:gd name="T8" fmla="*/ 808 w 867"/>
                <a:gd name="T9" fmla="*/ 48 h 72"/>
                <a:gd name="T10" fmla="*/ 785 w 867"/>
                <a:gd name="T11" fmla="*/ 23 h 72"/>
                <a:gd name="T12" fmla="*/ 758 w 867"/>
                <a:gd name="T13" fmla="*/ 13 h 72"/>
                <a:gd name="T14" fmla="*/ 758 w 867"/>
                <a:gd name="T15" fmla="*/ 43 h 72"/>
                <a:gd name="T16" fmla="*/ 787 w 867"/>
                <a:gd name="T17" fmla="*/ 71 h 72"/>
                <a:gd name="T18" fmla="*/ 789 w 867"/>
                <a:gd name="T19" fmla="*/ 38 h 72"/>
                <a:gd name="T20" fmla="*/ 780 w 867"/>
                <a:gd name="T21" fmla="*/ 1 h 72"/>
                <a:gd name="T22" fmla="*/ 679 w 867"/>
                <a:gd name="T23" fmla="*/ 71 h 72"/>
                <a:gd name="T24" fmla="*/ 695 w 867"/>
                <a:gd name="T25" fmla="*/ 58 h 72"/>
                <a:gd name="T26" fmla="*/ 728 w 867"/>
                <a:gd name="T27" fmla="*/ 29 h 72"/>
                <a:gd name="T28" fmla="*/ 731 w 867"/>
                <a:gd name="T29" fmla="*/ 14 h 72"/>
                <a:gd name="T30" fmla="*/ 679 w 867"/>
                <a:gd name="T31" fmla="*/ 71 h 72"/>
                <a:gd name="T32" fmla="*/ 667 w 867"/>
                <a:gd name="T33" fmla="*/ 33 h 72"/>
                <a:gd name="T34" fmla="*/ 653 w 867"/>
                <a:gd name="T35" fmla="*/ 44 h 72"/>
                <a:gd name="T36" fmla="*/ 637 w 867"/>
                <a:gd name="T37" fmla="*/ 12 h 72"/>
                <a:gd name="T38" fmla="*/ 637 w 867"/>
                <a:gd name="T39" fmla="*/ 0 h 72"/>
                <a:gd name="T40" fmla="*/ 656 w 867"/>
                <a:gd name="T41" fmla="*/ 63 h 72"/>
                <a:gd name="T42" fmla="*/ 548 w 867"/>
                <a:gd name="T43" fmla="*/ 71 h 72"/>
                <a:gd name="T44" fmla="*/ 577 w 867"/>
                <a:gd name="T45" fmla="*/ 71 h 72"/>
                <a:gd name="T46" fmla="*/ 578 w 867"/>
                <a:gd name="T47" fmla="*/ 1 h 72"/>
                <a:gd name="T48" fmla="*/ 549 w 867"/>
                <a:gd name="T49" fmla="*/ 1 h 72"/>
                <a:gd name="T50" fmla="*/ 494 w 867"/>
                <a:gd name="T51" fmla="*/ 18 h 72"/>
                <a:gd name="T52" fmla="*/ 485 w 867"/>
                <a:gd name="T53" fmla="*/ 44 h 72"/>
                <a:gd name="T54" fmla="*/ 475 w 867"/>
                <a:gd name="T55" fmla="*/ 71 h 72"/>
                <a:gd name="T56" fmla="*/ 512 w 867"/>
                <a:gd name="T57" fmla="*/ 71 h 72"/>
                <a:gd name="T58" fmla="*/ 486 w 867"/>
                <a:gd name="T59" fmla="*/ 1 h 72"/>
                <a:gd name="T60" fmla="*/ 410 w 867"/>
                <a:gd name="T61" fmla="*/ 71 h 72"/>
                <a:gd name="T62" fmla="*/ 438 w 867"/>
                <a:gd name="T63" fmla="*/ 71 h 72"/>
                <a:gd name="T64" fmla="*/ 438 w 867"/>
                <a:gd name="T65" fmla="*/ 1 h 72"/>
                <a:gd name="T66" fmla="*/ 410 w 867"/>
                <a:gd name="T67" fmla="*/ 1 h 72"/>
                <a:gd name="T68" fmla="*/ 384 w 867"/>
                <a:gd name="T69" fmla="*/ 25 h 72"/>
                <a:gd name="T70" fmla="*/ 354 w 867"/>
                <a:gd name="T71" fmla="*/ 72 h 72"/>
                <a:gd name="T72" fmla="*/ 354 w 867"/>
                <a:gd name="T73" fmla="*/ 59 h 72"/>
                <a:gd name="T74" fmla="*/ 369 w 867"/>
                <a:gd name="T75" fmla="*/ 25 h 72"/>
                <a:gd name="T76" fmla="*/ 286 w 867"/>
                <a:gd name="T77" fmla="*/ 71 h 72"/>
                <a:gd name="T78" fmla="*/ 248 w 867"/>
                <a:gd name="T79" fmla="*/ 41 h 72"/>
                <a:gd name="T80" fmla="*/ 248 w 867"/>
                <a:gd name="T81" fmla="*/ 29 h 72"/>
                <a:gd name="T82" fmla="*/ 285 w 867"/>
                <a:gd name="T83" fmla="*/ 1 h 72"/>
                <a:gd name="T84" fmla="*/ 145 w 867"/>
                <a:gd name="T85" fmla="*/ 71 h 72"/>
                <a:gd name="T86" fmla="*/ 159 w 867"/>
                <a:gd name="T87" fmla="*/ 22 h 72"/>
                <a:gd name="T88" fmla="*/ 205 w 867"/>
                <a:gd name="T89" fmla="*/ 21 h 72"/>
                <a:gd name="T90" fmla="*/ 220 w 867"/>
                <a:gd name="T91" fmla="*/ 71 h 72"/>
                <a:gd name="T92" fmla="*/ 183 w 867"/>
                <a:gd name="T93" fmla="*/ 49 h 72"/>
                <a:gd name="T94" fmla="*/ 145 w 867"/>
                <a:gd name="T95" fmla="*/ 1 h 72"/>
                <a:gd name="T96" fmla="*/ 105 w 867"/>
                <a:gd name="T97" fmla="*/ 18 h 72"/>
                <a:gd name="T98" fmla="*/ 105 w 867"/>
                <a:gd name="T99" fmla="*/ 18 h 72"/>
                <a:gd name="T100" fmla="*/ 92 w 867"/>
                <a:gd name="T101" fmla="*/ 55 h 72"/>
                <a:gd name="T102" fmla="*/ 139 w 867"/>
                <a:gd name="T103" fmla="*/ 71 h 72"/>
                <a:gd name="T104" fmla="*/ 71 w 867"/>
                <a:gd name="T105" fmla="*/ 71 h 72"/>
                <a:gd name="T106" fmla="*/ 64 w 867"/>
                <a:gd name="T107" fmla="*/ 33 h 72"/>
                <a:gd name="T108" fmla="*/ 50 w 867"/>
                <a:gd name="T109" fmla="*/ 44 h 72"/>
                <a:gd name="T110" fmla="*/ 34 w 867"/>
                <a:gd name="T111" fmla="*/ 12 h 72"/>
                <a:gd name="T112" fmla="*/ 34 w 867"/>
                <a:gd name="T113" fmla="*/ 0 h 72"/>
                <a:gd name="T114" fmla="*/ 53 w 867"/>
                <a:gd name="T115" fmla="*/ 6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7" h="72">
                  <a:moveTo>
                    <a:pt x="808" y="48"/>
                  </a:moveTo>
                  <a:cubicBezTo>
                    <a:pt x="808" y="65"/>
                    <a:pt x="822" y="72"/>
                    <a:pt x="838" y="72"/>
                  </a:cubicBezTo>
                  <a:cubicBezTo>
                    <a:pt x="857" y="72"/>
                    <a:pt x="867" y="63"/>
                    <a:pt x="867" y="50"/>
                  </a:cubicBezTo>
                  <a:cubicBezTo>
                    <a:pt x="867" y="34"/>
                    <a:pt x="851" y="31"/>
                    <a:pt x="846" y="30"/>
                  </a:cubicBezTo>
                  <a:cubicBezTo>
                    <a:pt x="829" y="25"/>
                    <a:pt x="825" y="25"/>
                    <a:pt x="825" y="19"/>
                  </a:cubicBezTo>
                  <a:cubicBezTo>
                    <a:pt x="825" y="13"/>
                    <a:pt x="831" y="11"/>
                    <a:pt x="836" y="11"/>
                  </a:cubicBezTo>
                  <a:cubicBezTo>
                    <a:pt x="843" y="11"/>
                    <a:pt x="849" y="14"/>
                    <a:pt x="849" y="22"/>
                  </a:cubicBezTo>
                  <a:cubicBezTo>
                    <a:pt x="864" y="22"/>
                    <a:pt x="864" y="22"/>
                    <a:pt x="864" y="22"/>
                  </a:cubicBezTo>
                  <a:cubicBezTo>
                    <a:pt x="864" y="6"/>
                    <a:pt x="851" y="0"/>
                    <a:pt x="836" y="0"/>
                  </a:cubicBezTo>
                  <a:cubicBezTo>
                    <a:pt x="824" y="0"/>
                    <a:pt x="810" y="6"/>
                    <a:pt x="810" y="21"/>
                  </a:cubicBezTo>
                  <a:cubicBezTo>
                    <a:pt x="810" y="34"/>
                    <a:pt x="821" y="38"/>
                    <a:pt x="831" y="40"/>
                  </a:cubicBezTo>
                  <a:cubicBezTo>
                    <a:pt x="841" y="43"/>
                    <a:pt x="852" y="44"/>
                    <a:pt x="852" y="52"/>
                  </a:cubicBezTo>
                  <a:cubicBezTo>
                    <a:pt x="852" y="59"/>
                    <a:pt x="844" y="60"/>
                    <a:pt x="838" y="60"/>
                  </a:cubicBezTo>
                  <a:cubicBezTo>
                    <a:pt x="830" y="60"/>
                    <a:pt x="823" y="57"/>
                    <a:pt x="823" y="48"/>
                  </a:cubicBezTo>
                  <a:lnTo>
                    <a:pt x="808" y="48"/>
                  </a:lnTo>
                  <a:close/>
                  <a:moveTo>
                    <a:pt x="758" y="13"/>
                  </a:moveTo>
                  <a:cubicBezTo>
                    <a:pt x="774" y="13"/>
                    <a:pt x="774" y="13"/>
                    <a:pt x="774" y="13"/>
                  </a:cubicBezTo>
                  <a:cubicBezTo>
                    <a:pt x="781" y="13"/>
                    <a:pt x="785" y="16"/>
                    <a:pt x="785" y="23"/>
                  </a:cubicBezTo>
                  <a:cubicBezTo>
                    <a:pt x="785" y="30"/>
                    <a:pt x="781" y="33"/>
                    <a:pt x="774" y="33"/>
                  </a:cubicBezTo>
                  <a:cubicBezTo>
                    <a:pt x="758" y="33"/>
                    <a:pt x="758" y="33"/>
                    <a:pt x="758" y="33"/>
                  </a:cubicBezTo>
                  <a:lnTo>
                    <a:pt x="758" y="13"/>
                  </a:lnTo>
                  <a:close/>
                  <a:moveTo>
                    <a:pt x="742" y="71"/>
                  </a:moveTo>
                  <a:cubicBezTo>
                    <a:pt x="758" y="71"/>
                    <a:pt x="758" y="71"/>
                    <a:pt x="758" y="71"/>
                  </a:cubicBezTo>
                  <a:cubicBezTo>
                    <a:pt x="758" y="43"/>
                    <a:pt x="758" y="43"/>
                    <a:pt x="758" y="43"/>
                  </a:cubicBezTo>
                  <a:cubicBezTo>
                    <a:pt x="773" y="43"/>
                    <a:pt x="773" y="43"/>
                    <a:pt x="773" y="43"/>
                  </a:cubicBezTo>
                  <a:cubicBezTo>
                    <a:pt x="781" y="43"/>
                    <a:pt x="783" y="47"/>
                    <a:pt x="784" y="54"/>
                  </a:cubicBezTo>
                  <a:cubicBezTo>
                    <a:pt x="785" y="59"/>
                    <a:pt x="785" y="66"/>
                    <a:pt x="787" y="71"/>
                  </a:cubicBezTo>
                  <a:cubicBezTo>
                    <a:pt x="802" y="71"/>
                    <a:pt x="802" y="71"/>
                    <a:pt x="802" y="71"/>
                  </a:cubicBezTo>
                  <a:cubicBezTo>
                    <a:pt x="799" y="67"/>
                    <a:pt x="800" y="59"/>
                    <a:pt x="799" y="54"/>
                  </a:cubicBezTo>
                  <a:cubicBezTo>
                    <a:pt x="799" y="47"/>
                    <a:pt x="797" y="40"/>
                    <a:pt x="789" y="38"/>
                  </a:cubicBezTo>
                  <a:cubicBezTo>
                    <a:pt x="789" y="38"/>
                    <a:pt x="789" y="38"/>
                    <a:pt x="789" y="38"/>
                  </a:cubicBezTo>
                  <a:cubicBezTo>
                    <a:pt x="797" y="35"/>
                    <a:pt x="800" y="28"/>
                    <a:pt x="800" y="20"/>
                  </a:cubicBezTo>
                  <a:cubicBezTo>
                    <a:pt x="800" y="10"/>
                    <a:pt x="792" y="1"/>
                    <a:pt x="780" y="1"/>
                  </a:cubicBezTo>
                  <a:cubicBezTo>
                    <a:pt x="742" y="1"/>
                    <a:pt x="742" y="1"/>
                    <a:pt x="742" y="1"/>
                  </a:cubicBezTo>
                  <a:lnTo>
                    <a:pt x="742" y="71"/>
                  </a:lnTo>
                  <a:close/>
                  <a:moveTo>
                    <a:pt x="679" y="71"/>
                  </a:moveTo>
                  <a:cubicBezTo>
                    <a:pt x="732" y="71"/>
                    <a:pt x="732" y="71"/>
                    <a:pt x="732" y="71"/>
                  </a:cubicBezTo>
                  <a:cubicBezTo>
                    <a:pt x="732" y="58"/>
                    <a:pt x="732" y="58"/>
                    <a:pt x="732" y="58"/>
                  </a:cubicBezTo>
                  <a:cubicBezTo>
                    <a:pt x="695" y="58"/>
                    <a:pt x="695" y="58"/>
                    <a:pt x="695" y="58"/>
                  </a:cubicBezTo>
                  <a:cubicBezTo>
                    <a:pt x="695" y="41"/>
                    <a:pt x="695" y="41"/>
                    <a:pt x="695" y="41"/>
                  </a:cubicBezTo>
                  <a:cubicBezTo>
                    <a:pt x="728" y="41"/>
                    <a:pt x="728" y="41"/>
                    <a:pt x="728" y="41"/>
                  </a:cubicBezTo>
                  <a:cubicBezTo>
                    <a:pt x="728" y="29"/>
                    <a:pt x="728" y="29"/>
                    <a:pt x="728" y="29"/>
                  </a:cubicBezTo>
                  <a:cubicBezTo>
                    <a:pt x="695" y="29"/>
                    <a:pt x="695" y="29"/>
                    <a:pt x="695" y="29"/>
                  </a:cubicBezTo>
                  <a:cubicBezTo>
                    <a:pt x="695" y="14"/>
                    <a:pt x="695" y="14"/>
                    <a:pt x="695" y="14"/>
                  </a:cubicBezTo>
                  <a:cubicBezTo>
                    <a:pt x="731" y="14"/>
                    <a:pt x="731" y="14"/>
                    <a:pt x="731" y="14"/>
                  </a:cubicBezTo>
                  <a:cubicBezTo>
                    <a:pt x="731" y="1"/>
                    <a:pt x="731" y="1"/>
                    <a:pt x="731" y="1"/>
                  </a:cubicBezTo>
                  <a:cubicBezTo>
                    <a:pt x="679" y="1"/>
                    <a:pt x="679" y="1"/>
                    <a:pt x="679" y="1"/>
                  </a:cubicBezTo>
                  <a:lnTo>
                    <a:pt x="679" y="71"/>
                  </a:lnTo>
                  <a:close/>
                  <a:moveTo>
                    <a:pt x="657" y="71"/>
                  </a:moveTo>
                  <a:cubicBezTo>
                    <a:pt x="667" y="71"/>
                    <a:pt x="667" y="71"/>
                    <a:pt x="667" y="71"/>
                  </a:cubicBezTo>
                  <a:cubicBezTo>
                    <a:pt x="667" y="33"/>
                    <a:pt x="667" y="33"/>
                    <a:pt x="667" y="33"/>
                  </a:cubicBezTo>
                  <a:cubicBezTo>
                    <a:pt x="638" y="33"/>
                    <a:pt x="638" y="33"/>
                    <a:pt x="638" y="33"/>
                  </a:cubicBezTo>
                  <a:cubicBezTo>
                    <a:pt x="638" y="44"/>
                    <a:pt x="638" y="44"/>
                    <a:pt x="638" y="44"/>
                  </a:cubicBezTo>
                  <a:cubicBezTo>
                    <a:pt x="653" y="44"/>
                    <a:pt x="653" y="44"/>
                    <a:pt x="653" y="44"/>
                  </a:cubicBezTo>
                  <a:cubicBezTo>
                    <a:pt x="652" y="54"/>
                    <a:pt x="647" y="59"/>
                    <a:pt x="637" y="59"/>
                  </a:cubicBezTo>
                  <a:cubicBezTo>
                    <a:pt x="623" y="59"/>
                    <a:pt x="618" y="48"/>
                    <a:pt x="618" y="36"/>
                  </a:cubicBezTo>
                  <a:cubicBezTo>
                    <a:pt x="618" y="24"/>
                    <a:pt x="623" y="12"/>
                    <a:pt x="637" y="12"/>
                  </a:cubicBezTo>
                  <a:cubicBezTo>
                    <a:pt x="644" y="12"/>
                    <a:pt x="650" y="16"/>
                    <a:pt x="651" y="24"/>
                  </a:cubicBezTo>
                  <a:cubicBezTo>
                    <a:pt x="666" y="24"/>
                    <a:pt x="666" y="24"/>
                    <a:pt x="666" y="24"/>
                  </a:cubicBezTo>
                  <a:cubicBezTo>
                    <a:pt x="664" y="8"/>
                    <a:pt x="651" y="0"/>
                    <a:pt x="637" y="0"/>
                  </a:cubicBezTo>
                  <a:cubicBezTo>
                    <a:pt x="615" y="0"/>
                    <a:pt x="603" y="16"/>
                    <a:pt x="603" y="36"/>
                  </a:cubicBezTo>
                  <a:cubicBezTo>
                    <a:pt x="603" y="56"/>
                    <a:pt x="615" y="72"/>
                    <a:pt x="637" y="72"/>
                  </a:cubicBezTo>
                  <a:cubicBezTo>
                    <a:pt x="643" y="72"/>
                    <a:pt x="650" y="70"/>
                    <a:pt x="656" y="63"/>
                  </a:cubicBezTo>
                  <a:lnTo>
                    <a:pt x="657" y="71"/>
                  </a:lnTo>
                  <a:close/>
                  <a:moveTo>
                    <a:pt x="534" y="71"/>
                  </a:moveTo>
                  <a:cubicBezTo>
                    <a:pt x="548" y="71"/>
                    <a:pt x="548" y="71"/>
                    <a:pt x="548" y="71"/>
                  </a:cubicBezTo>
                  <a:cubicBezTo>
                    <a:pt x="548" y="24"/>
                    <a:pt x="548" y="24"/>
                    <a:pt x="548" y="24"/>
                  </a:cubicBezTo>
                  <a:cubicBezTo>
                    <a:pt x="548" y="24"/>
                    <a:pt x="548" y="24"/>
                    <a:pt x="548" y="24"/>
                  </a:cubicBezTo>
                  <a:cubicBezTo>
                    <a:pt x="577" y="71"/>
                    <a:pt x="577" y="71"/>
                    <a:pt x="577" y="71"/>
                  </a:cubicBezTo>
                  <a:cubicBezTo>
                    <a:pt x="592" y="71"/>
                    <a:pt x="592" y="71"/>
                    <a:pt x="592" y="71"/>
                  </a:cubicBezTo>
                  <a:cubicBezTo>
                    <a:pt x="592" y="1"/>
                    <a:pt x="592" y="1"/>
                    <a:pt x="592" y="1"/>
                  </a:cubicBezTo>
                  <a:cubicBezTo>
                    <a:pt x="578" y="1"/>
                    <a:pt x="578" y="1"/>
                    <a:pt x="578" y="1"/>
                  </a:cubicBezTo>
                  <a:cubicBezTo>
                    <a:pt x="578" y="48"/>
                    <a:pt x="578" y="48"/>
                    <a:pt x="578" y="48"/>
                  </a:cubicBezTo>
                  <a:cubicBezTo>
                    <a:pt x="578" y="48"/>
                    <a:pt x="578" y="48"/>
                    <a:pt x="578" y="48"/>
                  </a:cubicBezTo>
                  <a:cubicBezTo>
                    <a:pt x="549" y="1"/>
                    <a:pt x="549" y="1"/>
                    <a:pt x="549" y="1"/>
                  </a:cubicBezTo>
                  <a:cubicBezTo>
                    <a:pt x="534" y="1"/>
                    <a:pt x="534" y="1"/>
                    <a:pt x="534" y="1"/>
                  </a:cubicBezTo>
                  <a:lnTo>
                    <a:pt x="534" y="71"/>
                  </a:lnTo>
                  <a:close/>
                  <a:moveTo>
                    <a:pt x="494" y="18"/>
                  </a:moveTo>
                  <a:cubicBezTo>
                    <a:pt x="494" y="18"/>
                    <a:pt x="494" y="18"/>
                    <a:pt x="494" y="18"/>
                  </a:cubicBezTo>
                  <a:cubicBezTo>
                    <a:pt x="503" y="44"/>
                    <a:pt x="503" y="44"/>
                    <a:pt x="503" y="44"/>
                  </a:cubicBezTo>
                  <a:cubicBezTo>
                    <a:pt x="485" y="44"/>
                    <a:pt x="485" y="44"/>
                    <a:pt x="485" y="44"/>
                  </a:cubicBezTo>
                  <a:lnTo>
                    <a:pt x="494" y="18"/>
                  </a:lnTo>
                  <a:close/>
                  <a:moveTo>
                    <a:pt x="460" y="71"/>
                  </a:moveTo>
                  <a:cubicBezTo>
                    <a:pt x="475" y="71"/>
                    <a:pt x="475" y="71"/>
                    <a:pt x="475" y="71"/>
                  </a:cubicBezTo>
                  <a:cubicBezTo>
                    <a:pt x="481" y="55"/>
                    <a:pt x="481" y="55"/>
                    <a:pt x="481" y="55"/>
                  </a:cubicBezTo>
                  <a:cubicBezTo>
                    <a:pt x="507" y="55"/>
                    <a:pt x="507" y="55"/>
                    <a:pt x="507" y="55"/>
                  </a:cubicBezTo>
                  <a:cubicBezTo>
                    <a:pt x="512" y="71"/>
                    <a:pt x="512" y="71"/>
                    <a:pt x="512" y="71"/>
                  </a:cubicBezTo>
                  <a:cubicBezTo>
                    <a:pt x="528" y="71"/>
                    <a:pt x="528" y="71"/>
                    <a:pt x="528" y="71"/>
                  </a:cubicBezTo>
                  <a:cubicBezTo>
                    <a:pt x="502" y="1"/>
                    <a:pt x="502" y="1"/>
                    <a:pt x="502" y="1"/>
                  </a:cubicBezTo>
                  <a:cubicBezTo>
                    <a:pt x="486" y="1"/>
                    <a:pt x="486" y="1"/>
                    <a:pt x="486" y="1"/>
                  </a:cubicBezTo>
                  <a:lnTo>
                    <a:pt x="460" y="71"/>
                  </a:lnTo>
                  <a:close/>
                  <a:moveTo>
                    <a:pt x="395" y="71"/>
                  </a:moveTo>
                  <a:cubicBezTo>
                    <a:pt x="410" y="71"/>
                    <a:pt x="410" y="71"/>
                    <a:pt x="410" y="71"/>
                  </a:cubicBezTo>
                  <a:cubicBezTo>
                    <a:pt x="410" y="41"/>
                    <a:pt x="410" y="41"/>
                    <a:pt x="410" y="41"/>
                  </a:cubicBezTo>
                  <a:cubicBezTo>
                    <a:pt x="438" y="41"/>
                    <a:pt x="438" y="41"/>
                    <a:pt x="438" y="41"/>
                  </a:cubicBezTo>
                  <a:cubicBezTo>
                    <a:pt x="438" y="71"/>
                    <a:pt x="438" y="71"/>
                    <a:pt x="438" y="71"/>
                  </a:cubicBezTo>
                  <a:cubicBezTo>
                    <a:pt x="454" y="71"/>
                    <a:pt x="454" y="71"/>
                    <a:pt x="454" y="71"/>
                  </a:cubicBezTo>
                  <a:cubicBezTo>
                    <a:pt x="454" y="1"/>
                    <a:pt x="454" y="1"/>
                    <a:pt x="454" y="1"/>
                  </a:cubicBezTo>
                  <a:cubicBezTo>
                    <a:pt x="438" y="1"/>
                    <a:pt x="438" y="1"/>
                    <a:pt x="438" y="1"/>
                  </a:cubicBezTo>
                  <a:cubicBezTo>
                    <a:pt x="438" y="28"/>
                    <a:pt x="438" y="28"/>
                    <a:pt x="438" y="28"/>
                  </a:cubicBezTo>
                  <a:cubicBezTo>
                    <a:pt x="410" y="28"/>
                    <a:pt x="410" y="28"/>
                    <a:pt x="410" y="28"/>
                  </a:cubicBezTo>
                  <a:cubicBezTo>
                    <a:pt x="410" y="1"/>
                    <a:pt x="410" y="1"/>
                    <a:pt x="410" y="1"/>
                  </a:cubicBezTo>
                  <a:cubicBezTo>
                    <a:pt x="395" y="1"/>
                    <a:pt x="395" y="1"/>
                    <a:pt x="395" y="1"/>
                  </a:cubicBezTo>
                  <a:lnTo>
                    <a:pt x="395" y="71"/>
                  </a:lnTo>
                  <a:close/>
                  <a:moveTo>
                    <a:pt x="384" y="25"/>
                  </a:moveTo>
                  <a:cubicBezTo>
                    <a:pt x="382" y="8"/>
                    <a:pt x="369" y="0"/>
                    <a:pt x="354" y="0"/>
                  </a:cubicBezTo>
                  <a:cubicBezTo>
                    <a:pt x="333" y="0"/>
                    <a:pt x="320" y="16"/>
                    <a:pt x="320" y="36"/>
                  </a:cubicBezTo>
                  <a:cubicBezTo>
                    <a:pt x="320" y="56"/>
                    <a:pt x="333" y="72"/>
                    <a:pt x="354" y="72"/>
                  </a:cubicBezTo>
                  <a:cubicBezTo>
                    <a:pt x="371" y="72"/>
                    <a:pt x="383" y="61"/>
                    <a:pt x="385" y="44"/>
                  </a:cubicBezTo>
                  <a:cubicBezTo>
                    <a:pt x="370" y="44"/>
                    <a:pt x="370" y="44"/>
                    <a:pt x="370" y="44"/>
                  </a:cubicBezTo>
                  <a:cubicBezTo>
                    <a:pt x="369" y="53"/>
                    <a:pt x="364" y="59"/>
                    <a:pt x="354" y="59"/>
                  </a:cubicBezTo>
                  <a:cubicBezTo>
                    <a:pt x="340" y="59"/>
                    <a:pt x="335" y="48"/>
                    <a:pt x="335" y="36"/>
                  </a:cubicBezTo>
                  <a:cubicBezTo>
                    <a:pt x="335" y="24"/>
                    <a:pt x="340" y="12"/>
                    <a:pt x="354" y="12"/>
                  </a:cubicBezTo>
                  <a:cubicBezTo>
                    <a:pt x="362" y="12"/>
                    <a:pt x="368" y="18"/>
                    <a:pt x="369" y="25"/>
                  </a:cubicBezTo>
                  <a:lnTo>
                    <a:pt x="384" y="25"/>
                  </a:lnTo>
                  <a:close/>
                  <a:moveTo>
                    <a:pt x="233" y="71"/>
                  </a:moveTo>
                  <a:cubicBezTo>
                    <a:pt x="286" y="71"/>
                    <a:pt x="286" y="71"/>
                    <a:pt x="286" y="71"/>
                  </a:cubicBezTo>
                  <a:cubicBezTo>
                    <a:pt x="286" y="58"/>
                    <a:pt x="286" y="58"/>
                    <a:pt x="286" y="58"/>
                  </a:cubicBezTo>
                  <a:cubicBezTo>
                    <a:pt x="248" y="58"/>
                    <a:pt x="248" y="58"/>
                    <a:pt x="248" y="58"/>
                  </a:cubicBezTo>
                  <a:cubicBezTo>
                    <a:pt x="248" y="41"/>
                    <a:pt x="248" y="41"/>
                    <a:pt x="248" y="41"/>
                  </a:cubicBezTo>
                  <a:cubicBezTo>
                    <a:pt x="282" y="41"/>
                    <a:pt x="282" y="41"/>
                    <a:pt x="282" y="41"/>
                  </a:cubicBezTo>
                  <a:cubicBezTo>
                    <a:pt x="282" y="29"/>
                    <a:pt x="282" y="29"/>
                    <a:pt x="282" y="29"/>
                  </a:cubicBezTo>
                  <a:cubicBezTo>
                    <a:pt x="248" y="29"/>
                    <a:pt x="248" y="29"/>
                    <a:pt x="248" y="29"/>
                  </a:cubicBezTo>
                  <a:cubicBezTo>
                    <a:pt x="248" y="14"/>
                    <a:pt x="248" y="14"/>
                    <a:pt x="248" y="14"/>
                  </a:cubicBezTo>
                  <a:cubicBezTo>
                    <a:pt x="285" y="14"/>
                    <a:pt x="285" y="14"/>
                    <a:pt x="285" y="14"/>
                  </a:cubicBezTo>
                  <a:cubicBezTo>
                    <a:pt x="285" y="1"/>
                    <a:pt x="285" y="1"/>
                    <a:pt x="285" y="1"/>
                  </a:cubicBezTo>
                  <a:cubicBezTo>
                    <a:pt x="233" y="1"/>
                    <a:pt x="233" y="1"/>
                    <a:pt x="233" y="1"/>
                  </a:cubicBezTo>
                  <a:lnTo>
                    <a:pt x="233" y="71"/>
                  </a:lnTo>
                  <a:close/>
                  <a:moveTo>
                    <a:pt x="145" y="71"/>
                  </a:moveTo>
                  <a:cubicBezTo>
                    <a:pt x="159" y="71"/>
                    <a:pt x="159" y="71"/>
                    <a:pt x="159" y="71"/>
                  </a:cubicBezTo>
                  <a:cubicBezTo>
                    <a:pt x="159" y="22"/>
                    <a:pt x="159" y="22"/>
                    <a:pt x="159" y="22"/>
                  </a:cubicBezTo>
                  <a:cubicBezTo>
                    <a:pt x="159" y="22"/>
                    <a:pt x="159" y="22"/>
                    <a:pt x="159" y="22"/>
                  </a:cubicBezTo>
                  <a:cubicBezTo>
                    <a:pt x="176" y="71"/>
                    <a:pt x="176" y="71"/>
                    <a:pt x="176" y="71"/>
                  </a:cubicBezTo>
                  <a:cubicBezTo>
                    <a:pt x="188" y="71"/>
                    <a:pt x="188" y="71"/>
                    <a:pt x="188" y="71"/>
                  </a:cubicBezTo>
                  <a:cubicBezTo>
                    <a:pt x="205" y="21"/>
                    <a:pt x="205" y="21"/>
                    <a:pt x="205" y="21"/>
                  </a:cubicBezTo>
                  <a:cubicBezTo>
                    <a:pt x="205" y="21"/>
                    <a:pt x="205" y="21"/>
                    <a:pt x="205" y="21"/>
                  </a:cubicBezTo>
                  <a:cubicBezTo>
                    <a:pt x="205" y="71"/>
                    <a:pt x="205" y="71"/>
                    <a:pt x="205" y="71"/>
                  </a:cubicBezTo>
                  <a:cubicBezTo>
                    <a:pt x="220" y="71"/>
                    <a:pt x="220" y="71"/>
                    <a:pt x="220" y="71"/>
                  </a:cubicBezTo>
                  <a:cubicBezTo>
                    <a:pt x="220" y="1"/>
                    <a:pt x="220" y="1"/>
                    <a:pt x="220" y="1"/>
                  </a:cubicBezTo>
                  <a:cubicBezTo>
                    <a:pt x="198" y="1"/>
                    <a:pt x="198" y="1"/>
                    <a:pt x="198" y="1"/>
                  </a:cubicBezTo>
                  <a:cubicBezTo>
                    <a:pt x="183" y="49"/>
                    <a:pt x="183" y="49"/>
                    <a:pt x="183" y="49"/>
                  </a:cubicBezTo>
                  <a:cubicBezTo>
                    <a:pt x="183" y="49"/>
                    <a:pt x="183" y="49"/>
                    <a:pt x="183" y="49"/>
                  </a:cubicBezTo>
                  <a:cubicBezTo>
                    <a:pt x="166" y="1"/>
                    <a:pt x="166" y="1"/>
                    <a:pt x="166" y="1"/>
                  </a:cubicBezTo>
                  <a:cubicBezTo>
                    <a:pt x="145" y="1"/>
                    <a:pt x="145" y="1"/>
                    <a:pt x="145" y="1"/>
                  </a:cubicBezTo>
                  <a:lnTo>
                    <a:pt x="145" y="71"/>
                  </a:lnTo>
                  <a:close/>
                  <a:moveTo>
                    <a:pt x="105" y="18"/>
                  </a:moveTo>
                  <a:cubicBezTo>
                    <a:pt x="105" y="18"/>
                    <a:pt x="105" y="18"/>
                    <a:pt x="105" y="18"/>
                  </a:cubicBezTo>
                  <a:cubicBezTo>
                    <a:pt x="114" y="44"/>
                    <a:pt x="114" y="44"/>
                    <a:pt x="114" y="44"/>
                  </a:cubicBezTo>
                  <a:cubicBezTo>
                    <a:pt x="96" y="44"/>
                    <a:pt x="96" y="44"/>
                    <a:pt x="96" y="44"/>
                  </a:cubicBezTo>
                  <a:lnTo>
                    <a:pt x="105" y="18"/>
                  </a:lnTo>
                  <a:close/>
                  <a:moveTo>
                    <a:pt x="71" y="71"/>
                  </a:moveTo>
                  <a:cubicBezTo>
                    <a:pt x="86" y="71"/>
                    <a:pt x="86" y="71"/>
                    <a:pt x="86" y="71"/>
                  </a:cubicBezTo>
                  <a:cubicBezTo>
                    <a:pt x="92" y="55"/>
                    <a:pt x="92" y="55"/>
                    <a:pt x="92" y="55"/>
                  </a:cubicBezTo>
                  <a:cubicBezTo>
                    <a:pt x="118" y="55"/>
                    <a:pt x="118" y="55"/>
                    <a:pt x="118" y="55"/>
                  </a:cubicBezTo>
                  <a:cubicBezTo>
                    <a:pt x="123" y="71"/>
                    <a:pt x="123" y="71"/>
                    <a:pt x="123" y="71"/>
                  </a:cubicBezTo>
                  <a:cubicBezTo>
                    <a:pt x="139" y="71"/>
                    <a:pt x="139" y="71"/>
                    <a:pt x="139" y="71"/>
                  </a:cubicBezTo>
                  <a:cubicBezTo>
                    <a:pt x="113" y="1"/>
                    <a:pt x="113" y="1"/>
                    <a:pt x="113" y="1"/>
                  </a:cubicBezTo>
                  <a:cubicBezTo>
                    <a:pt x="97" y="1"/>
                    <a:pt x="97" y="1"/>
                    <a:pt x="97" y="1"/>
                  </a:cubicBezTo>
                  <a:lnTo>
                    <a:pt x="71" y="71"/>
                  </a:lnTo>
                  <a:close/>
                  <a:moveTo>
                    <a:pt x="54" y="71"/>
                  </a:moveTo>
                  <a:cubicBezTo>
                    <a:pt x="64" y="71"/>
                    <a:pt x="64" y="71"/>
                    <a:pt x="64" y="71"/>
                  </a:cubicBezTo>
                  <a:cubicBezTo>
                    <a:pt x="64" y="33"/>
                    <a:pt x="64" y="33"/>
                    <a:pt x="64" y="33"/>
                  </a:cubicBezTo>
                  <a:cubicBezTo>
                    <a:pt x="35" y="33"/>
                    <a:pt x="35" y="33"/>
                    <a:pt x="35" y="33"/>
                  </a:cubicBezTo>
                  <a:cubicBezTo>
                    <a:pt x="35" y="44"/>
                    <a:pt x="35" y="44"/>
                    <a:pt x="35" y="44"/>
                  </a:cubicBezTo>
                  <a:cubicBezTo>
                    <a:pt x="50" y="44"/>
                    <a:pt x="50" y="44"/>
                    <a:pt x="50" y="44"/>
                  </a:cubicBezTo>
                  <a:cubicBezTo>
                    <a:pt x="49" y="54"/>
                    <a:pt x="44" y="59"/>
                    <a:pt x="34" y="59"/>
                  </a:cubicBezTo>
                  <a:cubicBezTo>
                    <a:pt x="20" y="59"/>
                    <a:pt x="15" y="48"/>
                    <a:pt x="15" y="36"/>
                  </a:cubicBezTo>
                  <a:cubicBezTo>
                    <a:pt x="15" y="24"/>
                    <a:pt x="20" y="12"/>
                    <a:pt x="34" y="12"/>
                  </a:cubicBezTo>
                  <a:cubicBezTo>
                    <a:pt x="41" y="12"/>
                    <a:pt x="47" y="16"/>
                    <a:pt x="49" y="24"/>
                  </a:cubicBezTo>
                  <a:cubicBezTo>
                    <a:pt x="63" y="24"/>
                    <a:pt x="63" y="24"/>
                    <a:pt x="63" y="24"/>
                  </a:cubicBezTo>
                  <a:cubicBezTo>
                    <a:pt x="61" y="8"/>
                    <a:pt x="48" y="0"/>
                    <a:pt x="34" y="0"/>
                  </a:cubicBezTo>
                  <a:cubicBezTo>
                    <a:pt x="12" y="0"/>
                    <a:pt x="0" y="16"/>
                    <a:pt x="0" y="36"/>
                  </a:cubicBezTo>
                  <a:cubicBezTo>
                    <a:pt x="0" y="56"/>
                    <a:pt x="12" y="72"/>
                    <a:pt x="34" y="72"/>
                  </a:cubicBezTo>
                  <a:cubicBezTo>
                    <a:pt x="41" y="72"/>
                    <a:pt x="48" y="70"/>
                    <a:pt x="53" y="63"/>
                  </a:cubicBezTo>
                  <a:lnTo>
                    <a:pt x="54" y="7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dirty="0"/>
            </a:p>
          </p:txBody>
        </p:sp>
        <p:grpSp>
          <p:nvGrpSpPr>
            <p:cNvPr id="13" name="Ipsos logo"/>
            <p:cNvGrpSpPr>
              <a:grpSpLocks noChangeAspect="1"/>
            </p:cNvGrpSpPr>
            <p:nvPr userDrawn="1"/>
          </p:nvGrpSpPr>
          <p:grpSpPr bwMode="gray">
            <a:xfrm>
              <a:off x="8558213" y="4629150"/>
              <a:ext cx="357328" cy="320400"/>
              <a:chOff x="1352" y="681"/>
              <a:chExt cx="3519" cy="3153"/>
            </a:xfrm>
          </p:grpSpPr>
          <p:sp>
            <p:nvSpPr>
              <p:cNvPr id="15" name="Freeform 19"/>
              <p:cNvSpPr>
                <a:spLocks noChangeAspect="1"/>
              </p:cNvSpPr>
              <p:nvPr userDrawn="1"/>
            </p:nvSpPr>
            <p:spPr bwMode="gray">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Freeform 20"/>
              <p:cNvSpPr>
                <a:spLocks noChangeAspect="1"/>
              </p:cNvSpPr>
              <p:nvPr userDrawn="1"/>
            </p:nvSpPr>
            <p:spPr bwMode="gray">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8" name="Freeform 21"/>
              <p:cNvSpPr>
                <a:spLocks noChangeAspect="1"/>
              </p:cNvSpPr>
              <p:nvPr userDrawn="1"/>
            </p:nvSpPr>
            <p:spPr bwMode="gray">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9" name="Freeform 22"/>
              <p:cNvSpPr>
                <a:spLocks noChangeAspect="1"/>
              </p:cNvSpPr>
              <p:nvPr userDrawn="1"/>
            </p:nvSpPr>
            <p:spPr bwMode="gray">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Freeform 23"/>
              <p:cNvSpPr>
                <a:spLocks noChangeAspect="1"/>
              </p:cNvSpPr>
              <p:nvPr userDrawn="1"/>
            </p:nvSpPr>
            <p:spPr bwMode="gray">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2" name="Freeform 24"/>
              <p:cNvSpPr>
                <a:spLocks noChangeAspect="1"/>
              </p:cNvSpPr>
              <p:nvPr userDrawn="1"/>
            </p:nvSpPr>
            <p:spPr bwMode="gray">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3" name="Freeform 25"/>
              <p:cNvSpPr>
                <a:spLocks noChangeAspect="1"/>
              </p:cNvSpPr>
              <p:nvPr userDrawn="1"/>
            </p:nvSpPr>
            <p:spPr bwMode="gray">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4" name="Freeform 26"/>
              <p:cNvSpPr>
                <a:spLocks noChangeAspect="1"/>
              </p:cNvSpPr>
              <p:nvPr userDrawn="1"/>
            </p:nvSpPr>
            <p:spPr bwMode="gray">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5" name="Freeform 27"/>
              <p:cNvSpPr>
                <a:spLocks noChangeAspect="1" noEditPoints="1"/>
              </p:cNvSpPr>
              <p:nvPr userDrawn="1"/>
            </p:nvSpPr>
            <p:spPr bwMode="gray">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6" name="Freeform 28"/>
              <p:cNvSpPr>
                <a:spLocks noChangeAspect="1"/>
              </p:cNvSpPr>
              <p:nvPr userDrawn="1"/>
            </p:nvSpPr>
            <p:spPr bwMode="gray">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7" name="Freeform 29"/>
              <p:cNvSpPr>
                <a:spLocks noChangeAspect="1" noEditPoints="1"/>
              </p:cNvSpPr>
              <p:nvPr userDrawn="1"/>
            </p:nvSpPr>
            <p:spPr bwMode="gray">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8" name="Freeform 30"/>
              <p:cNvSpPr>
                <a:spLocks noChangeAspect="1"/>
              </p:cNvSpPr>
              <p:nvPr userDrawn="1"/>
            </p:nvSpPr>
            <p:spPr bwMode="gray">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9" name="Freeform 31"/>
              <p:cNvSpPr>
                <a:spLocks noChangeAspect="1"/>
              </p:cNvSpPr>
              <p:nvPr userDrawn="1"/>
            </p:nvSpPr>
            <p:spPr bwMode="gray">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0" name="Freeform 32"/>
              <p:cNvSpPr>
                <a:spLocks noChangeAspect="1" noEditPoints="1"/>
              </p:cNvSpPr>
              <p:nvPr userDrawn="1"/>
            </p:nvSpPr>
            <p:spPr bwMode="gray">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1" name="Freeform 33"/>
              <p:cNvSpPr>
                <a:spLocks noChangeAspect="1"/>
              </p:cNvSpPr>
              <p:nvPr userDrawn="1"/>
            </p:nvSpPr>
            <p:spPr bwMode="gray">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grpSp>
        <p:nvGrpSpPr>
          <p:cNvPr id="32" name="Gruppieren 31"/>
          <p:cNvGrpSpPr/>
          <p:nvPr userDrawn="1"/>
        </p:nvGrpSpPr>
        <p:grpSpPr>
          <a:xfrm>
            <a:off x="8304213" y="187325"/>
            <a:ext cx="539750" cy="223838"/>
            <a:chOff x="8304213" y="187325"/>
            <a:chExt cx="539750" cy="223838"/>
          </a:xfrm>
          <a:solidFill>
            <a:schemeClr val="bg1"/>
          </a:solidFill>
        </p:grpSpPr>
        <p:sp>
          <p:nvSpPr>
            <p:cNvPr id="33" name="Freeform 5"/>
            <p:cNvSpPr>
              <a:spLocks/>
            </p:cNvSpPr>
            <p:nvPr userDrawn="1"/>
          </p:nvSpPr>
          <p:spPr bwMode="auto">
            <a:xfrm>
              <a:off x="8304213" y="187325"/>
              <a:ext cx="46038" cy="169862"/>
            </a:xfrm>
            <a:custGeom>
              <a:avLst/>
              <a:gdLst>
                <a:gd name="T0" fmla="*/ 1 w 19"/>
                <a:gd name="T1" fmla="*/ 70 h 70"/>
                <a:gd name="T2" fmla="*/ 2 w 19"/>
                <a:gd name="T3" fmla="*/ 52 h 70"/>
                <a:gd name="T4" fmla="*/ 2 w 19"/>
                <a:gd name="T5" fmla="*/ 25 h 70"/>
                <a:gd name="T6" fmla="*/ 0 w 19"/>
                <a:gd name="T7" fmla="*/ 0 h 70"/>
                <a:gd name="T8" fmla="*/ 17 w 19"/>
                <a:gd name="T9" fmla="*/ 0 h 70"/>
                <a:gd name="T10" fmla="*/ 17 w 19"/>
                <a:gd name="T11" fmla="*/ 20 h 70"/>
                <a:gd name="T12" fmla="*/ 17 w 19"/>
                <a:gd name="T13" fmla="*/ 46 h 70"/>
                <a:gd name="T14" fmla="*/ 19 w 19"/>
                <a:gd name="T15" fmla="*/ 70 h 70"/>
                <a:gd name="T16" fmla="*/ 1 w 1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0">
                  <a:moveTo>
                    <a:pt x="1" y="70"/>
                  </a:moveTo>
                  <a:cubicBezTo>
                    <a:pt x="2" y="65"/>
                    <a:pt x="2" y="60"/>
                    <a:pt x="2" y="52"/>
                  </a:cubicBezTo>
                  <a:cubicBezTo>
                    <a:pt x="2" y="25"/>
                    <a:pt x="2" y="25"/>
                    <a:pt x="2" y="25"/>
                  </a:cubicBezTo>
                  <a:cubicBezTo>
                    <a:pt x="2" y="15"/>
                    <a:pt x="1" y="8"/>
                    <a:pt x="0" y="0"/>
                  </a:cubicBezTo>
                  <a:cubicBezTo>
                    <a:pt x="17" y="0"/>
                    <a:pt x="17" y="0"/>
                    <a:pt x="17" y="0"/>
                  </a:cubicBezTo>
                  <a:cubicBezTo>
                    <a:pt x="17" y="5"/>
                    <a:pt x="17" y="12"/>
                    <a:pt x="17" y="20"/>
                  </a:cubicBezTo>
                  <a:cubicBezTo>
                    <a:pt x="17" y="46"/>
                    <a:pt x="17" y="46"/>
                    <a:pt x="17" y="46"/>
                  </a:cubicBezTo>
                  <a:cubicBezTo>
                    <a:pt x="17" y="53"/>
                    <a:pt x="18" y="64"/>
                    <a:pt x="19" y="70"/>
                  </a:cubicBezTo>
                  <a:lnTo>
                    <a:pt x="1" y="70"/>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4" name="Freeform 6"/>
            <p:cNvSpPr>
              <a:spLocks noEditPoints="1"/>
            </p:cNvSpPr>
            <p:nvPr userDrawn="1"/>
          </p:nvSpPr>
          <p:spPr bwMode="auto">
            <a:xfrm>
              <a:off x="8374063" y="233363"/>
              <a:ext cx="130175" cy="177800"/>
            </a:xfrm>
            <a:custGeom>
              <a:avLst/>
              <a:gdLst>
                <a:gd name="T0" fmla="*/ 1 w 54"/>
                <a:gd name="T1" fmla="*/ 74 h 74"/>
                <a:gd name="T2" fmla="*/ 3 w 54"/>
                <a:gd name="T3" fmla="*/ 48 h 74"/>
                <a:gd name="T4" fmla="*/ 3 w 54"/>
                <a:gd name="T5" fmla="*/ 27 h 74"/>
                <a:gd name="T6" fmla="*/ 0 w 54"/>
                <a:gd name="T7" fmla="*/ 2 h 74"/>
                <a:gd name="T8" fmla="*/ 12 w 54"/>
                <a:gd name="T9" fmla="*/ 1 h 74"/>
                <a:gd name="T10" fmla="*/ 14 w 54"/>
                <a:gd name="T11" fmla="*/ 8 h 74"/>
                <a:gd name="T12" fmla="*/ 31 w 54"/>
                <a:gd name="T13" fmla="*/ 0 h 74"/>
                <a:gd name="T14" fmla="*/ 54 w 54"/>
                <a:gd name="T15" fmla="*/ 27 h 74"/>
                <a:gd name="T16" fmla="*/ 31 w 54"/>
                <a:gd name="T17" fmla="*/ 53 h 74"/>
                <a:gd name="T18" fmla="*/ 16 w 54"/>
                <a:gd name="T19" fmla="*/ 48 h 74"/>
                <a:gd name="T20" fmla="*/ 16 w 54"/>
                <a:gd name="T21" fmla="*/ 54 h 74"/>
                <a:gd name="T22" fmla="*/ 17 w 54"/>
                <a:gd name="T23" fmla="*/ 73 h 74"/>
                <a:gd name="T24" fmla="*/ 1 w 54"/>
                <a:gd name="T25" fmla="*/ 74 h 74"/>
                <a:gd name="T26" fmla="*/ 28 w 54"/>
                <a:gd name="T27" fmla="*/ 42 h 74"/>
                <a:gd name="T28" fmla="*/ 40 w 54"/>
                <a:gd name="T29" fmla="*/ 27 h 74"/>
                <a:gd name="T30" fmla="*/ 27 w 54"/>
                <a:gd name="T31" fmla="*/ 11 h 74"/>
                <a:gd name="T32" fmla="*/ 15 w 54"/>
                <a:gd name="T33" fmla="*/ 27 h 74"/>
                <a:gd name="T34" fmla="*/ 28 w 54"/>
                <a:gd name="T35"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74">
                  <a:moveTo>
                    <a:pt x="1" y="74"/>
                  </a:moveTo>
                  <a:cubicBezTo>
                    <a:pt x="1" y="69"/>
                    <a:pt x="3" y="55"/>
                    <a:pt x="3" y="48"/>
                  </a:cubicBezTo>
                  <a:cubicBezTo>
                    <a:pt x="3" y="27"/>
                    <a:pt x="3" y="27"/>
                    <a:pt x="3" y="27"/>
                  </a:cubicBezTo>
                  <a:cubicBezTo>
                    <a:pt x="3" y="19"/>
                    <a:pt x="1" y="11"/>
                    <a:pt x="0" y="2"/>
                  </a:cubicBezTo>
                  <a:cubicBezTo>
                    <a:pt x="12" y="1"/>
                    <a:pt x="12" y="1"/>
                    <a:pt x="12" y="1"/>
                  </a:cubicBezTo>
                  <a:cubicBezTo>
                    <a:pt x="13" y="3"/>
                    <a:pt x="13" y="5"/>
                    <a:pt x="14" y="8"/>
                  </a:cubicBezTo>
                  <a:cubicBezTo>
                    <a:pt x="17" y="5"/>
                    <a:pt x="21" y="0"/>
                    <a:pt x="31" y="0"/>
                  </a:cubicBezTo>
                  <a:cubicBezTo>
                    <a:pt x="44" y="0"/>
                    <a:pt x="54" y="11"/>
                    <a:pt x="54" y="27"/>
                  </a:cubicBezTo>
                  <a:cubicBezTo>
                    <a:pt x="54" y="42"/>
                    <a:pt x="45" y="53"/>
                    <a:pt x="31" y="53"/>
                  </a:cubicBezTo>
                  <a:cubicBezTo>
                    <a:pt x="23" y="53"/>
                    <a:pt x="19" y="50"/>
                    <a:pt x="16" y="48"/>
                  </a:cubicBezTo>
                  <a:cubicBezTo>
                    <a:pt x="16" y="54"/>
                    <a:pt x="16" y="54"/>
                    <a:pt x="16" y="54"/>
                  </a:cubicBezTo>
                  <a:cubicBezTo>
                    <a:pt x="16" y="57"/>
                    <a:pt x="16" y="65"/>
                    <a:pt x="17" y="73"/>
                  </a:cubicBezTo>
                  <a:lnTo>
                    <a:pt x="1" y="74"/>
                  </a:lnTo>
                  <a:close/>
                  <a:moveTo>
                    <a:pt x="28" y="42"/>
                  </a:moveTo>
                  <a:cubicBezTo>
                    <a:pt x="36" y="42"/>
                    <a:pt x="40" y="36"/>
                    <a:pt x="40" y="27"/>
                  </a:cubicBezTo>
                  <a:cubicBezTo>
                    <a:pt x="40" y="17"/>
                    <a:pt x="35" y="11"/>
                    <a:pt x="27" y="11"/>
                  </a:cubicBezTo>
                  <a:cubicBezTo>
                    <a:pt x="19" y="11"/>
                    <a:pt x="15" y="17"/>
                    <a:pt x="15" y="27"/>
                  </a:cubicBezTo>
                  <a:cubicBezTo>
                    <a:pt x="15" y="37"/>
                    <a:pt x="20" y="42"/>
                    <a:pt x="28"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5" name="Freeform 7"/>
            <p:cNvSpPr>
              <a:spLocks/>
            </p:cNvSpPr>
            <p:nvPr userDrawn="1"/>
          </p:nvSpPr>
          <p:spPr bwMode="auto">
            <a:xfrm>
              <a:off x="8518525" y="233363"/>
              <a:ext cx="85725" cy="128587"/>
            </a:xfrm>
            <a:custGeom>
              <a:avLst/>
              <a:gdLst>
                <a:gd name="T0" fmla="*/ 31 w 36"/>
                <a:gd name="T1" fmla="*/ 11 h 53"/>
                <a:gd name="T2" fmla="*/ 22 w 36"/>
                <a:gd name="T3" fmla="*/ 10 h 53"/>
                <a:gd name="T4" fmla="*/ 13 w 36"/>
                <a:gd name="T5" fmla="*/ 13 h 53"/>
                <a:gd name="T6" fmla="*/ 24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4" y="22"/>
                  </a:cubicBezTo>
                  <a:cubicBezTo>
                    <a:pt x="29" y="25"/>
                    <a:pt x="36" y="29"/>
                    <a:pt x="36" y="38"/>
                  </a:cubicBezTo>
                  <a:cubicBezTo>
                    <a:pt x="36" y="47"/>
                    <a:pt x="28" y="53"/>
                    <a:pt x="15" y="53"/>
                  </a:cubicBezTo>
                  <a:cubicBezTo>
                    <a:pt x="10" y="53"/>
                    <a:pt x="6" y="52"/>
                    <a:pt x="1" y="51"/>
                  </a:cubicBezTo>
                  <a:cubicBezTo>
                    <a:pt x="1" y="40"/>
                    <a:pt x="1" y="40"/>
                    <a:pt x="1" y="40"/>
                  </a:cubicBezTo>
                  <a:cubicBezTo>
                    <a:pt x="5" y="41"/>
                    <a:pt x="10" y="43"/>
                    <a:pt x="16" y="43"/>
                  </a:cubicBezTo>
                  <a:cubicBezTo>
                    <a:pt x="19" y="43"/>
                    <a:pt x="23" y="41"/>
                    <a:pt x="23" y="38"/>
                  </a:cubicBezTo>
                  <a:cubicBezTo>
                    <a:pt x="23" y="35"/>
                    <a:pt x="19" y="33"/>
                    <a:pt x="12" y="30"/>
                  </a:cubicBezTo>
                  <a:cubicBezTo>
                    <a:pt x="7" y="27"/>
                    <a:pt x="0" y="21"/>
                    <a:pt x="0" y="13"/>
                  </a:cubicBezTo>
                  <a:cubicBezTo>
                    <a:pt x="0" y="5"/>
                    <a:pt x="8" y="0"/>
                    <a:pt x="20" y="0"/>
                  </a:cubicBezTo>
                  <a:cubicBezTo>
                    <a:pt x="24"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6" name="Freeform 8"/>
            <p:cNvSpPr>
              <a:spLocks noEditPoints="1"/>
            </p:cNvSpPr>
            <p:nvPr userDrawn="1"/>
          </p:nvSpPr>
          <p:spPr bwMode="auto">
            <a:xfrm>
              <a:off x="8616950" y="233363"/>
              <a:ext cx="123825" cy="128587"/>
            </a:xfrm>
            <a:custGeom>
              <a:avLst/>
              <a:gdLst>
                <a:gd name="T0" fmla="*/ 0 w 52"/>
                <a:gd name="T1" fmla="*/ 26 h 53"/>
                <a:gd name="T2" fmla="*/ 26 w 52"/>
                <a:gd name="T3" fmla="*/ 0 h 53"/>
                <a:gd name="T4" fmla="*/ 52 w 52"/>
                <a:gd name="T5" fmla="*/ 26 h 53"/>
                <a:gd name="T6" fmla="*/ 26 w 52"/>
                <a:gd name="T7" fmla="*/ 53 h 53"/>
                <a:gd name="T8" fmla="*/ 0 w 52"/>
                <a:gd name="T9" fmla="*/ 26 h 53"/>
                <a:gd name="T10" fmla="*/ 26 w 52"/>
                <a:gd name="T11" fmla="*/ 42 h 53"/>
                <a:gd name="T12" fmla="*/ 39 w 52"/>
                <a:gd name="T13" fmla="*/ 26 h 53"/>
                <a:gd name="T14" fmla="*/ 26 w 52"/>
                <a:gd name="T15" fmla="*/ 11 h 53"/>
                <a:gd name="T16" fmla="*/ 13 w 52"/>
                <a:gd name="T17" fmla="*/ 26 h 53"/>
                <a:gd name="T18" fmla="*/ 26 w 52"/>
                <a:gd name="T19"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3">
                  <a:moveTo>
                    <a:pt x="0" y="26"/>
                  </a:moveTo>
                  <a:cubicBezTo>
                    <a:pt x="0" y="10"/>
                    <a:pt x="11" y="0"/>
                    <a:pt x="26" y="0"/>
                  </a:cubicBezTo>
                  <a:cubicBezTo>
                    <a:pt x="42" y="0"/>
                    <a:pt x="52" y="10"/>
                    <a:pt x="52" y="26"/>
                  </a:cubicBezTo>
                  <a:cubicBezTo>
                    <a:pt x="52" y="41"/>
                    <a:pt x="42" y="53"/>
                    <a:pt x="26" y="53"/>
                  </a:cubicBezTo>
                  <a:cubicBezTo>
                    <a:pt x="11" y="53"/>
                    <a:pt x="0" y="42"/>
                    <a:pt x="0" y="26"/>
                  </a:cubicBezTo>
                  <a:close/>
                  <a:moveTo>
                    <a:pt x="26" y="42"/>
                  </a:moveTo>
                  <a:cubicBezTo>
                    <a:pt x="35" y="42"/>
                    <a:pt x="39" y="35"/>
                    <a:pt x="39" y="26"/>
                  </a:cubicBezTo>
                  <a:cubicBezTo>
                    <a:pt x="39" y="16"/>
                    <a:pt x="35" y="11"/>
                    <a:pt x="26" y="11"/>
                  </a:cubicBezTo>
                  <a:cubicBezTo>
                    <a:pt x="17" y="11"/>
                    <a:pt x="13" y="17"/>
                    <a:pt x="13" y="26"/>
                  </a:cubicBezTo>
                  <a:cubicBezTo>
                    <a:pt x="13" y="35"/>
                    <a:pt x="18" y="42"/>
                    <a:pt x="26"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7" name="Freeform 9"/>
            <p:cNvSpPr>
              <a:spLocks/>
            </p:cNvSpPr>
            <p:nvPr userDrawn="1"/>
          </p:nvSpPr>
          <p:spPr bwMode="auto">
            <a:xfrm>
              <a:off x="8758238" y="233363"/>
              <a:ext cx="85725" cy="128587"/>
            </a:xfrm>
            <a:custGeom>
              <a:avLst/>
              <a:gdLst>
                <a:gd name="T0" fmla="*/ 31 w 36"/>
                <a:gd name="T1" fmla="*/ 11 h 53"/>
                <a:gd name="T2" fmla="*/ 22 w 36"/>
                <a:gd name="T3" fmla="*/ 10 h 53"/>
                <a:gd name="T4" fmla="*/ 13 w 36"/>
                <a:gd name="T5" fmla="*/ 13 h 53"/>
                <a:gd name="T6" fmla="*/ 23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3" y="22"/>
                  </a:cubicBezTo>
                  <a:cubicBezTo>
                    <a:pt x="29" y="25"/>
                    <a:pt x="36" y="29"/>
                    <a:pt x="36" y="38"/>
                  </a:cubicBezTo>
                  <a:cubicBezTo>
                    <a:pt x="36" y="47"/>
                    <a:pt x="28" y="53"/>
                    <a:pt x="15" y="53"/>
                  </a:cubicBezTo>
                  <a:cubicBezTo>
                    <a:pt x="9" y="53"/>
                    <a:pt x="5" y="52"/>
                    <a:pt x="1" y="51"/>
                  </a:cubicBezTo>
                  <a:cubicBezTo>
                    <a:pt x="1" y="40"/>
                    <a:pt x="1" y="40"/>
                    <a:pt x="1" y="40"/>
                  </a:cubicBezTo>
                  <a:cubicBezTo>
                    <a:pt x="4" y="41"/>
                    <a:pt x="10" y="43"/>
                    <a:pt x="16" y="43"/>
                  </a:cubicBezTo>
                  <a:cubicBezTo>
                    <a:pt x="19" y="43"/>
                    <a:pt x="23" y="41"/>
                    <a:pt x="23" y="38"/>
                  </a:cubicBezTo>
                  <a:cubicBezTo>
                    <a:pt x="23" y="35"/>
                    <a:pt x="18" y="33"/>
                    <a:pt x="12" y="30"/>
                  </a:cubicBezTo>
                  <a:cubicBezTo>
                    <a:pt x="7" y="27"/>
                    <a:pt x="0" y="21"/>
                    <a:pt x="0" y="13"/>
                  </a:cubicBezTo>
                  <a:cubicBezTo>
                    <a:pt x="0" y="5"/>
                    <a:pt x="8" y="0"/>
                    <a:pt x="20" y="0"/>
                  </a:cubicBezTo>
                  <a:cubicBezTo>
                    <a:pt x="23"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8" name="Line 10"/>
            <p:cNvSpPr>
              <a:spLocks noChangeShapeType="1"/>
            </p:cNvSpPr>
            <p:nvPr userDrawn="1"/>
          </p:nvSpPr>
          <p:spPr bwMode="auto">
            <a:xfrm>
              <a:off x="8434388" y="4048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Tree>
    <p:extLst>
      <p:ext uri="{BB962C8B-B14F-4D97-AF65-F5344CB8AC3E}">
        <p14:creationId xmlns:p14="http://schemas.microsoft.com/office/powerpoint/2010/main" val="422068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ill1_Bullets Only">
    <p:bg>
      <p:bgPr>
        <a:solidFill>
          <a:schemeClr val="accent2"/>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32377" y="1388444"/>
            <a:ext cx="7885666" cy="26430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Box 13"/>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smtClean="0">
              <a:solidFill>
                <a:schemeClr val="bg1"/>
              </a:solidFill>
              <a:latin typeface="+mn-lt"/>
              <a:ea typeface="+mn-ea"/>
              <a:cs typeface="+mn-cs"/>
            </a:endParaRPr>
          </a:p>
        </p:txBody>
      </p:sp>
      <p:sp>
        <p:nvSpPr>
          <p:cNvPr id="12"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solidFill>
                  <a:schemeClr val="bg1"/>
                </a:solidFill>
              </a:defRPr>
            </a:lvl1pPr>
          </a:lstStyle>
          <a:p>
            <a:pPr lvl="0">
              <a:spcBef>
                <a:spcPts val="0"/>
              </a:spcBef>
              <a:spcAft>
                <a:spcPts val="0"/>
              </a:spcAft>
            </a:pPr>
            <a:r>
              <a:rPr lang="en-US" dirty="0" smtClean="0"/>
              <a:t>CLICK TO ADD TAG LINE OR BEGINNING OF TITLE</a:t>
            </a:r>
            <a:endParaRPr lang="en-GB" dirty="0"/>
          </a:p>
        </p:txBody>
      </p:sp>
      <p:grpSp>
        <p:nvGrpSpPr>
          <p:cNvPr id="8" name="Gruppieren 7"/>
          <p:cNvGrpSpPr/>
          <p:nvPr userDrawn="1"/>
        </p:nvGrpSpPr>
        <p:grpSpPr>
          <a:xfrm>
            <a:off x="6965726" y="4629150"/>
            <a:ext cx="1949815" cy="320400"/>
            <a:chOff x="6965726" y="4629150"/>
            <a:chExt cx="1949815" cy="320400"/>
          </a:xfrm>
        </p:grpSpPr>
        <p:sp>
          <p:nvSpPr>
            <p:cNvPr id="10" name="Freeform 72"/>
            <p:cNvSpPr>
              <a:spLocks noEditPoints="1"/>
            </p:cNvSpPr>
            <p:nvPr userDrawn="1"/>
          </p:nvSpPr>
          <p:spPr bwMode="auto">
            <a:xfrm>
              <a:off x="6965726" y="4787900"/>
              <a:ext cx="1339850" cy="111125"/>
            </a:xfrm>
            <a:custGeom>
              <a:avLst/>
              <a:gdLst>
                <a:gd name="T0" fmla="*/ 867 w 867"/>
                <a:gd name="T1" fmla="*/ 50 h 72"/>
                <a:gd name="T2" fmla="*/ 836 w 867"/>
                <a:gd name="T3" fmla="*/ 11 h 72"/>
                <a:gd name="T4" fmla="*/ 836 w 867"/>
                <a:gd name="T5" fmla="*/ 0 h 72"/>
                <a:gd name="T6" fmla="*/ 852 w 867"/>
                <a:gd name="T7" fmla="*/ 52 h 72"/>
                <a:gd name="T8" fmla="*/ 808 w 867"/>
                <a:gd name="T9" fmla="*/ 48 h 72"/>
                <a:gd name="T10" fmla="*/ 785 w 867"/>
                <a:gd name="T11" fmla="*/ 23 h 72"/>
                <a:gd name="T12" fmla="*/ 758 w 867"/>
                <a:gd name="T13" fmla="*/ 13 h 72"/>
                <a:gd name="T14" fmla="*/ 758 w 867"/>
                <a:gd name="T15" fmla="*/ 43 h 72"/>
                <a:gd name="T16" fmla="*/ 787 w 867"/>
                <a:gd name="T17" fmla="*/ 71 h 72"/>
                <a:gd name="T18" fmla="*/ 789 w 867"/>
                <a:gd name="T19" fmla="*/ 38 h 72"/>
                <a:gd name="T20" fmla="*/ 780 w 867"/>
                <a:gd name="T21" fmla="*/ 1 h 72"/>
                <a:gd name="T22" fmla="*/ 679 w 867"/>
                <a:gd name="T23" fmla="*/ 71 h 72"/>
                <a:gd name="T24" fmla="*/ 695 w 867"/>
                <a:gd name="T25" fmla="*/ 58 h 72"/>
                <a:gd name="T26" fmla="*/ 728 w 867"/>
                <a:gd name="T27" fmla="*/ 29 h 72"/>
                <a:gd name="T28" fmla="*/ 731 w 867"/>
                <a:gd name="T29" fmla="*/ 14 h 72"/>
                <a:gd name="T30" fmla="*/ 679 w 867"/>
                <a:gd name="T31" fmla="*/ 71 h 72"/>
                <a:gd name="T32" fmla="*/ 667 w 867"/>
                <a:gd name="T33" fmla="*/ 33 h 72"/>
                <a:gd name="T34" fmla="*/ 653 w 867"/>
                <a:gd name="T35" fmla="*/ 44 h 72"/>
                <a:gd name="T36" fmla="*/ 637 w 867"/>
                <a:gd name="T37" fmla="*/ 12 h 72"/>
                <a:gd name="T38" fmla="*/ 637 w 867"/>
                <a:gd name="T39" fmla="*/ 0 h 72"/>
                <a:gd name="T40" fmla="*/ 656 w 867"/>
                <a:gd name="T41" fmla="*/ 63 h 72"/>
                <a:gd name="T42" fmla="*/ 548 w 867"/>
                <a:gd name="T43" fmla="*/ 71 h 72"/>
                <a:gd name="T44" fmla="*/ 577 w 867"/>
                <a:gd name="T45" fmla="*/ 71 h 72"/>
                <a:gd name="T46" fmla="*/ 578 w 867"/>
                <a:gd name="T47" fmla="*/ 1 h 72"/>
                <a:gd name="T48" fmla="*/ 549 w 867"/>
                <a:gd name="T49" fmla="*/ 1 h 72"/>
                <a:gd name="T50" fmla="*/ 494 w 867"/>
                <a:gd name="T51" fmla="*/ 18 h 72"/>
                <a:gd name="T52" fmla="*/ 485 w 867"/>
                <a:gd name="T53" fmla="*/ 44 h 72"/>
                <a:gd name="T54" fmla="*/ 475 w 867"/>
                <a:gd name="T55" fmla="*/ 71 h 72"/>
                <a:gd name="T56" fmla="*/ 512 w 867"/>
                <a:gd name="T57" fmla="*/ 71 h 72"/>
                <a:gd name="T58" fmla="*/ 486 w 867"/>
                <a:gd name="T59" fmla="*/ 1 h 72"/>
                <a:gd name="T60" fmla="*/ 410 w 867"/>
                <a:gd name="T61" fmla="*/ 71 h 72"/>
                <a:gd name="T62" fmla="*/ 438 w 867"/>
                <a:gd name="T63" fmla="*/ 71 h 72"/>
                <a:gd name="T64" fmla="*/ 438 w 867"/>
                <a:gd name="T65" fmla="*/ 1 h 72"/>
                <a:gd name="T66" fmla="*/ 410 w 867"/>
                <a:gd name="T67" fmla="*/ 1 h 72"/>
                <a:gd name="T68" fmla="*/ 384 w 867"/>
                <a:gd name="T69" fmla="*/ 25 h 72"/>
                <a:gd name="T70" fmla="*/ 354 w 867"/>
                <a:gd name="T71" fmla="*/ 72 h 72"/>
                <a:gd name="T72" fmla="*/ 354 w 867"/>
                <a:gd name="T73" fmla="*/ 59 h 72"/>
                <a:gd name="T74" fmla="*/ 369 w 867"/>
                <a:gd name="T75" fmla="*/ 25 h 72"/>
                <a:gd name="T76" fmla="*/ 286 w 867"/>
                <a:gd name="T77" fmla="*/ 71 h 72"/>
                <a:gd name="T78" fmla="*/ 248 w 867"/>
                <a:gd name="T79" fmla="*/ 41 h 72"/>
                <a:gd name="T80" fmla="*/ 248 w 867"/>
                <a:gd name="T81" fmla="*/ 29 h 72"/>
                <a:gd name="T82" fmla="*/ 285 w 867"/>
                <a:gd name="T83" fmla="*/ 1 h 72"/>
                <a:gd name="T84" fmla="*/ 145 w 867"/>
                <a:gd name="T85" fmla="*/ 71 h 72"/>
                <a:gd name="T86" fmla="*/ 159 w 867"/>
                <a:gd name="T87" fmla="*/ 22 h 72"/>
                <a:gd name="T88" fmla="*/ 205 w 867"/>
                <a:gd name="T89" fmla="*/ 21 h 72"/>
                <a:gd name="T90" fmla="*/ 220 w 867"/>
                <a:gd name="T91" fmla="*/ 71 h 72"/>
                <a:gd name="T92" fmla="*/ 183 w 867"/>
                <a:gd name="T93" fmla="*/ 49 h 72"/>
                <a:gd name="T94" fmla="*/ 145 w 867"/>
                <a:gd name="T95" fmla="*/ 1 h 72"/>
                <a:gd name="T96" fmla="*/ 105 w 867"/>
                <a:gd name="T97" fmla="*/ 18 h 72"/>
                <a:gd name="T98" fmla="*/ 105 w 867"/>
                <a:gd name="T99" fmla="*/ 18 h 72"/>
                <a:gd name="T100" fmla="*/ 92 w 867"/>
                <a:gd name="T101" fmla="*/ 55 h 72"/>
                <a:gd name="T102" fmla="*/ 139 w 867"/>
                <a:gd name="T103" fmla="*/ 71 h 72"/>
                <a:gd name="T104" fmla="*/ 71 w 867"/>
                <a:gd name="T105" fmla="*/ 71 h 72"/>
                <a:gd name="T106" fmla="*/ 64 w 867"/>
                <a:gd name="T107" fmla="*/ 33 h 72"/>
                <a:gd name="T108" fmla="*/ 50 w 867"/>
                <a:gd name="T109" fmla="*/ 44 h 72"/>
                <a:gd name="T110" fmla="*/ 34 w 867"/>
                <a:gd name="T111" fmla="*/ 12 h 72"/>
                <a:gd name="T112" fmla="*/ 34 w 867"/>
                <a:gd name="T113" fmla="*/ 0 h 72"/>
                <a:gd name="T114" fmla="*/ 53 w 867"/>
                <a:gd name="T115" fmla="*/ 6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7" h="72">
                  <a:moveTo>
                    <a:pt x="808" y="48"/>
                  </a:moveTo>
                  <a:cubicBezTo>
                    <a:pt x="808" y="65"/>
                    <a:pt x="822" y="72"/>
                    <a:pt x="838" y="72"/>
                  </a:cubicBezTo>
                  <a:cubicBezTo>
                    <a:pt x="857" y="72"/>
                    <a:pt x="867" y="63"/>
                    <a:pt x="867" y="50"/>
                  </a:cubicBezTo>
                  <a:cubicBezTo>
                    <a:pt x="867" y="34"/>
                    <a:pt x="851" y="31"/>
                    <a:pt x="846" y="30"/>
                  </a:cubicBezTo>
                  <a:cubicBezTo>
                    <a:pt x="829" y="25"/>
                    <a:pt x="825" y="25"/>
                    <a:pt x="825" y="19"/>
                  </a:cubicBezTo>
                  <a:cubicBezTo>
                    <a:pt x="825" y="13"/>
                    <a:pt x="831" y="11"/>
                    <a:pt x="836" y="11"/>
                  </a:cubicBezTo>
                  <a:cubicBezTo>
                    <a:pt x="843" y="11"/>
                    <a:pt x="849" y="14"/>
                    <a:pt x="849" y="22"/>
                  </a:cubicBezTo>
                  <a:cubicBezTo>
                    <a:pt x="864" y="22"/>
                    <a:pt x="864" y="22"/>
                    <a:pt x="864" y="22"/>
                  </a:cubicBezTo>
                  <a:cubicBezTo>
                    <a:pt x="864" y="6"/>
                    <a:pt x="851" y="0"/>
                    <a:pt x="836" y="0"/>
                  </a:cubicBezTo>
                  <a:cubicBezTo>
                    <a:pt x="824" y="0"/>
                    <a:pt x="810" y="6"/>
                    <a:pt x="810" y="21"/>
                  </a:cubicBezTo>
                  <a:cubicBezTo>
                    <a:pt x="810" y="34"/>
                    <a:pt x="821" y="38"/>
                    <a:pt x="831" y="40"/>
                  </a:cubicBezTo>
                  <a:cubicBezTo>
                    <a:pt x="841" y="43"/>
                    <a:pt x="852" y="44"/>
                    <a:pt x="852" y="52"/>
                  </a:cubicBezTo>
                  <a:cubicBezTo>
                    <a:pt x="852" y="59"/>
                    <a:pt x="844" y="60"/>
                    <a:pt x="838" y="60"/>
                  </a:cubicBezTo>
                  <a:cubicBezTo>
                    <a:pt x="830" y="60"/>
                    <a:pt x="823" y="57"/>
                    <a:pt x="823" y="48"/>
                  </a:cubicBezTo>
                  <a:lnTo>
                    <a:pt x="808" y="48"/>
                  </a:lnTo>
                  <a:close/>
                  <a:moveTo>
                    <a:pt x="758" y="13"/>
                  </a:moveTo>
                  <a:cubicBezTo>
                    <a:pt x="774" y="13"/>
                    <a:pt x="774" y="13"/>
                    <a:pt x="774" y="13"/>
                  </a:cubicBezTo>
                  <a:cubicBezTo>
                    <a:pt x="781" y="13"/>
                    <a:pt x="785" y="16"/>
                    <a:pt x="785" y="23"/>
                  </a:cubicBezTo>
                  <a:cubicBezTo>
                    <a:pt x="785" y="30"/>
                    <a:pt x="781" y="33"/>
                    <a:pt x="774" y="33"/>
                  </a:cubicBezTo>
                  <a:cubicBezTo>
                    <a:pt x="758" y="33"/>
                    <a:pt x="758" y="33"/>
                    <a:pt x="758" y="33"/>
                  </a:cubicBezTo>
                  <a:lnTo>
                    <a:pt x="758" y="13"/>
                  </a:lnTo>
                  <a:close/>
                  <a:moveTo>
                    <a:pt x="742" y="71"/>
                  </a:moveTo>
                  <a:cubicBezTo>
                    <a:pt x="758" y="71"/>
                    <a:pt x="758" y="71"/>
                    <a:pt x="758" y="71"/>
                  </a:cubicBezTo>
                  <a:cubicBezTo>
                    <a:pt x="758" y="43"/>
                    <a:pt x="758" y="43"/>
                    <a:pt x="758" y="43"/>
                  </a:cubicBezTo>
                  <a:cubicBezTo>
                    <a:pt x="773" y="43"/>
                    <a:pt x="773" y="43"/>
                    <a:pt x="773" y="43"/>
                  </a:cubicBezTo>
                  <a:cubicBezTo>
                    <a:pt x="781" y="43"/>
                    <a:pt x="783" y="47"/>
                    <a:pt x="784" y="54"/>
                  </a:cubicBezTo>
                  <a:cubicBezTo>
                    <a:pt x="785" y="59"/>
                    <a:pt x="785" y="66"/>
                    <a:pt x="787" y="71"/>
                  </a:cubicBezTo>
                  <a:cubicBezTo>
                    <a:pt x="802" y="71"/>
                    <a:pt x="802" y="71"/>
                    <a:pt x="802" y="71"/>
                  </a:cubicBezTo>
                  <a:cubicBezTo>
                    <a:pt x="799" y="67"/>
                    <a:pt x="800" y="59"/>
                    <a:pt x="799" y="54"/>
                  </a:cubicBezTo>
                  <a:cubicBezTo>
                    <a:pt x="799" y="47"/>
                    <a:pt x="797" y="40"/>
                    <a:pt x="789" y="38"/>
                  </a:cubicBezTo>
                  <a:cubicBezTo>
                    <a:pt x="789" y="38"/>
                    <a:pt x="789" y="38"/>
                    <a:pt x="789" y="38"/>
                  </a:cubicBezTo>
                  <a:cubicBezTo>
                    <a:pt x="797" y="35"/>
                    <a:pt x="800" y="28"/>
                    <a:pt x="800" y="20"/>
                  </a:cubicBezTo>
                  <a:cubicBezTo>
                    <a:pt x="800" y="10"/>
                    <a:pt x="792" y="1"/>
                    <a:pt x="780" y="1"/>
                  </a:cubicBezTo>
                  <a:cubicBezTo>
                    <a:pt x="742" y="1"/>
                    <a:pt x="742" y="1"/>
                    <a:pt x="742" y="1"/>
                  </a:cubicBezTo>
                  <a:lnTo>
                    <a:pt x="742" y="71"/>
                  </a:lnTo>
                  <a:close/>
                  <a:moveTo>
                    <a:pt x="679" y="71"/>
                  </a:moveTo>
                  <a:cubicBezTo>
                    <a:pt x="732" y="71"/>
                    <a:pt x="732" y="71"/>
                    <a:pt x="732" y="71"/>
                  </a:cubicBezTo>
                  <a:cubicBezTo>
                    <a:pt x="732" y="58"/>
                    <a:pt x="732" y="58"/>
                    <a:pt x="732" y="58"/>
                  </a:cubicBezTo>
                  <a:cubicBezTo>
                    <a:pt x="695" y="58"/>
                    <a:pt x="695" y="58"/>
                    <a:pt x="695" y="58"/>
                  </a:cubicBezTo>
                  <a:cubicBezTo>
                    <a:pt x="695" y="41"/>
                    <a:pt x="695" y="41"/>
                    <a:pt x="695" y="41"/>
                  </a:cubicBezTo>
                  <a:cubicBezTo>
                    <a:pt x="728" y="41"/>
                    <a:pt x="728" y="41"/>
                    <a:pt x="728" y="41"/>
                  </a:cubicBezTo>
                  <a:cubicBezTo>
                    <a:pt x="728" y="29"/>
                    <a:pt x="728" y="29"/>
                    <a:pt x="728" y="29"/>
                  </a:cubicBezTo>
                  <a:cubicBezTo>
                    <a:pt x="695" y="29"/>
                    <a:pt x="695" y="29"/>
                    <a:pt x="695" y="29"/>
                  </a:cubicBezTo>
                  <a:cubicBezTo>
                    <a:pt x="695" y="14"/>
                    <a:pt x="695" y="14"/>
                    <a:pt x="695" y="14"/>
                  </a:cubicBezTo>
                  <a:cubicBezTo>
                    <a:pt x="731" y="14"/>
                    <a:pt x="731" y="14"/>
                    <a:pt x="731" y="14"/>
                  </a:cubicBezTo>
                  <a:cubicBezTo>
                    <a:pt x="731" y="1"/>
                    <a:pt x="731" y="1"/>
                    <a:pt x="731" y="1"/>
                  </a:cubicBezTo>
                  <a:cubicBezTo>
                    <a:pt x="679" y="1"/>
                    <a:pt x="679" y="1"/>
                    <a:pt x="679" y="1"/>
                  </a:cubicBezTo>
                  <a:lnTo>
                    <a:pt x="679" y="71"/>
                  </a:lnTo>
                  <a:close/>
                  <a:moveTo>
                    <a:pt x="657" y="71"/>
                  </a:moveTo>
                  <a:cubicBezTo>
                    <a:pt x="667" y="71"/>
                    <a:pt x="667" y="71"/>
                    <a:pt x="667" y="71"/>
                  </a:cubicBezTo>
                  <a:cubicBezTo>
                    <a:pt x="667" y="33"/>
                    <a:pt x="667" y="33"/>
                    <a:pt x="667" y="33"/>
                  </a:cubicBezTo>
                  <a:cubicBezTo>
                    <a:pt x="638" y="33"/>
                    <a:pt x="638" y="33"/>
                    <a:pt x="638" y="33"/>
                  </a:cubicBezTo>
                  <a:cubicBezTo>
                    <a:pt x="638" y="44"/>
                    <a:pt x="638" y="44"/>
                    <a:pt x="638" y="44"/>
                  </a:cubicBezTo>
                  <a:cubicBezTo>
                    <a:pt x="653" y="44"/>
                    <a:pt x="653" y="44"/>
                    <a:pt x="653" y="44"/>
                  </a:cubicBezTo>
                  <a:cubicBezTo>
                    <a:pt x="652" y="54"/>
                    <a:pt x="647" y="59"/>
                    <a:pt x="637" y="59"/>
                  </a:cubicBezTo>
                  <a:cubicBezTo>
                    <a:pt x="623" y="59"/>
                    <a:pt x="618" y="48"/>
                    <a:pt x="618" y="36"/>
                  </a:cubicBezTo>
                  <a:cubicBezTo>
                    <a:pt x="618" y="24"/>
                    <a:pt x="623" y="12"/>
                    <a:pt x="637" y="12"/>
                  </a:cubicBezTo>
                  <a:cubicBezTo>
                    <a:pt x="644" y="12"/>
                    <a:pt x="650" y="16"/>
                    <a:pt x="651" y="24"/>
                  </a:cubicBezTo>
                  <a:cubicBezTo>
                    <a:pt x="666" y="24"/>
                    <a:pt x="666" y="24"/>
                    <a:pt x="666" y="24"/>
                  </a:cubicBezTo>
                  <a:cubicBezTo>
                    <a:pt x="664" y="8"/>
                    <a:pt x="651" y="0"/>
                    <a:pt x="637" y="0"/>
                  </a:cubicBezTo>
                  <a:cubicBezTo>
                    <a:pt x="615" y="0"/>
                    <a:pt x="603" y="16"/>
                    <a:pt x="603" y="36"/>
                  </a:cubicBezTo>
                  <a:cubicBezTo>
                    <a:pt x="603" y="56"/>
                    <a:pt x="615" y="72"/>
                    <a:pt x="637" y="72"/>
                  </a:cubicBezTo>
                  <a:cubicBezTo>
                    <a:pt x="643" y="72"/>
                    <a:pt x="650" y="70"/>
                    <a:pt x="656" y="63"/>
                  </a:cubicBezTo>
                  <a:lnTo>
                    <a:pt x="657" y="71"/>
                  </a:lnTo>
                  <a:close/>
                  <a:moveTo>
                    <a:pt x="534" y="71"/>
                  </a:moveTo>
                  <a:cubicBezTo>
                    <a:pt x="548" y="71"/>
                    <a:pt x="548" y="71"/>
                    <a:pt x="548" y="71"/>
                  </a:cubicBezTo>
                  <a:cubicBezTo>
                    <a:pt x="548" y="24"/>
                    <a:pt x="548" y="24"/>
                    <a:pt x="548" y="24"/>
                  </a:cubicBezTo>
                  <a:cubicBezTo>
                    <a:pt x="548" y="24"/>
                    <a:pt x="548" y="24"/>
                    <a:pt x="548" y="24"/>
                  </a:cubicBezTo>
                  <a:cubicBezTo>
                    <a:pt x="577" y="71"/>
                    <a:pt x="577" y="71"/>
                    <a:pt x="577" y="71"/>
                  </a:cubicBezTo>
                  <a:cubicBezTo>
                    <a:pt x="592" y="71"/>
                    <a:pt x="592" y="71"/>
                    <a:pt x="592" y="71"/>
                  </a:cubicBezTo>
                  <a:cubicBezTo>
                    <a:pt x="592" y="1"/>
                    <a:pt x="592" y="1"/>
                    <a:pt x="592" y="1"/>
                  </a:cubicBezTo>
                  <a:cubicBezTo>
                    <a:pt x="578" y="1"/>
                    <a:pt x="578" y="1"/>
                    <a:pt x="578" y="1"/>
                  </a:cubicBezTo>
                  <a:cubicBezTo>
                    <a:pt x="578" y="48"/>
                    <a:pt x="578" y="48"/>
                    <a:pt x="578" y="48"/>
                  </a:cubicBezTo>
                  <a:cubicBezTo>
                    <a:pt x="578" y="48"/>
                    <a:pt x="578" y="48"/>
                    <a:pt x="578" y="48"/>
                  </a:cubicBezTo>
                  <a:cubicBezTo>
                    <a:pt x="549" y="1"/>
                    <a:pt x="549" y="1"/>
                    <a:pt x="549" y="1"/>
                  </a:cubicBezTo>
                  <a:cubicBezTo>
                    <a:pt x="534" y="1"/>
                    <a:pt x="534" y="1"/>
                    <a:pt x="534" y="1"/>
                  </a:cubicBezTo>
                  <a:lnTo>
                    <a:pt x="534" y="71"/>
                  </a:lnTo>
                  <a:close/>
                  <a:moveTo>
                    <a:pt x="494" y="18"/>
                  </a:moveTo>
                  <a:cubicBezTo>
                    <a:pt x="494" y="18"/>
                    <a:pt x="494" y="18"/>
                    <a:pt x="494" y="18"/>
                  </a:cubicBezTo>
                  <a:cubicBezTo>
                    <a:pt x="503" y="44"/>
                    <a:pt x="503" y="44"/>
                    <a:pt x="503" y="44"/>
                  </a:cubicBezTo>
                  <a:cubicBezTo>
                    <a:pt x="485" y="44"/>
                    <a:pt x="485" y="44"/>
                    <a:pt x="485" y="44"/>
                  </a:cubicBezTo>
                  <a:lnTo>
                    <a:pt x="494" y="18"/>
                  </a:lnTo>
                  <a:close/>
                  <a:moveTo>
                    <a:pt x="460" y="71"/>
                  </a:moveTo>
                  <a:cubicBezTo>
                    <a:pt x="475" y="71"/>
                    <a:pt x="475" y="71"/>
                    <a:pt x="475" y="71"/>
                  </a:cubicBezTo>
                  <a:cubicBezTo>
                    <a:pt x="481" y="55"/>
                    <a:pt x="481" y="55"/>
                    <a:pt x="481" y="55"/>
                  </a:cubicBezTo>
                  <a:cubicBezTo>
                    <a:pt x="507" y="55"/>
                    <a:pt x="507" y="55"/>
                    <a:pt x="507" y="55"/>
                  </a:cubicBezTo>
                  <a:cubicBezTo>
                    <a:pt x="512" y="71"/>
                    <a:pt x="512" y="71"/>
                    <a:pt x="512" y="71"/>
                  </a:cubicBezTo>
                  <a:cubicBezTo>
                    <a:pt x="528" y="71"/>
                    <a:pt x="528" y="71"/>
                    <a:pt x="528" y="71"/>
                  </a:cubicBezTo>
                  <a:cubicBezTo>
                    <a:pt x="502" y="1"/>
                    <a:pt x="502" y="1"/>
                    <a:pt x="502" y="1"/>
                  </a:cubicBezTo>
                  <a:cubicBezTo>
                    <a:pt x="486" y="1"/>
                    <a:pt x="486" y="1"/>
                    <a:pt x="486" y="1"/>
                  </a:cubicBezTo>
                  <a:lnTo>
                    <a:pt x="460" y="71"/>
                  </a:lnTo>
                  <a:close/>
                  <a:moveTo>
                    <a:pt x="395" y="71"/>
                  </a:moveTo>
                  <a:cubicBezTo>
                    <a:pt x="410" y="71"/>
                    <a:pt x="410" y="71"/>
                    <a:pt x="410" y="71"/>
                  </a:cubicBezTo>
                  <a:cubicBezTo>
                    <a:pt x="410" y="41"/>
                    <a:pt x="410" y="41"/>
                    <a:pt x="410" y="41"/>
                  </a:cubicBezTo>
                  <a:cubicBezTo>
                    <a:pt x="438" y="41"/>
                    <a:pt x="438" y="41"/>
                    <a:pt x="438" y="41"/>
                  </a:cubicBezTo>
                  <a:cubicBezTo>
                    <a:pt x="438" y="71"/>
                    <a:pt x="438" y="71"/>
                    <a:pt x="438" y="71"/>
                  </a:cubicBezTo>
                  <a:cubicBezTo>
                    <a:pt x="454" y="71"/>
                    <a:pt x="454" y="71"/>
                    <a:pt x="454" y="71"/>
                  </a:cubicBezTo>
                  <a:cubicBezTo>
                    <a:pt x="454" y="1"/>
                    <a:pt x="454" y="1"/>
                    <a:pt x="454" y="1"/>
                  </a:cubicBezTo>
                  <a:cubicBezTo>
                    <a:pt x="438" y="1"/>
                    <a:pt x="438" y="1"/>
                    <a:pt x="438" y="1"/>
                  </a:cubicBezTo>
                  <a:cubicBezTo>
                    <a:pt x="438" y="28"/>
                    <a:pt x="438" y="28"/>
                    <a:pt x="438" y="28"/>
                  </a:cubicBezTo>
                  <a:cubicBezTo>
                    <a:pt x="410" y="28"/>
                    <a:pt x="410" y="28"/>
                    <a:pt x="410" y="28"/>
                  </a:cubicBezTo>
                  <a:cubicBezTo>
                    <a:pt x="410" y="1"/>
                    <a:pt x="410" y="1"/>
                    <a:pt x="410" y="1"/>
                  </a:cubicBezTo>
                  <a:cubicBezTo>
                    <a:pt x="395" y="1"/>
                    <a:pt x="395" y="1"/>
                    <a:pt x="395" y="1"/>
                  </a:cubicBezTo>
                  <a:lnTo>
                    <a:pt x="395" y="71"/>
                  </a:lnTo>
                  <a:close/>
                  <a:moveTo>
                    <a:pt x="384" y="25"/>
                  </a:moveTo>
                  <a:cubicBezTo>
                    <a:pt x="382" y="8"/>
                    <a:pt x="369" y="0"/>
                    <a:pt x="354" y="0"/>
                  </a:cubicBezTo>
                  <a:cubicBezTo>
                    <a:pt x="333" y="0"/>
                    <a:pt x="320" y="16"/>
                    <a:pt x="320" y="36"/>
                  </a:cubicBezTo>
                  <a:cubicBezTo>
                    <a:pt x="320" y="56"/>
                    <a:pt x="333" y="72"/>
                    <a:pt x="354" y="72"/>
                  </a:cubicBezTo>
                  <a:cubicBezTo>
                    <a:pt x="371" y="72"/>
                    <a:pt x="383" y="61"/>
                    <a:pt x="385" y="44"/>
                  </a:cubicBezTo>
                  <a:cubicBezTo>
                    <a:pt x="370" y="44"/>
                    <a:pt x="370" y="44"/>
                    <a:pt x="370" y="44"/>
                  </a:cubicBezTo>
                  <a:cubicBezTo>
                    <a:pt x="369" y="53"/>
                    <a:pt x="364" y="59"/>
                    <a:pt x="354" y="59"/>
                  </a:cubicBezTo>
                  <a:cubicBezTo>
                    <a:pt x="340" y="59"/>
                    <a:pt x="335" y="48"/>
                    <a:pt x="335" y="36"/>
                  </a:cubicBezTo>
                  <a:cubicBezTo>
                    <a:pt x="335" y="24"/>
                    <a:pt x="340" y="12"/>
                    <a:pt x="354" y="12"/>
                  </a:cubicBezTo>
                  <a:cubicBezTo>
                    <a:pt x="362" y="12"/>
                    <a:pt x="368" y="18"/>
                    <a:pt x="369" y="25"/>
                  </a:cubicBezTo>
                  <a:lnTo>
                    <a:pt x="384" y="25"/>
                  </a:lnTo>
                  <a:close/>
                  <a:moveTo>
                    <a:pt x="233" y="71"/>
                  </a:moveTo>
                  <a:cubicBezTo>
                    <a:pt x="286" y="71"/>
                    <a:pt x="286" y="71"/>
                    <a:pt x="286" y="71"/>
                  </a:cubicBezTo>
                  <a:cubicBezTo>
                    <a:pt x="286" y="58"/>
                    <a:pt x="286" y="58"/>
                    <a:pt x="286" y="58"/>
                  </a:cubicBezTo>
                  <a:cubicBezTo>
                    <a:pt x="248" y="58"/>
                    <a:pt x="248" y="58"/>
                    <a:pt x="248" y="58"/>
                  </a:cubicBezTo>
                  <a:cubicBezTo>
                    <a:pt x="248" y="41"/>
                    <a:pt x="248" y="41"/>
                    <a:pt x="248" y="41"/>
                  </a:cubicBezTo>
                  <a:cubicBezTo>
                    <a:pt x="282" y="41"/>
                    <a:pt x="282" y="41"/>
                    <a:pt x="282" y="41"/>
                  </a:cubicBezTo>
                  <a:cubicBezTo>
                    <a:pt x="282" y="29"/>
                    <a:pt x="282" y="29"/>
                    <a:pt x="282" y="29"/>
                  </a:cubicBezTo>
                  <a:cubicBezTo>
                    <a:pt x="248" y="29"/>
                    <a:pt x="248" y="29"/>
                    <a:pt x="248" y="29"/>
                  </a:cubicBezTo>
                  <a:cubicBezTo>
                    <a:pt x="248" y="14"/>
                    <a:pt x="248" y="14"/>
                    <a:pt x="248" y="14"/>
                  </a:cubicBezTo>
                  <a:cubicBezTo>
                    <a:pt x="285" y="14"/>
                    <a:pt x="285" y="14"/>
                    <a:pt x="285" y="14"/>
                  </a:cubicBezTo>
                  <a:cubicBezTo>
                    <a:pt x="285" y="1"/>
                    <a:pt x="285" y="1"/>
                    <a:pt x="285" y="1"/>
                  </a:cubicBezTo>
                  <a:cubicBezTo>
                    <a:pt x="233" y="1"/>
                    <a:pt x="233" y="1"/>
                    <a:pt x="233" y="1"/>
                  </a:cubicBezTo>
                  <a:lnTo>
                    <a:pt x="233" y="71"/>
                  </a:lnTo>
                  <a:close/>
                  <a:moveTo>
                    <a:pt x="145" y="71"/>
                  </a:moveTo>
                  <a:cubicBezTo>
                    <a:pt x="159" y="71"/>
                    <a:pt x="159" y="71"/>
                    <a:pt x="159" y="71"/>
                  </a:cubicBezTo>
                  <a:cubicBezTo>
                    <a:pt x="159" y="22"/>
                    <a:pt x="159" y="22"/>
                    <a:pt x="159" y="22"/>
                  </a:cubicBezTo>
                  <a:cubicBezTo>
                    <a:pt x="159" y="22"/>
                    <a:pt x="159" y="22"/>
                    <a:pt x="159" y="22"/>
                  </a:cubicBezTo>
                  <a:cubicBezTo>
                    <a:pt x="176" y="71"/>
                    <a:pt x="176" y="71"/>
                    <a:pt x="176" y="71"/>
                  </a:cubicBezTo>
                  <a:cubicBezTo>
                    <a:pt x="188" y="71"/>
                    <a:pt x="188" y="71"/>
                    <a:pt x="188" y="71"/>
                  </a:cubicBezTo>
                  <a:cubicBezTo>
                    <a:pt x="205" y="21"/>
                    <a:pt x="205" y="21"/>
                    <a:pt x="205" y="21"/>
                  </a:cubicBezTo>
                  <a:cubicBezTo>
                    <a:pt x="205" y="21"/>
                    <a:pt x="205" y="21"/>
                    <a:pt x="205" y="21"/>
                  </a:cubicBezTo>
                  <a:cubicBezTo>
                    <a:pt x="205" y="71"/>
                    <a:pt x="205" y="71"/>
                    <a:pt x="205" y="71"/>
                  </a:cubicBezTo>
                  <a:cubicBezTo>
                    <a:pt x="220" y="71"/>
                    <a:pt x="220" y="71"/>
                    <a:pt x="220" y="71"/>
                  </a:cubicBezTo>
                  <a:cubicBezTo>
                    <a:pt x="220" y="1"/>
                    <a:pt x="220" y="1"/>
                    <a:pt x="220" y="1"/>
                  </a:cubicBezTo>
                  <a:cubicBezTo>
                    <a:pt x="198" y="1"/>
                    <a:pt x="198" y="1"/>
                    <a:pt x="198" y="1"/>
                  </a:cubicBezTo>
                  <a:cubicBezTo>
                    <a:pt x="183" y="49"/>
                    <a:pt x="183" y="49"/>
                    <a:pt x="183" y="49"/>
                  </a:cubicBezTo>
                  <a:cubicBezTo>
                    <a:pt x="183" y="49"/>
                    <a:pt x="183" y="49"/>
                    <a:pt x="183" y="49"/>
                  </a:cubicBezTo>
                  <a:cubicBezTo>
                    <a:pt x="166" y="1"/>
                    <a:pt x="166" y="1"/>
                    <a:pt x="166" y="1"/>
                  </a:cubicBezTo>
                  <a:cubicBezTo>
                    <a:pt x="145" y="1"/>
                    <a:pt x="145" y="1"/>
                    <a:pt x="145" y="1"/>
                  </a:cubicBezTo>
                  <a:lnTo>
                    <a:pt x="145" y="71"/>
                  </a:lnTo>
                  <a:close/>
                  <a:moveTo>
                    <a:pt x="105" y="18"/>
                  </a:moveTo>
                  <a:cubicBezTo>
                    <a:pt x="105" y="18"/>
                    <a:pt x="105" y="18"/>
                    <a:pt x="105" y="18"/>
                  </a:cubicBezTo>
                  <a:cubicBezTo>
                    <a:pt x="114" y="44"/>
                    <a:pt x="114" y="44"/>
                    <a:pt x="114" y="44"/>
                  </a:cubicBezTo>
                  <a:cubicBezTo>
                    <a:pt x="96" y="44"/>
                    <a:pt x="96" y="44"/>
                    <a:pt x="96" y="44"/>
                  </a:cubicBezTo>
                  <a:lnTo>
                    <a:pt x="105" y="18"/>
                  </a:lnTo>
                  <a:close/>
                  <a:moveTo>
                    <a:pt x="71" y="71"/>
                  </a:moveTo>
                  <a:cubicBezTo>
                    <a:pt x="86" y="71"/>
                    <a:pt x="86" y="71"/>
                    <a:pt x="86" y="71"/>
                  </a:cubicBezTo>
                  <a:cubicBezTo>
                    <a:pt x="92" y="55"/>
                    <a:pt x="92" y="55"/>
                    <a:pt x="92" y="55"/>
                  </a:cubicBezTo>
                  <a:cubicBezTo>
                    <a:pt x="118" y="55"/>
                    <a:pt x="118" y="55"/>
                    <a:pt x="118" y="55"/>
                  </a:cubicBezTo>
                  <a:cubicBezTo>
                    <a:pt x="123" y="71"/>
                    <a:pt x="123" y="71"/>
                    <a:pt x="123" y="71"/>
                  </a:cubicBezTo>
                  <a:cubicBezTo>
                    <a:pt x="139" y="71"/>
                    <a:pt x="139" y="71"/>
                    <a:pt x="139" y="71"/>
                  </a:cubicBezTo>
                  <a:cubicBezTo>
                    <a:pt x="113" y="1"/>
                    <a:pt x="113" y="1"/>
                    <a:pt x="113" y="1"/>
                  </a:cubicBezTo>
                  <a:cubicBezTo>
                    <a:pt x="97" y="1"/>
                    <a:pt x="97" y="1"/>
                    <a:pt x="97" y="1"/>
                  </a:cubicBezTo>
                  <a:lnTo>
                    <a:pt x="71" y="71"/>
                  </a:lnTo>
                  <a:close/>
                  <a:moveTo>
                    <a:pt x="54" y="71"/>
                  </a:moveTo>
                  <a:cubicBezTo>
                    <a:pt x="64" y="71"/>
                    <a:pt x="64" y="71"/>
                    <a:pt x="64" y="71"/>
                  </a:cubicBezTo>
                  <a:cubicBezTo>
                    <a:pt x="64" y="33"/>
                    <a:pt x="64" y="33"/>
                    <a:pt x="64" y="33"/>
                  </a:cubicBezTo>
                  <a:cubicBezTo>
                    <a:pt x="35" y="33"/>
                    <a:pt x="35" y="33"/>
                    <a:pt x="35" y="33"/>
                  </a:cubicBezTo>
                  <a:cubicBezTo>
                    <a:pt x="35" y="44"/>
                    <a:pt x="35" y="44"/>
                    <a:pt x="35" y="44"/>
                  </a:cubicBezTo>
                  <a:cubicBezTo>
                    <a:pt x="50" y="44"/>
                    <a:pt x="50" y="44"/>
                    <a:pt x="50" y="44"/>
                  </a:cubicBezTo>
                  <a:cubicBezTo>
                    <a:pt x="49" y="54"/>
                    <a:pt x="44" y="59"/>
                    <a:pt x="34" y="59"/>
                  </a:cubicBezTo>
                  <a:cubicBezTo>
                    <a:pt x="20" y="59"/>
                    <a:pt x="15" y="48"/>
                    <a:pt x="15" y="36"/>
                  </a:cubicBezTo>
                  <a:cubicBezTo>
                    <a:pt x="15" y="24"/>
                    <a:pt x="20" y="12"/>
                    <a:pt x="34" y="12"/>
                  </a:cubicBezTo>
                  <a:cubicBezTo>
                    <a:pt x="41" y="12"/>
                    <a:pt x="47" y="16"/>
                    <a:pt x="49" y="24"/>
                  </a:cubicBezTo>
                  <a:cubicBezTo>
                    <a:pt x="63" y="24"/>
                    <a:pt x="63" y="24"/>
                    <a:pt x="63" y="24"/>
                  </a:cubicBezTo>
                  <a:cubicBezTo>
                    <a:pt x="61" y="8"/>
                    <a:pt x="48" y="0"/>
                    <a:pt x="34" y="0"/>
                  </a:cubicBezTo>
                  <a:cubicBezTo>
                    <a:pt x="12" y="0"/>
                    <a:pt x="0" y="16"/>
                    <a:pt x="0" y="36"/>
                  </a:cubicBezTo>
                  <a:cubicBezTo>
                    <a:pt x="0" y="56"/>
                    <a:pt x="12" y="72"/>
                    <a:pt x="34" y="72"/>
                  </a:cubicBezTo>
                  <a:cubicBezTo>
                    <a:pt x="41" y="72"/>
                    <a:pt x="48" y="70"/>
                    <a:pt x="53" y="63"/>
                  </a:cubicBezTo>
                  <a:lnTo>
                    <a:pt x="54" y="7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dirty="0"/>
            </a:p>
          </p:txBody>
        </p:sp>
        <p:grpSp>
          <p:nvGrpSpPr>
            <p:cNvPr id="13" name="Ipsos logo"/>
            <p:cNvGrpSpPr>
              <a:grpSpLocks noChangeAspect="1"/>
            </p:cNvGrpSpPr>
            <p:nvPr userDrawn="1"/>
          </p:nvGrpSpPr>
          <p:grpSpPr bwMode="gray">
            <a:xfrm>
              <a:off x="8558213" y="4629150"/>
              <a:ext cx="357328" cy="320400"/>
              <a:chOff x="1352" y="681"/>
              <a:chExt cx="3519" cy="3153"/>
            </a:xfrm>
          </p:grpSpPr>
          <p:sp>
            <p:nvSpPr>
              <p:cNvPr id="15" name="Freeform 19"/>
              <p:cNvSpPr>
                <a:spLocks noChangeAspect="1"/>
              </p:cNvSpPr>
              <p:nvPr userDrawn="1"/>
            </p:nvSpPr>
            <p:spPr bwMode="gray">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Freeform 20"/>
              <p:cNvSpPr>
                <a:spLocks noChangeAspect="1"/>
              </p:cNvSpPr>
              <p:nvPr userDrawn="1"/>
            </p:nvSpPr>
            <p:spPr bwMode="gray">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8" name="Freeform 21"/>
              <p:cNvSpPr>
                <a:spLocks noChangeAspect="1"/>
              </p:cNvSpPr>
              <p:nvPr userDrawn="1"/>
            </p:nvSpPr>
            <p:spPr bwMode="gray">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9" name="Freeform 22"/>
              <p:cNvSpPr>
                <a:spLocks noChangeAspect="1"/>
              </p:cNvSpPr>
              <p:nvPr userDrawn="1"/>
            </p:nvSpPr>
            <p:spPr bwMode="gray">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Freeform 23"/>
              <p:cNvSpPr>
                <a:spLocks noChangeAspect="1"/>
              </p:cNvSpPr>
              <p:nvPr userDrawn="1"/>
            </p:nvSpPr>
            <p:spPr bwMode="gray">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2" name="Freeform 24"/>
              <p:cNvSpPr>
                <a:spLocks noChangeAspect="1"/>
              </p:cNvSpPr>
              <p:nvPr userDrawn="1"/>
            </p:nvSpPr>
            <p:spPr bwMode="gray">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3" name="Freeform 25"/>
              <p:cNvSpPr>
                <a:spLocks noChangeAspect="1"/>
              </p:cNvSpPr>
              <p:nvPr userDrawn="1"/>
            </p:nvSpPr>
            <p:spPr bwMode="gray">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4" name="Freeform 26"/>
              <p:cNvSpPr>
                <a:spLocks noChangeAspect="1"/>
              </p:cNvSpPr>
              <p:nvPr userDrawn="1"/>
            </p:nvSpPr>
            <p:spPr bwMode="gray">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5" name="Freeform 27"/>
              <p:cNvSpPr>
                <a:spLocks noChangeAspect="1" noEditPoints="1"/>
              </p:cNvSpPr>
              <p:nvPr userDrawn="1"/>
            </p:nvSpPr>
            <p:spPr bwMode="gray">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6" name="Freeform 28"/>
              <p:cNvSpPr>
                <a:spLocks noChangeAspect="1"/>
              </p:cNvSpPr>
              <p:nvPr userDrawn="1"/>
            </p:nvSpPr>
            <p:spPr bwMode="gray">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7" name="Freeform 29"/>
              <p:cNvSpPr>
                <a:spLocks noChangeAspect="1" noEditPoints="1"/>
              </p:cNvSpPr>
              <p:nvPr userDrawn="1"/>
            </p:nvSpPr>
            <p:spPr bwMode="gray">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8" name="Freeform 30"/>
              <p:cNvSpPr>
                <a:spLocks noChangeAspect="1"/>
              </p:cNvSpPr>
              <p:nvPr userDrawn="1"/>
            </p:nvSpPr>
            <p:spPr bwMode="gray">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9" name="Freeform 31"/>
              <p:cNvSpPr>
                <a:spLocks noChangeAspect="1"/>
              </p:cNvSpPr>
              <p:nvPr userDrawn="1"/>
            </p:nvSpPr>
            <p:spPr bwMode="gray">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0" name="Freeform 32"/>
              <p:cNvSpPr>
                <a:spLocks noChangeAspect="1" noEditPoints="1"/>
              </p:cNvSpPr>
              <p:nvPr userDrawn="1"/>
            </p:nvSpPr>
            <p:spPr bwMode="gray">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1" name="Freeform 33"/>
              <p:cNvSpPr>
                <a:spLocks noChangeAspect="1"/>
              </p:cNvSpPr>
              <p:nvPr userDrawn="1"/>
            </p:nvSpPr>
            <p:spPr bwMode="gray">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grpSp>
        <p:nvGrpSpPr>
          <p:cNvPr id="32" name="Gruppieren 31"/>
          <p:cNvGrpSpPr/>
          <p:nvPr userDrawn="1"/>
        </p:nvGrpSpPr>
        <p:grpSpPr>
          <a:xfrm>
            <a:off x="8304213" y="187325"/>
            <a:ext cx="539750" cy="223838"/>
            <a:chOff x="8304213" y="187325"/>
            <a:chExt cx="539750" cy="223838"/>
          </a:xfrm>
          <a:solidFill>
            <a:schemeClr val="bg1"/>
          </a:solidFill>
        </p:grpSpPr>
        <p:sp>
          <p:nvSpPr>
            <p:cNvPr id="33" name="Freeform 5"/>
            <p:cNvSpPr>
              <a:spLocks/>
            </p:cNvSpPr>
            <p:nvPr userDrawn="1"/>
          </p:nvSpPr>
          <p:spPr bwMode="auto">
            <a:xfrm>
              <a:off x="8304213" y="187325"/>
              <a:ext cx="46038" cy="169862"/>
            </a:xfrm>
            <a:custGeom>
              <a:avLst/>
              <a:gdLst>
                <a:gd name="T0" fmla="*/ 1 w 19"/>
                <a:gd name="T1" fmla="*/ 70 h 70"/>
                <a:gd name="T2" fmla="*/ 2 w 19"/>
                <a:gd name="T3" fmla="*/ 52 h 70"/>
                <a:gd name="T4" fmla="*/ 2 w 19"/>
                <a:gd name="T5" fmla="*/ 25 h 70"/>
                <a:gd name="T6" fmla="*/ 0 w 19"/>
                <a:gd name="T7" fmla="*/ 0 h 70"/>
                <a:gd name="T8" fmla="*/ 17 w 19"/>
                <a:gd name="T9" fmla="*/ 0 h 70"/>
                <a:gd name="T10" fmla="*/ 17 w 19"/>
                <a:gd name="T11" fmla="*/ 20 h 70"/>
                <a:gd name="T12" fmla="*/ 17 w 19"/>
                <a:gd name="T13" fmla="*/ 46 h 70"/>
                <a:gd name="T14" fmla="*/ 19 w 19"/>
                <a:gd name="T15" fmla="*/ 70 h 70"/>
                <a:gd name="T16" fmla="*/ 1 w 1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0">
                  <a:moveTo>
                    <a:pt x="1" y="70"/>
                  </a:moveTo>
                  <a:cubicBezTo>
                    <a:pt x="2" y="65"/>
                    <a:pt x="2" y="60"/>
                    <a:pt x="2" y="52"/>
                  </a:cubicBezTo>
                  <a:cubicBezTo>
                    <a:pt x="2" y="25"/>
                    <a:pt x="2" y="25"/>
                    <a:pt x="2" y="25"/>
                  </a:cubicBezTo>
                  <a:cubicBezTo>
                    <a:pt x="2" y="15"/>
                    <a:pt x="1" y="8"/>
                    <a:pt x="0" y="0"/>
                  </a:cubicBezTo>
                  <a:cubicBezTo>
                    <a:pt x="17" y="0"/>
                    <a:pt x="17" y="0"/>
                    <a:pt x="17" y="0"/>
                  </a:cubicBezTo>
                  <a:cubicBezTo>
                    <a:pt x="17" y="5"/>
                    <a:pt x="17" y="12"/>
                    <a:pt x="17" y="20"/>
                  </a:cubicBezTo>
                  <a:cubicBezTo>
                    <a:pt x="17" y="46"/>
                    <a:pt x="17" y="46"/>
                    <a:pt x="17" y="46"/>
                  </a:cubicBezTo>
                  <a:cubicBezTo>
                    <a:pt x="17" y="53"/>
                    <a:pt x="18" y="64"/>
                    <a:pt x="19" y="70"/>
                  </a:cubicBezTo>
                  <a:lnTo>
                    <a:pt x="1" y="70"/>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4" name="Freeform 6"/>
            <p:cNvSpPr>
              <a:spLocks noEditPoints="1"/>
            </p:cNvSpPr>
            <p:nvPr userDrawn="1"/>
          </p:nvSpPr>
          <p:spPr bwMode="auto">
            <a:xfrm>
              <a:off x="8374063" y="233363"/>
              <a:ext cx="130175" cy="177800"/>
            </a:xfrm>
            <a:custGeom>
              <a:avLst/>
              <a:gdLst>
                <a:gd name="T0" fmla="*/ 1 w 54"/>
                <a:gd name="T1" fmla="*/ 74 h 74"/>
                <a:gd name="T2" fmla="*/ 3 w 54"/>
                <a:gd name="T3" fmla="*/ 48 h 74"/>
                <a:gd name="T4" fmla="*/ 3 w 54"/>
                <a:gd name="T5" fmla="*/ 27 h 74"/>
                <a:gd name="T6" fmla="*/ 0 w 54"/>
                <a:gd name="T7" fmla="*/ 2 h 74"/>
                <a:gd name="T8" fmla="*/ 12 w 54"/>
                <a:gd name="T9" fmla="*/ 1 h 74"/>
                <a:gd name="T10" fmla="*/ 14 w 54"/>
                <a:gd name="T11" fmla="*/ 8 h 74"/>
                <a:gd name="T12" fmla="*/ 31 w 54"/>
                <a:gd name="T13" fmla="*/ 0 h 74"/>
                <a:gd name="T14" fmla="*/ 54 w 54"/>
                <a:gd name="T15" fmla="*/ 27 h 74"/>
                <a:gd name="T16" fmla="*/ 31 w 54"/>
                <a:gd name="T17" fmla="*/ 53 h 74"/>
                <a:gd name="T18" fmla="*/ 16 w 54"/>
                <a:gd name="T19" fmla="*/ 48 h 74"/>
                <a:gd name="T20" fmla="*/ 16 w 54"/>
                <a:gd name="T21" fmla="*/ 54 h 74"/>
                <a:gd name="T22" fmla="*/ 17 w 54"/>
                <a:gd name="T23" fmla="*/ 73 h 74"/>
                <a:gd name="T24" fmla="*/ 1 w 54"/>
                <a:gd name="T25" fmla="*/ 74 h 74"/>
                <a:gd name="T26" fmla="*/ 28 w 54"/>
                <a:gd name="T27" fmla="*/ 42 h 74"/>
                <a:gd name="T28" fmla="*/ 40 w 54"/>
                <a:gd name="T29" fmla="*/ 27 h 74"/>
                <a:gd name="T30" fmla="*/ 27 w 54"/>
                <a:gd name="T31" fmla="*/ 11 h 74"/>
                <a:gd name="T32" fmla="*/ 15 w 54"/>
                <a:gd name="T33" fmla="*/ 27 h 74"/>
                <a:gd name="T34" fmla="*/ 28 w 54"/>
                <a:gd name="T35"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74">
                  <a:moveTo>
                    <a:pt x="1" y="74"/>
                  </a:moveTo>
                  <a:cubicBezTo>
                    <a:pt x="1" y="69"/>
                    <a:pt x="3" y="55"/>
                    <a:pt x="3" y="48"/>
                  </a:cubicBezTo>
                  <a:cubicBezTo>
                    <a:pt x="3" y="27"/>
                    <a:pt x="3" y="27"/>
                    <a:pt x="3" y="27"/>
                  </a:cubicBezTo>
                  <a:cubicBezTo>
                    <a:pt x="3" y="19"/>
                    <a:pt x="1" y="11"/>
                    <a:pt x="0" y="2"/>
                  </a:cubicBezTo>
                  <a:cubicBezTo>
                    <a:pt x="12" y="1"/>
                    <a:pt x="12" y="1"/>
                    <a:pt x="12" y="1"/>
                  </a:cubicBezTo>
                  <a:cubicBezTo>
                    <a:pt x="13" y="3"/>
                    <a:pt x="13" y="5"/>
                    <a:pt x="14" y="8"/>
                  </a:cubicBezTo>
                  <a:cubicBezTo>
                    <a:pt x="17" y="5"/>
                    <a:pt x="21" y="0"/>
                    <a:pt x="31" y="0"/>
                  </a:cubicBezTo>
                  <a:cubicBezTo>
                    <a:pt x="44" y="0"/>
                    <a:pt x="54" y="11"/>
                    <a:pt x="54" y="27"/>
                  </a:cubicBezTo>
                  <a:cubicBezTo>
                    <a:pt x="54" y="42"/>
                    <a:pt x="45" y="53"/>
                    <a:pt x="31" y="53"/>
                  </a:cubicBezTo>
                  <a:cubicBezTo>
                    <a:pt x="23" y="53"/>
                    <a:pt x="19" y="50"/>
                    <a:pt x="16" y="48"/>
                  </a:cubicBezTo>
                  <a:cubicBezTo>
                    <a:pt x="16" y="54"/>
                    <a:pt x="16" y="54"/>
                    <a:pt x="16" y="54"/>
                  </a:cubicBezTo>
                  <a:cubicBezTo>
                    <a:pt x="16" y="57"/>
                    <a:pt x="16" y="65"/>
                    <a:pt x="17" y="73"/>
                  </a:cubicBezTo>
                  <a:lnTo>
                    <a:pt x="1" y="74"/>
                  </a:lnTo>
                  <a:close/>
                  <a:moveTo>
                    <a:pt x="28" y="42"/>
                  </a:moveTo>
                  <a:cubicBezTo>
                    <a:pt x="36" y="42"/>
                    <a:pt x="40" y="36"/>
                    <a:pt x="40" y="27"/>
                  </a:cubicBezTo>
                  <a:cubicBezTo>
                    <a:pt x="40" y="17"/>
                    <a:pt x="35" y="11"/>
                    <a:pt x="27" y="11"/>
                  </a:cubicBezTo>
                  <a:cubicBezTo>
                    <a:pt x="19" y="11"/>
                    <a:pt x="15" y="17"/>
                    <a:pt x="15" y="27"/>
                  </a:cubicBezTo>
                  <a:cubicBezTo>
                    <a:pt x="15" y="37"/>
                    <a:pt x="20" y="42"/>
                    <a:pt x="28"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5" name="Freeform 7"/>
            <p:cNvSpPr>
              <a:spLocks/>
            </p:cNvSpPr>
            <p:nvPr userDrawn="1"/>
          </p:nvSpPr>
          <p:spPr bwMode="auto">
            <a:xfrm>
              <a:off x="8518525" y="233363"/>
              <a:ext cx="85725" cy="128587"/>
            </a:xfrm>
            <a:custGeom>
              <a:avLst/>
              <a:gdLst>
                <a:gd name="T0" fmla="*/ 31 w 36"/>
                <a:gd name="T1" fmla="*/ 11 h 53"/>
                <a:gd name="T2" fmla="*/ 22 w 36"/>
                <a:gd name="T3" fmla="*/ 10 h 53"/>
                <a:gd name="T4" fmla="*/ 13 w 36"/>
                <a:gd name="T5" fmla="*/ 13 h 53"/>
                <a:gd name="T6" fmla="*/ 24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4" y="22"/>
                  </a:cubicBezTo>
                  <a:cubicBezTo>
                    <a:pt x="29" y="25"/>
                    <a:pt x="36" y="29"/>
                    <a:pt x="36" y="38"/>
                  </a:cubicBezTo>
                  <a:cubicBezTo>
                    <a:pt x="36" y="47"/>
                    <a:pt x="28" y="53"/>
                    <a:pt x="15" y="53"/>
                  </a:cubicBezTo>
                  <a:cubicBezTo>
                    <a:pt x="10" y="53"/>
                    <a:pt x="6" y="52"/>
                    <a:pt x="1" y="51"/>
                  </a:cubicBezTo>
                  <a:cubicBezTo>
                    <a:pt x="1" y="40"/>
                    <a:pt x="1" y="40"/>
                    <a:pt x="1" y="40"/>
                  </a:cubicBezTo>
                  <a:cubicBezTo>
                    <a:pt x="5" y="41"/>
                    <a:pt x="10" y="43"/>
                    <a:pt x="16" y="43"/>
                  </a:cubicBezTo>
                  <a:cubicBezTo>
                    <a:pt x="19" y="43"/>
                    <a:pt x="23" y="41"/>
                    <a:pt x="23" y="38"/>
                  </a:cubicBezTo>
                  <a:cubicBezTo>
                    <a:pt x="23" y="35"/>
                    <a:pt x="19" y="33"/>
                    <a:pt x="12" y="30"/>
                  </a:cubicBezTo>
                  <a:cubicBezTo>
                    <a:pt x="7" y="27"/>
                    <a:pt x="0" y="21"/>
                    <a:pt x="0" y="13"/>
                  </a:cubicBezTo>
                  <a:cubicBezTo>
                    <a:pt x="0" y="5"/>
                    <a:pt x="8" y="0"/>
                    <a:pt x="20" y="0"/>
                  </a:cubicBezTo>
                  <a:cubicBezTo>
                    <a:pt x="24"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6" name="Freeform 8"/>
            <p:cNvSpPr>
              <a:spLocks noEditPoints="1"/>
            </p:cNvSpPr>
            <p:nvPr userDrawn="1"/>
          </p:nvSpPr>
          <p:spPr bwMode="auto">
            <a:xfrm>
              <a:off x="8616950" y="233363"/>
              <a:ext cx="123825" cy="128587"/>
            </a:xfrm>
            <a:custGeom>
              <a:avLst/>
              <a:gdLst>
                <a:gd name="T0" fmla="*/ 0 w 52"/>
                <a:gd name="T1" fmla="*/ 26 h 53"/>
                <a:gd name="T2" fmla="*/ 26 w 52"/>
                <a:gd name="T3" fmla="*/ 0 h 53"/>
                <a:gd name="T4" fmla="*/ 52 w 52"/>
                <a:gd name="T5" fmla="*/ 26 h 53"/>
                <a:gd name="T6" fmla="*/ 26 w 52"/>
                <a:gd name="T7" fmla="*/ 53 h 53"/>
                <a:gd name="T8" fmla="*/ 0 w 52"/>
                <a:gd name="T9" fmla="*/ 26 h 53"/>
                <a:gd name="T10" fmla="*/ 26 w 52"/>
                <a:gd name="T11" fmla="*/ 42 h 53"/>
                <a:gd name="T12" fmla="*/ 39 w 52"/>
                <a:gd name="T13" fmla="*/ 26 h 53"/>
                <a:gd name="T14" fmla="*/ 26 w 52"/>
                <a:gd name="T15" fmla="*/ 11 h 53"/>
                <a:gd name="T16" fmla="*/ 13 w 52"/>
                <a:gd name="T17" fmla="*/ 26 h 53"/>
                <a:gd name="T18" fmla="*/ 26 w 52"/>
                <a:gd name="T19"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3">
                  <a:moveTo>
                    <a:pt x="0" y="26"/>
                  </a:moveTo>
                  <a:cubicBezTo>
                    <a:pt x="0" y="10"/>
                    <a:pt x="11" y="0"/>
                    <a:pt x="26" y="0"/>
                  </a:cubicBezTo>
                  <a:cubicBezTo>
                    <a:pt x="42" y="0"/>
                    <a:pt x="52" y="10"/>
                    <a:pt x="52" y="26"/>
                  </a:cubicBezTo>
                  <a:cubicBezTo>
                    <a:pt x="52" y="41"/>
                    <a:pt x="42" y="53"/>
                    <a:pt x="26" y="53"/>
                  </a:cubicBezTo>
                  <a:cubicBezTo>
                    <a:pt x="11" y="53"/>
                    <a:pt x="0" y="42"/>
                    <a:pt x="0" y="26"/>
                  </a:cubicBezTo>
                  <a:close/>
                  <a:moveTo>
                    <a:pt x="26" y="42"/>
                  </a:moveTo>
                  <a:cubicBezTo>
                    <a:pt x="35" y="42"/>
                    <a:pt x="39" y="35"/>
                    <a:pt x="39" y="26"/>
                  </a:cubicBezTo>
                  <a:cubicBezTo>
                    <a:pt x="39" y="16"/>
                    <a:pt x="35" y="11"/>
                    <a:pt x="26" y="11"/>
                  </a:cubicBezTo>
                  <a:cubicBezTo>
                    <a:pt x="17" y="11"/>
                    <a:pt x="13" y="17"/>
                    <a:pt x="13" y="26"/>
                  </a:cubicBezTo>
                  <a:cubicBezTo>
                    <a:pt x="13" y="35"/>
                    <a:pt x="18" y="42"/>
                    <a:pt x="26"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7" name="Freeform 9"/>
            <p:cNvSpPr>
              <a:spLocks/>
            </p:cNvSpPr>
            <p:nvPr userDrawn="1"/>
          </p:nvSpPr>
          <p:spPr bwMode="auto">
            <a:xfrm>
              <a:off x="8758238" y="233363"/>
              <a:ext cx="85725" cy="128587"/>
            </a:xfrm>
            <a:custGeom>
              <a:avLst/>
              <a:gdLst>
                <a:gd name="T0" fmla="*/ 31 w 36"/>
                <a:gd name="T1" fmla="*/ 11 h 53"/>
                <a:gd name="T2" fmla="*/ 22 w 36"/>
                <a:gd name="T3" fmla="*/ 10 h 53"/>
                <a:gd name="T4" fmla="*/ 13 w 36"/>
                <a:gd name="T5" fmla="*/ 13 h 53"/>
                <a:gd name="T6" fmla="*/ 23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3" y="22"/>
                  </a:cubicBezTo>
                  <a:cubicBezTo>
                    <a:pt x="29" y="25"/>
                    <a:pt x="36" y="29"/>
                    <a:pt x="36" y="38"/>
                  </a:cubicBezTo>
                  <a:cubicBezTo>
                    <a:pt x="36" y="47"/>
                    <a:pt x="28" y="53"/>
                    <a:pt x="15" y="53"/>
                  </a:cubicBezTo>
                  <a:cubicBezTo>
                    <a:pt x="9" y="53"/>
                    <a:pt x="5" y="52"/>
                    <a:pt x="1" y="51"/>
                  </a:cubicBezTo>
                  <a:cubicBezTo>
                    <a:pt x="1" y="40"/>
                    <a:pt x="1" y="40"/>
                    <a:pt x="1" y="40"/>
                  </a:cubicBezTo>
                  <a:cubicBezTo>
                    <a:pt x="4" y="41"/>
                    <a:pt x="10" y="43"/>
                    <a:pt x="16" y="43"/>
                  </a:cubicBezTo>
                  <a:cubicBezTo>
                    <a:pt x="19" y="43"/>
                    <a:pt x="23" y="41"/>
                    <a:pt x="23" y="38"/>
                  </a:cubicBezTo>
                  <a:cubicBezTo>
                    <a:pt x="23" y="35"/>
                    <a:pt x="18" y="33"/>
                    <a:pt x="12" y="30"/>
                  </a:cubicBezTo>
                  <a:cubicBezTo>
                    <a:pt x="7" y="27"/>
                    <a:pt x="0" y="21"/>
                    <a:pt x="0" y="13"/>
                  </a:cubicBezTo>
                  <a:cubicBezTo>
                    <a:pt x="0" y="5"/>
                    <a:pt x="8" y="0"/>
                    <a:pt x="20" y="0"/>
                  </a:cubicBezTo>
                  <a:cubicBezTo>
                    <a:pt x="23"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8" name="Line 10"/>
            <p:cNvSpPr>
              <a:spLocks noChangeShapeType="1"/>
            </p:cNvSpPr>
            <p:nvPr userDrawn="1"/>
          </p:nvSpPr>
          <p:spPr bwMode="auto">
            <a:xfrm>
              <a:off x="8434388" y="4048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Tree>
    <p:extLst>
      <p:ext uri="{BB962C8B-B14F-4D97-AF65-F5344CB8AC3E}">
        <p14:creationId xmlns:p14="http://schemas.microsoft.com/office/powerpoint/2010/main" val="25448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ll2_Bullets Only">
    <p:bg>
      <p:bgPr>
        <a:solidFill>
          <a:schemeClr val="accent6"/>
        </a:solidFill>
        <a:effectLst/>
      </p:bgPr>
    </p:bg>
    <p:spTree>
      <p:nvGrpSpPr>
        <p:cNvPr id="1" name=""/>
        <p:cNvGrpSpPr/>
        <p:nvPr/>
      </p:nvGrpSpPr>
      <p:grpSpPr>
        <a:xfrm>
          <a:off x="0" y="0"/>
          <a:ext cx="0" cy="0"/>
          <a:chOff x="0" y="0"/>
          <a:chExt cx="0" cy="0"/>
        </a:xfrm>
      </p:grpSpPr>
      <p:sp>
        <p:nvSpPr>
          <p:cNvPr id="14" name="TextBox 13"/>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smtClean="0">
              <a:solidFill>
                <a:schemeClr val="bg1"/>
              </a:solidFill>
              <a:latin typeface="+mn-lt"/>
              <a:ea typeface="+mn-ea"/>
              <a:cs typeface="+mn-cs"/>
            </a:endParaRPr>
          </a:p>
        </p:txBody>
      </p:sp>
      <p:sp>
        <p:nvSpPr>
          <p:cNvPr id="12" name="Text Placeholder 4"/>
          <p:cNvSpPr>
            <a:spLocks noGrp="1"/>
          </p:cNvSpPr>
          <p:nvPr>
            <p:ph type="body" sz="quarter" idx="14" hasCustomPrompt="1"/>
          </p:nvPr>
        </p:nvSpPr>
        <p:spPr>
          <a:xfrm>
            <a:off x="233363" y="1399203"/>
            <a:ext cx="8653462" cy="2639397"/>
          </a:xfrm>
        </p:spPr>
        <p:txBody>
          <a:bodyPr vert="horz" lIns="0" tIns="0" rIns="0" bIns="0" rtlCol="0">
            <a:noAutofit/>
          </a:bodyPr>
          <a:lstStyle>
            <a:lvl1pPr>
              <a:defRPr lang="en-US" dirty="0" smtClean="0">
                <a:solidFill>
                  <a:schemeClr val="bg1"/>
                </a:solidFill>
              </a:defRPr>
            </a:lvl1pPr>
            <a:lvl2pPr>
              <a:defRPr lang="en-US" dirty="0" smtClean="0">
                <a:solidFill>
                  <a:schemeClr val="bg1"/>
                </a:solidFill>
              </a:defRPr>
            </a:lvl2pPr>
            <a:lvl3pPr>
              <a:defRPr lang="en-US" dirty="0" smtClean="0">
                <a:solidFill>
                  <a:schemeClr val="bg1"/>
                </a:solidFill>
              </a:defRPr>
            </a:lvl3pPr>
            <a:lvl5pPr>
              <a:defRPr lang="en-GB" dirty="0">
                <a:solidFill>
                  <a:schemeClr val="bg1"/>
                </a:solidFill>
              </a:defRPr>
            </a:lvl5pPr>
          </a:lstStyle>
          <a:p>
            <a:pPr lvl="0"/>
            <a:r>
              <a:rPr lang="en-US" dirty="0" smtClean="0"/>
              <a:t>First level bullet</a:t>
            </a:r>
          </a:p>
          <a:p>
            <a:pPr lvl="1"/>
            <a:r>
              <a:rPr lang="en-US" dirty="0" smtClean="0"/>
              <a:t>Second level</a:t>
            </a:r>
          </a:p>
          <a:p>
            <a:pPr lvl="2"/>
            <a:r>
              <a:rPr lang="en-US" dirty="0" smtClean="0"/>
              <a:t>Third level</a:t>
            </a:r>
          </a:p>
          <a:p>
            <a:pPr lvl="4"/>
            <a:r>
              <a:rPr lang="en-US" dirty="0" smtClean="0"/>
              <a:t>Fourth level</a:t>
            </a:r>
            <a:endParaRPr lang="en-GB" dirty="0"/>
          </a:p>
        </p:txBody>
      </p:sp>
      <p:sp>
        <p:nvSpPr>
          <p:cNvPr id="11"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solidFill>
                  <a:schemeClr val="bg1"/>
                </a:solidFill>
              </a:defRPr>
            </a:lvl1pPr>
          </a:lstStyle>
          <a:p>
            <a:pPr lvl="0">
              <a:spcBef>
                <a:spcPts val="0"/>
              </a:spcBef>
              <a:spcAft>
                <a:spcPts val="0"/>
              </a:spcAft>
            </a:pPr>
            <a:r>
              <a:rPr lang="en-US" dirty="0" smtClean="0"/>
              <a:t>CLICK TO ADD TAG LINE OR BEGINNING OF TITLE</a:t>
            </a:r>
            <a:endParaRPr lang="en-GB" dirty="0"/>
          </a:p>
        </p:txBody>
      </p:sp>
      <p:grpSp>
        <p:nvGrpSpPr>
          <p:cNvPr id="8" name="Gruppieren 7"/>
          <p:cNvGrpSpPr/>
          <p:nvPr userDrawn="1"/>
        </p:nvGrpSpPr>
        <p:grpSpPr>
          <a:xfrm>
            <a:off x="6965726" y="4629150"/>
            <a:ext cx="1949815" cy="320400"/>
            <a:chOff x="6965726" y="4629150"/>
            <a:chExt cx="1949815" cy="320400"/>
          </a:xfrm>
        </p:grpSpPr>
        <p:sp>
          <p:nvSpPr>
            <p:cNvPr id="10" name="Freeform 72"/>
            <p:cNvSpPr>
              <a:spLocks noEditPoints="1"/>
            </p:cNvSpPr>
            <p:nvPr userDrawn="1"/>
          </p:nvSpPr>
          <p:spPr bwMode="auto">
            <a:xfrm>
              <a:off x="6965726" y="4787900"/>
              <a:ext cx="1339850" cy="111125"/>
            </a:xfrm>
            <a:custGeom>
              <a:avLst/>
              <a:gdLst>
                <a:gd name="T0" fmla="*/ 867 w 867"/>
                <a:gd name="T1" fmla="*/ 50 h 72"/>
                <a:gd name="T2" fmla="*/ 836 w 867"/>
                <a:gd name="T3" fmla="*/ 11 h 72"/>
                <a:gd name="T4" fmla="*/ 836 w 867"/>
                <a:gd name="T5" fmla="*/ 0 h 72"/>
                <a:gd name="T6" fmla="*/ 852 w 867"/>
                <a:gd name="T7" fmla="*/ 52 h 72"/>
                <a:gd name="T8" fmla="*/ 808 w 867"/>
                <a:gd name="T9" fmla="*/ 48 h 72"/>
                <a:gd name="T10" fmla="*/ 785 w 867"/>
                <a:gd name="T11" fmla="*/ 23 h 72"/>
                <a:gd name="T12" fmla="*/ 758 w 867"/>
                <a:gd name="T13" fmla="*/ 13 h 72"/>
                <a:gd name="T14" fmla="*/ 758 w 867"/>
                <a:gd name="T15" fmla="*/ 43 h 72"/>
                <a:gd name="T16" fmla="*/ 787 w 867"/>
                <a:gd name="T17" fmla="*/ 71 h 72"/>
                <a:gd name="T18" fmla="*/ 789 w 867"/>
                <a:gd name="T19" fmla="*/ 38 h 72"/>
                <a:gd name="T20" fmla="*/ 780 w 867"/>
                <a:gd name="T21" fmla="*/ 1 h 72"/>
                <a:gd name="T22" fmla="*/ 679 w 867"/>
                <a:gd name="T23" fmla="*/ 71 h 72"/>
                <a:gd name="T24" fmla="*/ 695 w 867"/>
                <a:gd name="T25" fmla="*/ 58 h 72"/>
                <a:gd name="T26" fmla="*/ 728 w 867"/>
                <a:gd name="T27" fmla="*/ 29 h 72"/>
                <a:gd name="T28" fmla="*/ 731 w 867"/>
                <a:gd name="T29" fmla="*/ 14 h 72"/>
                <a:gd name="T30" fmla="*/ 679 w 867"/>
                <a:gd name="T31" fmla="*/ 71 h 72"/>
                <a:gd name="T32" fmla="*/ 667 w 867"/>
                <a:gd name="T33" fmla="*/ 33 h 72"/>
                <a:gd name="T34" fmla="*/ 653 w 867"/>
                <a:gd name="T35" fmla="*/ 44 h 72"/>
                <a:gd name="T36" fmla="*/ 637 w 867"/>
                <a:gd name="T37" fmla="*/ 12 h 72"/>
                <a:gd name="T38" fmla="*/ 637 w 867"/>
                <a:gd name="T39" fmla="*/ 0 h 72"/>
                <a:gd name="T40" fmla="*/ 656 w 867"/>
                <a:gd name="T41" fmla="*/ 63 h 72"/>
                <a:gd name="T42" fmla="*/ 548 w 867"/>
                <a:gd name="T43" fmla="*/ 71 h 72"/>
                <a:gd name="T44" fmla="*/ 577 w 867"/>
                <a:gd name="T45" fmla="*/ 71 h 72"/>
                <a:gd name="T46" fmla="*/ 578 w 867"/>
                <a:gd name="T47" fmla="*/ 1 h 72"/>
                <a:gd name="T48" fmla="*/ 549 w 867"/>
                <a:gd name="T49" fmla="*/ 1 h 72"/>
                <a:gd name="T50" fmla="*/ 494 w 867"/>
                <a:gd name="T51" fmla="*/ 18 h 72"/>
                <a:gd name="T52" fmla="*/ 485 w 867"/>
                <a:gd name="T53" fmla="*/ 44 h 72"/>
                <a:gd name="T54" fmla="*/ 475 w 867"/>
                <a:gd name="T55" fmla="*/ 71 h 72"/>
                <a:gd name="T56" fmla="*/ 512 w 867"/>
                <a:gd name="T57" fmla="*/ 71 h 72"/>
                <a:gd name="T58" fmla="*/ 486 w 867"/>
                <a:gd name="T59" fmla="*/ 1 h 72"/>
                <a:gd name="T60" fmla="*/ 410 w 867"/>
                <a:gd name="T61" fmla="*/ 71 h 72"/>
                <a:gd name="T62" fmla="*/ 438 w 867"/>
                <a:gd name="T63" fmla="*/ 71 h 72"/>
                <a:gd name="T64" fmla="*/ 438 w 867"/>
                <a:gd name="T65" fmla="*/ 1 h 72"/>
                <a:gd name="T66" fmla="*/ 410 w 867"/>
                <a:gd name="T67" fmla="*/ 1 h 72"/>
                <a:gd name="T68" fmla="*/ 384 w 867"/>
                <a:gd name="T69" fmla="*/ 25 h 72"/>
                <a:gd name="T70" fmla="*/ 354 w 867"/>
                <a:gd name="T71" fmla="*/ 72 h 72"/>
                <a:gd name="T72" fmla="*/ 354 w 867"/>
                <a:gd name="T73" fmla="*/ 59 h 72"/>
                <a:gd name="T74" fmla="*/ 369 w 867"/>
                <a:gd name="T75" fmla="*/ 25 h 72"/>
                <a:gd name="T76" fmla="*/ 286 w 867"/>
                <a:gd name="T77" fmla="*/ 71 h 72"/>
                <a:gd name="T78" fmla="*/ 248 w 867"/>
                <a:gd name="T79" fmla="*/ 41 h 72"/>
                <a:gd name="T80" fmla="*/ 248 w 867"/>
                <a:gd name="T81" fmla="*/ 29 h 72"/>
                <a:gd name="T82" fmla="*/ 285 w 867"/>
                <a:gd name="T83" fmla="*/ 1 h 72"/>
                <a:gd name="T84" fmla="*/ 145 w 867"/>
                <a:gd name="T85" fmla="*/ 71 h 72"/>
                <a:gd name="T86" fmla="*/ 159 w 867"/>
                <a:gd name="T87" fmla="*/ 22 h 72"/>
                <a:gd name="T88" fmla="*/ 205 w 867"/>
                <a:gd name="T89" fmla="*/ 21 h 72"/>
                <a:gd name="T90" fmla="*/ 220 w 867"/>
                <a:gd name="T91" fmla="*/ 71 h 72"/>
                <a:gd name="T92" fmla="*/ 183 w 867"/>
                <a:gd name="T93" fmla="*/ 49 h 72"/>
                <a:gd name="T94" fmla="*/ 145 w 867"/>
                <a:gd name="T95" fmla="*/ 1 h 72"/>
                <a:gd name="T96" fmla="*/ 105 w 867"/>
                <a:gd name="T97" fmla="*/ 18 h 72"/>
                <a:gd name="T98" fmla="*/ 105 w 867"/>
                <a:gd name="T99" fmla="*/ 18 h 72"/>
                <a:gd name="T100" fmla="*/ 92 w 867"/>
                <a:gd name="T101" fmla="*/ 55 h 72"/>
                <a:gd name="T102" fmla="*/ 139 w 867"/>
                <a:gd name="T103" fmla="*/ 71 h 72"/>
                <a:gd name="T104" fmla="*/ 71 w 867"/>
                <a:gd name="T105" fmla="*/ 71 h 72"/>
                <a:gd name="T106" fmla="*/ 64 w 867"/>
                <a:gd name="T107" fmla="*/ 33 h 72"/>
                <a:gd name="T108" fmla="*/ 50 w 867"/>
                <a:gd name="T109" fmla="*/ 44 h 72"/>
                <a:gd name="T110" fmla="*/ 34 w 867"/>
                <a:gd name="T111" fmla="*/ 12 h 72"/>
                <a:gd name="T112" fmla="*/ 34 w 867"/>
                <a:gd name="T113" fmla="*/ 0 h 72"/>
                <a:gd name="T114" fmla="*/ 53 w 867"/>
                <a:gd name="T115" fmla="*/ 6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7" h="72">
                  <a:moveTo>
                    <a:pt x="808" y="48"/>
                  </a:moveTo>
                  <a:cubicBezTo>
                    <a:pt x="808" y="65"/>
                    <a:pt x="822" y="72"/>
                    <a:pt x="838" y="72"/>
                  </a:cubicBezTo>
                  <a:cubicBezTo>
                    <a:pt x="857" y="72"/>
                    <a:pt x="867" y="63"/>
                    <a:pt x="867" y="50"/>
                  </a:cubicBezTo>
                  <a:cubicBezTo>
                    <a:pt x="867" y="34"/>
                    <a:pt x="851" y="31"/>
                    <a:pt x="846" y="30"/>
                  </a:cubicBezTo>
                  <a:cubicBezTo>
                    <a:pt x="829" y="25"/>
                    <a:pt x="825" y="25"/>
                    <a:pt x="825" y="19"/>
                  </a:cubicBezTo>
                  <a:cubicBezTo>
                    <a:pt x="825" y="13"/>
                    <a:pt x="831" y="11"/>
                    <a:pt x="836" y="11"/>
                  </a:cubicBezTo>
                  <a:cubicBezTo>
                    <a:pt x="843" y="11"/>
                    <a:pt x="849" y="14"/>
                    <a:pt x="849" y="22"/>
                  </a:cubicBezTo>
                  <a:cubicBezTo>
                    <a:pt x="864" y="22"/>
                    <a:pt x="864" y="22"/>
                    <a:pt x="864" y="22"/>
                  </a:cubicBezTo>
                  <a:cubicBezTo>
                    <a:pt x="864" y="6"/>
                    <a:pt x="851" y="0"/>
                    <a:pt x="836" y="0"/>
                  </a:cubicBezTo>
                  <a:cubicBezTo>
                    <a:pt x="824" y="0"/>
                    <a:pt x="810" y="6"/>
                    <a:pt x="810" y="21"/>
                  </a:cubicBezTo>
                  <a:cubicBezTo>
                    <a:pt x="810" y="34"/>
                    <a:pt x="821" y="38"/>
                    <a:pt x="831" y="40"/>
                  </a:cubicBezTo>
                  <a:cubicBezTo>
                    <a:pt x="841" y="43"/>
                    <a:pt x="852" y="44"/>
                    <a:pt x="852" y="52"/>
                  </a:cubicBezTo>
                  <a:cubicBezTo>
                    <a:pt x="852" y="59"/>
                    <a:pt x="844" y="60"/>
                    <a:pt x="838" y="60"/>
                  </a:cubicBezTo>
                  <a:cubicBezTo>
                    <a:pt x="830" y="60"/>
                    <a:pt x="823" y="57"/>
                    <a:pt x="823" y="48"/>
                  </a:cubicBezTo>
                  <a:lnTo>
                    <a:pt x="808" y="48"/>
                  </a:lnTo>
                  <a:close/>
                  <a:moveTo>
                    <a:pt x="758" y="13"/>
                  </a:moveTo>
                  <a:cubicBezTo>
                    <a:pt x="774" y="13"/>
                    <a:pt x="774" y="13"/>
                    <a:pt x="774" y="13"/>
                  </a:cubicBezTo>
                  <a:cubicBezTo>
                    <a:pt x="781" y="13"/>
                    <a:pt x="785" y="16"/>
                    <a:pt x="785" y="23"/>
                  </a:cubicBezTo>
                  <a:cubicBezTo>
                    <a:pt x="785" y="30"/>
                    <a:pt x="781" y="33"/>
                    <a:pt x="774" y="33"/>
                  </a:cubicBezTo>
                  <a:cubicBezTo>
                    <a:pt x="758" y="33"/>
                    <a:pt x="758" y="33"/>
                    <a:pt x="758" y="33"/>
                  </a:cubicBezTo>
                  <a:lnTo>
                    <a:pt x="758" y="13"/>
                  </a:lnTo>
                  <a:close/>
                  <a:moveTo>
                    <a:pt x="742" y="71"/>
                  </a:moveTo>
                  <a:cubicBezTo>
                    <a:pt x="758" y="71"/>
                    <a:pt x="758" y="71"/>
                    <a:pt x="758" y="71"/>
                  </a:cubicBezTo>
                  <a:cubicBezTo>
                    <a:pt x="758" y="43"/>
                    <a:pt x="758" y="43"/>
                    <a:pt x="758" y="43"/>
                  </a:cubicBezTo>
                  <a:cubicBezTo>
                    <a:pt x="773" y="43"/>
                    <a:pt x="773" y="43"/>
                    <a:pt x="773" y="43"/>
                  </a:cubicBezTo>
                  <a:cubicBezTo>
                    <a:pt x="781" y="43"/>
                    <a:pt x="783" y="47"/>
                    <a:pt x="784" y="54"/>
                  </a:cubicBezTo>
                  <a:cubicBezTo>
                    <a:pt x="785" y="59"/>
                    <a:pt x="785" y="66"/>
                    <a:pt x="787" y="71"/>
                  </a:cubicBezTo>
                  <a:cubicBezTo>
                    <a:pt x="802" y="71"/>
                    <a:pt x="802" y="71"/>
                    <a:pt x="802" y="71"/>
                  </a:cubicBezTo>
                  <a:cubicBezTo>
                    <a:pt x="799" y="67"/>
                    <a:pt x="800" y="59"/>
                    <a:pt x="799" y="54"/>
                  </a:cubicBezTo>
                  <a:cubicBezTo>
                    <a:pt x="799" y="47"/>
                    <a:pt x="797" y="40"/>
                    <a:pt x="789" y="38"/>
                  </a:cubicBezTo>
                  <a:cubicBezTo>
                    <a:pt x="789" y="38"/>
                    <a:pt x="789" y="38"/>
                    <a:pt x="789" y="38"/>
                  </a:cubicBezTo>
                  <a:cubicBezTo>
                    <a:pt x="797" y="35"/>
                    <a:pt x="800" y="28"/>
                    <a:pt x="800" y="20"/>
                  </a:cubicBezTo>
                  <a:cubicBezTo>
                    <a:pt x="800" y="10"/>
                    <a:pt x="792" y="1"/>
                    <a:pt x="780" y="1"/>
                  </a:cubicBezTo>
                  <a:cubicBezTo>
                    <a:pt x="742" y="1"/>
                    <a:pt x="742" y="1"/>
                    <a:pt x="742" y="1"/>
                  </a:cubicBezTo>
                  <a:lnTo>
                    <a:pt x="742" y="71"/>
                  </a:lnTo>
                  <a:close/>
                  <a:moveTo>
                    <a:pt x="679" y="71"/>
                  </a:moveTo>
                  <a:cubicBezTo>
                    <a:pt x="732" y="71"/>
                    <a:pt x="732" y="71"/>
                    <a:pt x="732" y="71"/>
                  </a:cubicBezTo>
                  <a:cubicBezTo>
                    <a:pt x="732" y="58"/>
                    <a:pt x="732" y="58"/>
                    <a:pt x="732" y="58"/>
                  </a:cubicBezTo>
                  <a:cubicBezTo>
                    <a:pt x="695" y="58"/>
                    <a:pt x="695" y="58"/>
                    <a:pt x="695" y="58"/>
                  </a:cubicBezTo>
                  <a:cubicBezTo>
                    <a:pt x="695" y="41"/>
                    <a:pt x="695" y="41"/>
                    <a:pt x="695" y="41"/>
                  </a:cubicBezTo>
                  <a:cubicBezTo>
                    <a:pt x="728" y="41"/>
                    <a:pt x="728" y="41"/>
                    <a:pt x="728" y="41"/>
                  </a:cubicBezTo>
                  <a:cubicBezTo>
                    <a:pt x="728" y="29"/>
                    <a:pt x="728" y="29"/>
                    <a:pt x="728" y="29"/>
                  </a:cubicBezTo>
                  <a:cubicBezTo>
                    <a:pt x="695" y="29"/>
                    <a:pt x="695" y="29"/>
                    <a:pt x="695" y="29"/>
                  </a:cubicBezTo>
                  <a:cubicBezTo>
                    <a:pt x="695" y="14"/>
                    <a:pt x="695" y="14"/>
                    <a:pt x="695" y="14"/>
                  </a:cubicBezTo>
                  <a:cubicBezTo>
                    <a:pt x="731" y="14"/>
                    <a:pt x="731" y="14"/>
                    <a:pt x="731" y="14"/>
                  </a:cubicBezTo>
                  <a:cubicBezTo>
                    <a:pt x="731" y="1"/>
                    <a:pt x="731" y="1"/>
                    <a:pt x="731" y="1"/>
                  </a:cubicBezTo>
                  <a:cubicBezTo>
                    <a:pt x="679" y="1"/>
                    <a:pt x="679" y="1"/>
                    <a:pt x="679" y="1"/>
                  </a:cubicBezTo>
                  <a:lnTo>
                    <a:pt x="679" y="71"/>
                  </a:lnTo>
                  <a:close/>
                  <a:moveTo>
                    <a:pt x="657" y="71"/>
                  </a:moveTo>
                  <a:cubicBezTo>
                    <a:pt x="667" y="71"/>
                    <a:pt x="667" y="71"/>
                    <a:pt x="667" y="71"/>
                  </a:cubicBezTo>
                  <a:cubicBezTo>
                    <a:pt x="667" y="33"/>
                    <a:pt x="667" y="33"/>
                    <a:pt x="667" y="33"/>
                  </a:cubicBezTo>
                  <a:cubicBezTo>
                    <a:pt x="638" y="33"/>
                    <a:pt x="638" y="33"/>
                    <a:pt x="638" y="33"/>
                  </a:cubicBezTo>
                  <a:cubicBezTo>
                    <a:pt x="638" y="44"/>
                    <a:pt x="638" y="44"/>
                    <a:pt x="638" y="44"/>
                  </a:cubicBezTo>
                  <a:cubicBezTo>
                    <a:pt x="653" y="44"/>
                    <a:pt x="653" y="44"/>
                    <a:pt x="653" y="44"/>
                  </a:cubicBezTo>
                  <a:cubicBezTo>
                    <a:pt x="652" y="54"/>
                    <a:pt x="647" y="59"/>
                    <a:pt x="637" y="59"/>
                  </a:cubicBezTo>
                  <a:cubicBezTo>
                    <a:pt x="623" y="59"/>
                    <a:pt x="618" y="48"/>
                    <a:pt x="618" y="36"/>
                  </a:cubicBezTo>
                  <a:cubicBezTo>
                    <a:pt x="618" y="24"/>
                    <a:pt x="623" y="12"/>
                    <a:pt x="637" y="12"/>
                  </a:cubicBezTo>
                  <a:cubicBezTo>
                    <a:pt x="644" y="12"/>
                    <a:pt x="650" y="16"/>
                    <a:pt x="651" y="24"/>
                  </a:cubicBezTo>
                  <a:cubicBezTo>
                    <a:pt x="666" y="24"/>
                    <a:pt x="666" y="24"/>
                    <a:pt x="666" y="24"/>
                  </a:cubicBezTo>
                  <a:cubicBezTo>
                    <a:pt x="664" y="8"/>
                    <a:pt x="651" y="0"/>
                    <a:pt x="637" y="0"/>
                  </a:cubicBezTo>
                  <a:cubicBezTo>
                    <a:pt x="615" y="0"/>
                    <a:pt x="603" y="16"/>
                    <a:pt x="603" y="36"/>
                  </a:cubicBezTo>
                  <a:cubicBezTo>
                    <a:pt x="603" y="56"/>
                    <a:pt x="615" y="72"/>
                    <a:pt x="637" y="72"/>
                  </a:cubicBezTo>
                  <a:cubicBezTo>
                    <a:pt x="643" y="72"/>
                    <a:pt x="650" y="70"/>
                    <a:pt x="656" y="63"/>
                  </a:cubicBezTo>
                  <a:lnTo>
                    <a:pt x="657" y="71"/>
                  </a:lnTo>
                  <a:close/>
                  <a:moveTo>
                    <a:pt x="534" y="71"/>
                  </a:moveTo>
                  <a:cubicBezTo>
                    <a:pt x="548" y="71"/>
                    <a:pt x="548" y="71"/>
                    <a:pt x="548" y="71"/>
                  </a:cubicBezTo>
                  <a:cubicBezTo>
                    <a:pt x="548" y="24"/>
                    <a:pt x="548" y="24"/>
                    <a:pt x="548" y="24"/>
                  </a:cubicBezTo>
                  <a:cubicBezTo>
                    <a:pt x="548" y="24"/>
                    <a:pt x="548" y="24"/>
                    <a:pt x="548" y="24"/>
                  </a:cubicBezTo>
                  <a:cubicBezTo>
                    <a:pt x="577" y="71"/>
                    <a:pt x="577" y="71"/>
                    <a:pt x="577" y="71"/>
                  </a:cubicBezTo>
                  <a:cubicBezTo>
                    <a:pt x="592" y="71"/>
                    <a:pt x="592" y="71"/>
                    <a:pt x="592" y="71"/>
                  </a:cubicBezTo>
                  <a:cubicBezTo>
                    <a:pt x="592" y="1"/>
                    <a:pt x="592" y="1"/>
                    <a:pt x="592" y="1"/>
                  </a:cubicBezTo>
                  <a:cubicBezTo>
                    <a:pt x="578" y="1"/>
                    <a:pt x="578" y="1"/>
                    <a:pt x="578" y="1"/>
                  </a:cubicBezTo>
                  <a:cubicBezTo>
                    <a:pt x="578" y="48"/>
                    <a:pt x="578" y="48"/>
                    <a:pt x="578" y="48"/>
                  </a:cubicBezTo>
                  <a:cubicBezTo>
                    <a:pt x="578" y="48"/>
                    <a:pt x="578" y="48"/>
                    <a:pt x="578" y="48"/>
                  </a:cubicBezTo>
                  <a:cubicBezTo>
                    <a:pt x="549" y="1"/>
                    <a:pt x="549" y="1"/>
                    <a:pt x="549" y="1"/>
                  </a:cubicBezTo>
                  <a:cubicBezTo>
                    <a:pt x="534" y="1"/>
                    <a:pt x="534" y="1"/>
                    <a:pt x="534" y="1"/>
                  </a:cubicBezTo>
                  <a:lnTo>
                    <a:pt x="534" y="71"/>
                  </a:lnTo>
                  <a:close/>
                  <a:moveTo>
                    <a:pt x="494" y="18"/>
                  </a:moveTo>
                  <a:cubicBezTo>
                    <a:pt x="494" y="18"/>
                    <a:pt x="494" y="18"/>
                    <a:pt x="494" y="18"/>
                  </a:cubicBezTo>
                  <a:cubicBezTo>
                    <a:pt x="503" y="44"/>
                    <a:pt x="503" y="44"/>
                    <a:pt x="503" y="44"/>
                  </a:cubicBezTo>
                  <a:cubicBezTo>
                    <a:pt x="485" y="44"/>
                    <a:pt x="485" y="44"/>
                    <a:pt x="485" y="44"/>
                  </a:cubicBezTo>
                  <a:lnTo>
                    <a:pt x="494" y="18"/>
                  </a:lnTo>
                  <a:close/>
                  <a:moveTo>
                    <a:pt x="460" y="71"/>
                  </a:moveTo>
                  <a:cubicBezTo>
                    <a:pt x="475" y="71"/>
                    <a:pt x="475" y="71"/>
                    <a:pt x="475" y="71"/>
                  </a:cubicBezTo>
                  <a:cubicBezTo>
                    <a:pt x="481" y="55"/>
                    <a:pt x="481" y="55"/>
                    <a:pt x="481" y="55"/>
                  </a:cubicBezTo>
                  <a:cubicBezTo>
                    <a:pt x="507" y="55"/>
                    <a:pt x="507" y="55"/>
                    <a:pt x="507" y="55"/>
                  </a:cubicBezTo>
                  <a:cubicBezTo>
                    <a:pt x="512" y="71"/>
                    <a:pt x="512" y="71"/>
                    <a:pt x="512" y="71"/>
                  </a:cubicBezTo>
                  <a:cubicBezTo>
                    <a:pt x="528" y="71"/>
                    <a:pt x="528" y="71"/>
                    <a:pt x="528" y="71"/>
                  </a:cubicBezTo>
                  <a:cubicBezTo>
                    <a:pt x="502" y="1"/>
                    <a:pt x="502" y="1"/>
                    <a:pt x="502" y="1"/>
                  </a:cubicBezTo>
                  <a:cubicBezTo>
                    <a:pt x="486" y="1"/>
                    <a:pt x="486" y="1"/>
                    <a:pt x="486" y="1"/>
                  </a:cubicBezTo>
                  <a:lnTo>
                    <a:pt x="460" y="71"/>
                  </a:lnTo>
                  <a:close/>
                  <a:moveTo>
                    <a:pt x="395" y="71"/>
                  </a:moveTo>
                  <a:cubicBezTo>
                    <a:pt x="410" y="71"/>
                    <a:pt x="410" y="71"/>
                    <a:pt x="410" y="71"/>
                  </a:cubicBezTo>
                  <a:cubicBezTo>
                    <a:pt x="410" y="41"/>
                    <a:pt x="410" y="41"/>
                    <a:pt x="410" y="41"/>
                  </a:cubicBezTo>
                  <a:cubicBezTo>
                    <a:pt x="438" y="41"/>
                    <a:pt x="438" y="41"/>
                    <a:pt x="438" y="41"/>
                  </a:cubicBezTo>
                  <a:cubicBezTo>
                    <a:pt x="438" y="71"/>
                    <a:pt x="438" y="71"/>
                    <a:pt x="438" y="71"/>
                  </a:cubicBezTo>
                  <a:cubicBezTo>
                    <a:pt x="454" y="71"/>
                    <a:pt x="454" y="71"/>
                    <a:pt x="454" y="71"/>
                  </a:cubicBezTo>
                  <a:cubicBezTo>
                    <a:pt x="454" y="1"/>
                    <a:pt x="454" y="1"/>
                    <a:pt x="454" y="1"/>
                  </a:cubicBezTo>
                  <a:cubicBezTo>
                    <a:pt x="438" y="1"/>
                    <a:pt x="438" y="1"/>
                    <a:pt x="438" y="1"/>
                  </a:cubicBezTo>
                  <a:cubicBezTo>
                    <a:pt x="438" y="28"/>
                    <a:pt x="438" y="28"/>
                    <a:pt x="438" y="28"/>
                  </a:cubicBezTo>
                  <a:cubicBezTo>
                    <a:pt x="410" y="28"/>
                    <a:pt x="410" y="28"/>
                    <a:pt x="410" y="28"/>
                  </a:cubicBezTo>
                  <a:cubicBezTo>
                    <a:pt x="410" y="1"/>
                    <a:pt x="410" y="1"/>
                    <a:pt x="410" y="1"/>
                  </a:cubicBezTo>
                  <a:cubicBezTo>
                    <a:pt x="395" y="1"/>
                    <a:pt x="395" y="1"/>
                    <a:pt x="395" y="1"/>
                  </a:cubicBezTo>
                  <a:lnTo>
                    <a:pt x="395" y="71"/>
                  </a:lnTo>
                  <a:close/>
                  <a:moveTo>
                    <a:pt x="384" y="25"/>
                  </a:moveTo>
                  <a:cubicBezTo>
                    <a:pt x="382" y="8"/>
                    <a:pt x="369" y="0"/>
                    <a:pt x="354" y="0"/>
                  </a:cubicBezTo>
                  <a:cubicBezTo>
                    <a:pt x="333" y="0"/>
                    <a:pt x="320" y="16"/>
                    <a:pt x="320" y="36"/>
                  </a:cubicBezTo>
                  <a:cubicBezTo>
                    <a:pt x="320" y="56"/>
                    <a:pt x="333" y="72"/>
                    <a:pt x="354" y="72"/>
                  </a:cubicBezTo>
                  <a:cubicBezTo>
                    <a:pt x="371" y="72"/>
                    <a:pt x="383" y="61"/>
                    <a:pt x="385" y="44"/>
                  </a:cubicBezTo>
                  <a:cubicBezTo>
                    <a:pt x="370" y="44"/>
                    <a:pt x="370" y="44"/>
                    <a:pt x="370" y="44"/>
                  </a:cubicBezTo>
                  <a:cubicBezTo>
                    <a:pt x="369" y="53"/>
                    <a:pt x="364" y="59"/>
                    <a:pt x="354" y="59"/>
                  </a:cubicBezTo>
                  <a:cubicBezTo>
                    <a:pt x="340" y="59"/>
                    <a:pt x="335" y="48"/>
                    <a:pt x="335" y="36"/>
                  </a:cubicBezTo>
                  <a:cubicBezTo>
                    <a:pt x="335" y="24"/>
                    <a:pt x="340" y="12"/>
                    <a:pt x="354" y="12"/>
                  </a:cubicBezTo>
                  <a:cubicBezTo>
                    <a:pt x="362" y="12"/>
                    <a:pt x="368" y="18"/>
                    <a:pt x="369" y="25"/>
                  </a:cubicBezTo>
                  <a:lnTo>
                    <a:pt x="384" y="25"/>
                  </a:lnTo>
                  <a:close/>
                  <a:moveTo>
                    <a:pt x="233" y="71"/>
                  </a:moveTo>
                  <a:cubicBezTo>
                    <a:pt x="286" y="71"/>
                    <a:pt x="286" y="71"/>
                    <a:pt x="286" y="71"/>
                  </a:cubicBezTo>
                  <a:cubicBezTo>
                    <a:pt x="286" y="58"/>
                    <a:pt x="286" y="58"/>
                    <a:pt x="286" y="58"/>
                  </a:cubicBezTo>
                  <a:cubicBezTo>
                    <a:pt x="248" y="58"/>
                    <a:pt x="248" y="58"/>
                    <a:pt x="248" y="58"/>
                  </a:cubicBezTo>
                  <a:cubicBezTo>
                    <a:pt x="248" y="41"/>
                    <a:pt x="248" y="41"/>
                    <a:pt x="248" y="41"/>
                  </a:cubicBezTo>
                  <a:cubicBezTo>
                    <a:pt x="282" y="41"/>
                    <a:pt x="282" y="41"/>
                    <a:pt x="282" y="41"/>
                  </a:cubicBezTo>
                  <a:cubicBezTo>
                    <a:pt x="282" y="29"/>
                    <a:pt x="282" y="29"/>
                    <a:pt x="282" y="29"/>
                  </a:cubicBezTo>
                  <a:cubicBezTo>
                    <a:pt x="248" y="29"/>
                    <a:pt x="248" y="29"/>
                    <a:pt x="248" y="29"/>
                  </a:cubicBezTo>
                  <a:cubicBezTo>
                    <a:pt x="248" y="14"/>
                    <a:pt x="248" y="14"/>
                    <a:pt x="248" y="14"/>
                  </a:cubicBezTo>
                  <a:cubicBezTo>
                    <a:pt x="285" y="14"/>
                    <a:pt x="285" y="14"/>
                    <a:pt x="285" y="14"/>
                  </a:cubicBezTo>
                  <a:cubicBezTo>
                    <a:pt x="285" y="1"/>
                    <a:pt x="285" y="1"/>
                    <a:pt x="285" y="1"/>
                  </a:cubicBezTo>
                  <a:cubicBezTo>
                    <a:pt x="233" y="1"/>
                    <a:pt x="233" y="1"/>
                    <a:pt x="233" y="1"/>
                  </a:cubicBezTo>
                  <a:lnTo>
                    <a:pt x="233" y="71"/>
                  </a:lnTo>
                  <a:close/>
                  <a:moveTo>
                    <a:pt x="145" y="71"/>
                  </a:moveTo>
                  <a:cubicBezTo>
                    <a:pt x="159" y="71"/>
                    <a:pt x="159" y="71"/>
                    <a:pt x="159" y="71"/>
                  </a:cubicBezTo>
                  <a:cubicBezTo>
                    <a:pt x="159" y="22"/>
                    <a:pt x="159" y="22"/>
                    <a:pt x="159" y="22"/>
                  </a:cubicBezTo>
                  <a:cubicBezTo>
                    <a:pt x="159" y="22"/>
                    <a:pt x="159" y="22"/>
                    <a:pt x="159" y="22"/>
                  </a:cubicBezTo>
                  <a:cubicBezTo>
                    <a:pt x="176" y="71"/>
                    <a:pt x="176" y="71"/>
                    <a:pt x="176" y="71"/>
                  </a:cubicBezTo>
                  <a:cubicBezTo>
                    <a:pt x="188" y="71"/>
                    <a:pt x="188" y="71"/>
                    <a:pt x="188" y="71"/>
                  </a:cubicBezTo>
                  <a:cubicBezTo>
                    <a:pt x="205" y="21"/>
                    <a:pt x="205" y="21"/>
                    <a:pt x="205" y="21"/>
                  </a:cubicBezTo>
                  <a:cubicBezTo>
                    <a:pt x="205" y="21"/>
                    <a:pt x="205" y="21"/>
                    <a:pt x="205" y="21"/>
                  </a:cubicBezTo>
                  <a:cubicBezTo>
                    <a:pt x="205" y="71"/>
                    <a:pt x="205" y="71"/>
                    <a:pt x="205" y="71"/>
                  </a:cubicBezTo>
                  <a:cubicBezTo>
                    <a:pt x="220" y="71"/>
                    <a:pt x="220" y="71"/>
                    <a:pt x="220" y="71"/>
                  </a:cubicBezTo>
                  <a:cubicBezTo>
                    <a:pt x="220" y="1"/>
                    <a:pt x="220" y="1"/>
                    <a:pt x="220" y="1"/>
                  </a:cubicBezTo>
                  <a:cubicBezTo>
                    <a:pt x="198" y="1"/>
                    <a:pt x="198" y="1"/>
                    <a:pt x="198" y="1"/>
                  </a:cubicBezTo>
                  <a:cubicBezTo>
                    <a:pt x="183" y="49"/>
                    <a:pt x="183" y="49"/>
                    <a:pt x="183" y="49"/>
                  </a:cubicBezTo>
                  <a:cubicBezTo>
                    <a:pt x="183" y="49"/>
                    <a:pt x="183" y="49"/>
                    <a:pt x="183" y="49"/>
                  </a:cubicBezTo>
                  <a:cubicBezTo>
                    <a:pt x="166" y="1"/>
                    <a:pt x="166" y="1"/>
                    <a:pt x="166" y="1"/>
                  </a:cubicBezTo>
                  <a:cubicBezTo>
                    <a:pt x="145" y="1"/>
                    <a:pt x="145" y="1"/>
                    <a:pt x="145" y="1"/>
                  </a:cubicBezTo>
                  <a:lnTo>
                    <a:pt x="145" y="71"/>
                  </a:lnTo>
                  <a:close/>
                  <a:moveTo>
                    <a:pt x="105" y="18"/>
                  </a:moveTo>
                  <a:cubicBezTo>
                    <a:pt x="105" y="18"/>
                    <a:pt x="105" y="18"/>
                    <a:pt x="105" y="18"/>
                  </a:cubicBezTo>
                  <a:cubicBezTo>
                    <a:pt x="114" y="44"/>
                    <a:pt x="114" y="44"/>
                    <a:pt x="114" y="44"/>
                  </a:cubicBezTo>
                  <a:cubicBezTo>
                    <a:pt x="96" y="44"/>
                    <a:pt x="96" y="44"/>
                    <a:pt x="96" y="44"/>
                  </a:cubicBezTo>
                  <a:lnTo>
                    <a:pt x="105" y="18"/>
                  </a:lnTo>
                  <a:close/>
                  <a:moveTo>
                    <a:pt x="71" y="71"/>
                  </a:moveTo>
                  <a:cubicBezTo>
                    <a:pt x="86" y="71"/>
                    <a:pt x="86" y="71"/>
                    <a:pt x="86" y="71"/>
                  </a:cubicBezTo>
                  <a:cubicBezTo>
                    <a:pt x="92" y="55"/>
                    <a:pt x="92" y="55"/>
                    <a:pt x="92" y="55"/>
                  </a:cubicBezTo>
                  <a:cubicBezTo>
                    <a:pt x="118" y="55"/>
                    <a:pt x="118" y="55"/>
                    <a:pt x="118" y="55"/>
                  </a:cubicBezTo>
                  <a:cubicBezTo>
                    <a:pt x="123" y="71"/>
                    <a:pt x="123" y="71"/>
                    <a:pt x="123" y="71"/>
                  </a:cubicBezTo>
                  <a:cubicBezTo>
                    <a:pt x="139" y="71"/>
                    <a:pt x="139" y="71"/>
                    <a:pt x="139" y="71"/>
                  </a:cubicBezTo>
                  <a:cubicBezTo>
                    <a:pt x="113" y="1"/>
                    <a:pt x="113" y="1"/>
                    <a:pt x="113" y="1"/>
                  </a:cubicBezTo>
                  <a:cubicBezTo>
                    <a:pt x="97" y="1"/>
                    <a:pt x="97" y="1"/>
                    <a:pt x="97" y="1"/>
                  </a:cubicBezTo>
                  <a:lnTo>
                    <a:pt x="71" y="71"/>
                  </a:lnTo>
                  <a:close/>
                  <a:moveTo>
                    <a:pt x="54" y="71"/>
                  </a:moveTo>
                  <a:cubicBezTo>
                    <a:pt x="64" y="71"/>
                    <a:pt x="64" y="71"/>
                    <a:pt x="64" y="71"/>
                  </a:cubicBezTo>
                  <a:cubicBezTo>
                    <a:pt x="64" y="33"/>
                    <a:pt x="64" y="33"/>
                    <a:pt x="64" y="33"/>
                  </a:cubicBezTo>
                  <a:cubicBezTo>
                    <a:pt x="35" y="33"/>
                    <a:pt x="35" y="33"/>
                    <a:pt x="35" y="33"/>
                  </a:cubicBezTo>
                  <a:cubicBezTo>
                    <a:pt x="35" y="44"/>
                    <a:pt x="35" y="44"/>
                    <a:pt x="35" y="44"/>
                  </a:cubicBezTo>
                  <a:cubicBezTo>
                    <a:pt x="50" y="44"/>
                    <a:pt x="50" y="44"/>
                    <a:pt x="50" y="44"/>
                  </a:cubicBezTo>
                  <a:cubicBezTo>
                    <a:pt x="49" y="54"/>
                    <a:pt x="44" y="59"/>
                    <a:pt x="34" y="59"/>
                  </a:cubicBezTo>
                  <a:cubicBezTo>
                    <a:pt x="20" y="59"/>
                    <a:pt x="15" y="48"/>
                    <a:pt x="15" y="36"/>
                  </a:cubicBezTo>
                  <a:cubicBezTo>
                    <a:pt x="15" y="24"/>
                    <a:pt x="20" y="12"/>
                    <a:pt x="34" y="12"/>
                  </a:cubicBezTo>
                  <a:cubicBezTo>
                    <a:pt x="41" y="12"/>
                    <a:pt x="47" y="16"/>
                    <a:pt x="49" y="24"/>
                  </a:cubicBezTo>
                  <a:cubicBezTo>
                    <a:pt x="63" y="24"/>
                    <a:pt x="63" y="24"/>
                    <a:pt x="63" y="24"/>
                  </a:cubicBezTo>
                  <a:cubicBezTo>
                    <a:pt x="61" y="8"/>
                    <a:pt x="48" y="0"/>
                    <a:pt x="34" y="0"/>
                  </a:cubicBezTo>
                  <a:cubicBezTo>
                    <a:pt x="12" y="0"/>
                    <a:pt x="0" y="16"/>
                    <a:pt x="0" y="36"/>
                  </a:cubicBezTo>
                  <a:cubicBezTo>
                    <a:pt x="0" y="56"/>
                    <a:pt x="12" y="72"/>
                    <a:pt x="34" y="72"/>
                  </a:cubicBezTo>
                  <a:cubicBezTo>
                    <a:pt x="41" y="72"/>
                    <a:pt x="48" y="70"/>
                    <a:pt x="53" y="63"/>
                  </a:cubicBezTo>
                  <a:lnTo>
                    <a:pt x="54" y="7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dirty="0"/>
            </a:p>
          </p:txBody>
        </p:sp>
        <p:grpSp>
          <p:nvGrpSpPr>
            <p:cNvPr id="13" name="Ipsos logo"/>
            <p:cNvGrpSpPr>
              <a:grpSpLocks noChangeAspect="1"/>
            </p:cNvGrpSpPr>
            <p:nvPr userDrawn="1"/>
          </p:nvGrpSpPr>
          <p:grpSpPr bwMode="gray">
            <a:xfrm>
              <a:off x="8558213" y="4629150"/>
              <a:ext cx="357328" cy="320400"/>
              <a:chOff x="1352" y="681"/>
              <a:chExt cx="3519" cy="3153"/>
            </a:xfrm>
          </p:grpSpPr>
          <p:sp>
            <p:nvSpPr>
              <p:cNvPr id="15" name="Freeform 19"/>
              <p:cNvSpPr>
                <a:spLocks noChangeAspect="1"/>
              </p:cNvSpPr>
              <p:nvPr userDrawn="1"/>
            </p:nvSpPr>
            <p:spPr bwMode="gray">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Freeform 20"/>
              <p:cNvSpPr>
                <a:spLocks noChangeAspect="1"/>
              </p:cNvSpPr>
              <p:nvPr userDrawn="1"/>
            </p:nvSpPr>
            <p:spPr bwMode="gray">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8" name="Freeform 21"/>
              <p:cNvSpPr>
                <a:spLocks noChangeAspect="1"/>
              </p:cNvSpPr>
              <p:nvPr userDrawn="1"/>
            </p:nvSpPr>
            <p:spPr bwMode="gray">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9" name="Freeform 22"/>
              <p:cNvSpPr>
                <a:spLocks noChangeAspect="1"/>
              </p:cNvSpPr>
              <p:nvPr userDrawn="1"/>
            </p:nvSpPr>
            <p:spPr bwMode="gray">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Freeform 23"/>
              <p:cNvSpPr>
                <a:spLocks noChangeAspect="1"/>
              </p:cNvSpPr>
              <p:nvPr userDrawn="1"/>
            </p:nvSpPr>
            <p:spPr bwMode="gray">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1" name="Freeform 24"/>
              <p:cNvSpPr>
                <a:spLocks noChangeAspect="1"/>
              </p:cNvSpPr>
              <p:nvPr userDrawn="1"/>
            </p:nvSpPr>
            <p:spPr bwMode="gray">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3" name="Freeform 25"/>
              <p:cNvSpPr>
                <a:spLocks noChangeAspect="1"/>
              </p:cNvSpPr>
              <p:nvPr userDrawn="1"/>
            </p:nvSpPr>
            <p:spPr bwMode="gray">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4" name="Freeform 26"/>
              <p:cNvSpPr>
                <a:spLocks noChangeAspect="1"/>
              </p:cNvSpPr>
              <p:nvPr userDrawn="1"/>
            </p:nvSpPr>
            <p:spPr bwMode="gray">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5" name="Freeform 27"/>
              <p:cNvSpPr>
                <a:spLocks noChangeAspect="1" noEditPoints="1"/>
              </p:cNvSpPr>
              <p:nvPr userDrawn="1"/>
            </p:nvSpPr>
            <p:spPr bwMode="gray">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6" name="Freeform 28"/>
              <p:cNvSpPr>
                <a:spLocks noChangeAspect="1"/>
              </p:cNvSpPr>
              <p:nvPr userDrawn="1"/>
            </p:nvSpPr>
            <p:spPr bwMode="gray">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7" name="Freeform 29"/>
              <p:cNvSpPr>
                <a:spLocks noChangeAspect="1" noEditPoints="1"/>
              </p:cNvSpPr>
              <p:nvPr userDrawn="1"/>
            </p:nvSpPr>
            <p:spPr bwMode="gray">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8" name="Freeform 30"/>
              <p:cNvSpPr>
                <a:spLocks noChangeAspect="1"/>
              </p:cNvSpPr>
              <p:nvPr userDrawn="1"/>
            </p:nvSpPr>
            <p:spPr bwMode="gray">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9" name="Freeform 31"/>
              <p:cNvSpPr>
                <a:spLocks noChangeAspect="1"/>
              </p:cNvSpPr>
              <p:nvPr userDrawn="1"/>
            </p:nvSpPr>
            <p:spPr bwMode="gray">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0" name="Freeform 32"/>
              <p:cNvSpPr>
                <a:spLocks noChangeAspect="1" noEditPoints="1"/>
              </p:cNvSpPr>
              <p:nvPr userDrawn="1"/>
            </p:nvSpPr>
            <p:spPr bwMode="gray">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1" name="Freeform 33"/>
              <p:cNvSpPr>
                <a:spLocks noChangeAspect="1"/>
              </p:cNvSpPr>
              <p:nvPr userDrawn="1"/>
            </p:nvSpPr>
            <p:spPr bwMode="gray">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grpSp>
        <p:nvGrpSpPr>
          <p:cNvPr id="32" name="Gruppieren 31"/>
          <p:cNvGrpSpPr/>
          <p:nvPr userDrawn="1"/>
        </p:nvGrpSpPr>
        <p:grpSpPr>
          <a:xfrm>
            <a:off x="8304213" y="187325"/>
            <a:ext cx="539750" cy="223838"/>
            <a:chOff x="8304213" y="187325"/>
            <a:chExt cx="539750" cy="223838"/>
          </a:xfrm>
          <a:solidFill>
            <a:schemeClr val="bg1"/>
          </a:solidFill>
        </p:grpSpPr>
        <p:sp>
          <p:nvSpPr>
            <p:cNvPr id="33" name="Freeform 5"/>
            <p:cNvSpPr>
              <a:spLocks/>
            </p:cNvSpPr>
            <p:nvPr userDrawn="1"/>
          </p:nvSpPr>
          <p:spPr bwMode="auto">
            <a:xfrm>
              <a:off x="8304213" y="187325"/>
              <a:ext cx="46038" cy="169862"/>
            </a:xfrm>
            <a:custGeom>
              <a:avLst/>
              <a:gdLst>
                <a:gd name="T0" fmla="*/ 1 w 19"/>
                <a:gd name="T1" fmla="*/ 70 h 70"/>
                <a:gd name="T2" fmla="*/ 2 w 19"/>
                <a:gd name="T3" fmla="*/ 52 h 70"/>
                <a:gd name="T4" fmla="*/ 2 w 19"/>
                <a:gd name="T5" fmla="*/ 25 h 70"/>
                <a:gd name="T6" fmla="*/ 0 w 19"/>
                <a:gd name="T7" fmla="*/ 0 h 70"/>
                <a:gd name="T8" fmla="*/ 17 w 19"/>
                <a:gd name="T9" fmla="*/ 0 h 70"/>
                <a:gd name="T10" fmla="*/ 17 w 19"/>
                <a:gd name="T11" fmla="*/ 20 h 70"/>
                <a:gd name="T12" fmla="*/ 17 w 19"/>
                <a:gd name="T13" fmla="*/ 46 h 70"/>
                <a:gd name="T14" fmla="*/ 19 w 19"/>
                <a:gd name="T15" fmla="*/ 70 h 70"/>
                <a:gd name="T16" fmla="*/ 1 w 1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0">
                  <a:moveTo>
                    <a:pt x="1" y="70"/>
                  </a:moveTo>
                  <a:cubicBezTo>
                    <a:pt x="2" y="65"/>
                    <a:pt x="2" y="60"/>
                    <a:pt x="2" y="52"/>
                  </a:cubicBezTo>
                  <a:cubicBezTo>
                    <a:pt x="2" y="25"/>
                    <a:pt x="2" y="25"/>
                    <a:pt x="2" y="25"/>
                  </a:cubicBezTo>
                  <a:cubicBezTo>
                    <a:pt x="2" y="15"/>
                    <a:pt x="1" y="8"/>
                    <a:pt x="0" y="0"/>
                  </a:cubicBezTo>
                  <a:cubicBezTo>
                    <a:pt x="17" y="0"/>
                    <a:pt x="17" y="0"/>
                    <a:pt x="17" y="0"/>
                  </a:cubicBezTo>
                  <a:cubicBezTo>
                    <a:pt x="17" y="5"/>
                    <a:pt x="17" y="12"/>
                    <a:pt x="17" y="20"/>
                  </a:cubicBezTo>
                  <a:cubicBezTo>
                    <a:pt x="17" y="46"/>
                    <a:pt x="17" y="46"/>
                    <a:pt x="17" y="46"/>
                  </a:cubicBezTo>
                  <a:cubicBezTo>
                    <a:pt x="17" y="53"/>
                    <a:pt x="18" y="64"/>
                    <a:pt x="19" y="70"/>
                  </a:cubicBezTo>
                  <a:lnTo>
                    <a:pt x="1" y="70"/>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4" name="Freeform 6"/>
            <p:cNvSpPr>
              <a:spLocks noEditPoints="1"/>
            </p:cNvSpPr>
            <p:nvPr userDrawn="1"/>
          </p:nvSpPr>
          <p:spPr bwMode="auto">
            <a:xfrm>
              <a:off x="8374063" y="233363"/>
              <a:ext cx="130175" cy="177800"/>
            </a:xfrm>
            <a:custGeom>
              <a:avLst/>
              <a:gdLst>
                <a:gd name="T0" fmla="*/ 1 w 54"/>
                <a:gd name="T1" fmla="*/ 74 h 74"/>
                <a:gd name="T2" fmla="*/ 3 w 54"/>
                <a:gd name="T3" fmla="*/ 48 h 74"/>
                <a:gd name="T4" fmla="*/ 3 w 54"/>
                <a:gd name="T5" fmla="*/ 27 h 74"/>
                <a:gd name="T6" fmla="*/ 0 w 54"/>
                <a:gd name="T7" fmla="*/ 2 h 74"/>
                <a:gd name="T8" fmla="*/ 12 w 54"/>
                <a:gd name="T9" fmla="*/ 1 h 74"/>
                <a:gd name="T10" fmla="*/ 14 w 54"/>
                <a:gd name="T11" fmla="*/ 8 h 74"/>
                <a:gd name="T12" fmla="*/ 31 w 54"/>
                <a:gd name="T13" fmla="*/ 0 h 74"/>
                <a:gd name="T14" fmla="*/ 54 w 54"/>
                <a:gd name="T15" fmla="*/ 27 h 74"/>
                <a:gd name="T16" fmla="*/ 31 w 54"/>
                <a:gd name="T17" fmla="*/ 53 h 74"/>
                <a:gd name="T18" fmla="*/ 16 w 54"/>
                <a:gd name="T19" fmla="*/ 48 h 74"/>
                <a:gd name="T20" fmla="*/ 16 w 54"/>
                <a:gd name="T21" fmla="*/ 54 h 74"/>
                <a:gd name="T22" fmla="*/ 17 w 54"/>
                <a:gd name="T23" fmla="*/ 73 h 74"/>
                <a:gd name="T24" fmla="*/ 1 w 54"/>
                <a:gd name="T25" fmla="*/ 74 h 74"/>
                <a:gd name="T26" fmla="*/ 28 w 54"/>
                <a:gd name="T27" fmla="*/ 42 h 74"/>
                <a:gd name="T28" fmla="*/ 40 w 54"/>
                <a:gd name="T29" fmla="*/ 27 h 74"/>
                <a:gd name="T30" fmla="*/ 27 w 54"/>
                <a:gd name="T31" fmla="*/ 11 h 74"/>
                <a:gd name="T32" fmla="*/ 15 w 54"/>
                <a:gd name="T33" fmla="*/ 27 h 74"/>
                <a:gd name="T34" fmla="*/ 28 w 54"/>
                <a:gd name="T35"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74">
                  <a:moveTo>
                    <a:pt x="1" y="74"/>
                  </a:moveTo>
                  <a:cubicBezTo>
                    <a:pt x="1" y="69"/>
                    <a:pt x="3" y="55"/>
                    <a:pt x="3" y="48"/>
                  </a:cubicBezTo>
                  <a:cubicBezTo>
                    <a:pt x="3" y="27"/>
                    <a:pt x="3" y="27"/>
                    <a:pt x="3" y="27"/>
                  </a:cubicBezTo>
                  <a:cubicBezTo>
                    <a:pt x="3" y="19"/>
                    <a:pt x="1" y="11"/>
                    <a:pt x="0" y="2"/>
                  </a:cubicBezTo>
                  <a:cubicBezTo>
                    <a:pt x="12" y="1"/>
                    <a:pt x="12" y="1"/>
                    <a:pt x="12" y="1"/>
                  </a:cubicBezTo>
                  <a:cubicBezTo>
                    <a:pt x="13" y="3"/>
                    <a:pt x="13" y="5"/>
                    <a:pt x="14" y="8"/>
                  </a:cubicBezTo>
                  <a:cubicBezTo>
                    <a:pt x="17" y="5"/>
                    <a:pt x="21" y="0"/>
                    <a:pt x="31" y="0"/>
                  </a:cubicBezTo>
                  <a:cubicBezTo>
                    <a:pt x="44" y="0"/>
                    <a:pt x="54" y="11"/>
                    <a:pt x="54" y="27"/>
                  </a:cubicBezTo>
                  <a:cubicBezTo>
                    <a:pt x="54" y="42"/>
                    <a:pt x="45" y="53"/>
                    <a:pt x="31" y="53"/>
                  </a:cubicBezTo>
                  <a:cubicBezTo>
                    <a:pt x="23" y="53"/>
                    <a:pt x="19" y="50"/>
                    <a:pt x="16" y="48"/>
                  </a:cubicBezTo>
                  <a:cubicBezTo>
                    <a:pt x="16" y="54"/>
                    <a:pt x="16" y="54"/>
                    <a:pt x="16" y="54"/>
                  </a:cubicBezTo>
                  <a:cubicBezTo>
                    <a:pt x="16" y="57"/>
                    <a:pt x="16" y="65"/>
                    <a:pt x="17" y="73"/>
                  </a:cubicBezTo>
                  <a:lnTo>
                    <a:pt x="1" y="74"/>
                  </a:lnTo>
                  <a:close/>
                  <a:moveTo>
                    <a:pt x="28" y="42"/>
                  </a:moveTo>
                  <a:cubicBezTo>
                    <a:pt x="36" y="42"/>
                    <a:pt x="40" y="36"/>
                    <a:pt x="40" y="27"/>
                  </a:cubicBezTo>
                  <a:cubicBezTo>
                    <a:pt x="40" y="17"/>
                    <a:pt x="35" y="11"/>
                    <a:pt x="27" y="11"/>
                  </a:cubicBezTo>
                  <a:cubicBezTo>
                    <a:pt x="19" y="11"/>
                    <a:pt x="15" y="17"/>
                    <a:pt x="15" y="27"/>
                  </a:cubicBezTo>
                  <a:cubicBezTo>
                    <a:pt x="15" y="37"/>
                    <a:pt x="20" y="42"/>
                    <a:pt x="28"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5" name="Freeform 7"/>
            <p:cNvSpPr>
              <a:spLocks/>
            </p:cNvSpPr>
            <p:nvPr userDrawn="1"/>
          </p:nvSpPr>
          <p:spPr bwMode="auto">
            <a:xfrm>
              <a:off x="8518525" y="233363"/>
              <a:ext cx="85725" cy="128587"/>
            </a:xfrm>
            <a:custGeom>
              <a:avLst/>
              <a:gdLst>
                <a:gd name="T0" fmla="*/ 31 w 36"/>
                <a:gd name="T1" fmla="*/ 11 h 53"/>
                <a:gd name="T2" fmla="*/ 22 w 36"/>
                <a:gd name="T3" fmla="*/ 10 h 53"/>
                <a:gd name="T4" fmla="*/ 13 w 36"/>
                <a:gd name="T5" fmla="*/ 13 h 53"/>
                <a:gd name="T6" fmla="*/ 24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4" y="22"/>
                  </a:cubicBezTo>
                  <a:cubicBezTo>
                    <a:pt x="29" y="25"/>
                    <a:pt x="36" y="29"/>
                    <a:pt x="36" y="38"/>
                  </a:cubicBezTo>
                  <a:cubicBezTo>
                    <a:pt x="36" y="47"/>
                    <a:pt x="28" y="53"/>
                    <a:pt x="15" y="53"/>
                  </a:cubicBezTo>
                  <a:cubicBezTo>
                    <a:pt x="10" y="53"/>
                    <a:pt x="6" y="52"/>
                    <a:pt x="1" y="51"/>
                  </a:cubicBezTo>
                  <a:cubicBezTo>
                    <a:pt x="1" y="40"/>
                    <a:pt x="1" y="40"/>
                    <a:pt x="1" y="40"/>
                  </a:cubicBezTo>
                  <a:cubicBezTo>
                    <a:pt x="5" y="41"/>
                    <a:pt x="10" y="43"/>
                    <a:pt x="16" y="43"/>
                  </a:cubicBezTo>
                  <a:cubicBezTo>
                    <a:pt x="19" y="43"/>
                    <a:pt x="23" y="41"/>
                    <a:pt x="23" y="38"/>
                  </a:cubicBezTo>
                  <a:cubicBezTo>
                    <a:pt x="23" y="35"/>
                    <a:pt x="19" y="33"/>
                    <a:pt x="12" y="30"/>
                  </a:cubicBezTo>
                  <a:cubicBezTo>
                    <a:pt x="7" y="27"/>
                    <a:pt x="0" y="21"/>
                    <a:pt x="0" y="13"/>
                  </a:cubicBezTo>
                  <a:cubicBezTo>
                    <a:pt x="0" y="5"/>
                    <a:pt x="8" y="0"/>
                    <a:pt x="20" y="0"/>
                  </a:cubicBezTo>
                  <a:cubicBezTo>
                    <a:pt x="24"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6" name="Freeform 8"/>
            <p:cNvSpPr>
              <a:spLocks noEditPoints="1"/>
            </p:cNvSpPr>
            <p:nvPr userDrawn="1"/>
          </p:nvSpPr>
          <p:spPr bwMode="auto">
            <a:xfrm>
              <a:off x="8616950" y="233363"/>
              <a:ext cx="123825" cy="128587"/>
            </a:xfrm>
            <a:custGeom>
              <a:avLst/>
              <a:gdLst>
                <a:gd name="T0" fmla="*/ 0 w 52"/>
                <a:gd name="T1" fmla="*/ 26 h 53"/>
                <a:gd name="T2" fmla="*/ 26 w 52"/>
                <a:gd name="T3" fmla="*/ 0 h 53"/>
                <a:gd name="T4" fmla="*/ 52 w 52"/>
                <a:gd name="T5" fmla="*/ 26 h 53"/>
                <a:gd name="T6" fmla="*/ 26 w 52"/>
                <a:gd name="T7" fmla="*/ 53 h 53"/>
                <a:gd name="T8" fmla="*/ 0 w 52"/>
                <a:gd name="T9" fmla="*/ 26 h 53"/>
                <a:gd name="T10" fmla="*/ 26 w 52"/>
                <a:gd name="T11" fmla="*/ 42 h 53"/>
                <a:gd name="T12" fmla="*/ 39 w 52"/>
                <a:gd name="T13" fmla="*/ 26 h 53"/>
                <a:gd name="T14" fmla="*/ 26 w 52"/>
                <a:gd name="T15" fmla="*/ 11 h 53"/>
                <a:gd name="T16" fmla="*/ 13 w 52"/>
                <a:gd name="T17" fmla="*/ 26 h 53"/>
                <a:gd name="T18" fmla="*/ 26 w 52"/>
                <a:gd name="T19"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3">
                  <a:moveTo>
                    <a:pt x="0" y="26"/>
                  </a:moveTo>
                  <a:cubicBezTo>
                    <a:pt x="0" y="10"/>
                    <a:pt x="11" y="0"/>
                    <a:pt x="26" y="0"/>
                  </a:cubicBezTo>
                  <a:cubicBezTo>
                    <a:pt x="42" y="0"/>
                    <a:pt x="52" y="10"/>
                    <a:pt x="52" y="26"/>
                  </a:cubicBezTo>
                  <a:cubicBezTo>
                    <a:pt x="52" y="41"/>
                    <a:pt x="42" y="53"/>
                    <a:pt x="26" y="53"/>
                  </a:cubicBezTo>
                  <a:cubicBezTo>
                    <a:pt x="11" y="53"/>
                    <a:pt x="0" y="42"/>
                    <a:pt x="0" y="26"/>
                  </a:cubicBezTo>
                  <a:close/>
                  <a:moveTo>
                    <a:pt x="26" y="42"/>
                  </a:moveTo>
                  <a:cubicBezTo>
                    <a:pt x="35" y="42"/>
                    <a:pt x="39" y="35"/>
                    <a:pt x="39" y="26"/>
                  </a:cubicBezTo>
                  <a:cubicBezTo>
                    <a:pt x="39" y="16"/>
                    <a:pt x="35" y="11"/>
                    <a:pt x="26" y="11"/>
                  </a:cubicBezTo>
                  <a:cubicBezTo>
                    <a:pt x="17" y="11"/>
                    <a:pt x="13" y="17"/>
                    <a:pt x="13" y="26"/>
                  </a:cubicBezTo>
                  <a:cubicBezTo>
                    <a:pt x="13" y="35"/>
                    <a:pt x="18" y="42"/>
                    <a:pt x="26"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7" name="Freeform 9"/>
            <p:cNvSpPr>
              <a:spLocks/>
            </p:cNvSpPr>
            <p:nvPr userDrawn="1"/>
          </p:nvSpPr>
          <p:spPr bwMode="auto">
            <a:xfrm>
              <a:off x="8758238" y="233363"/>
              <a:ext cx="85725" cy="128587"/>
            </a:xfrm>
            <a:custGeom>
              <a:avLst/>
              <a:gdLst>
                <a:gd name="T0" fmla="*/ 31 w 36"/>
                <a:gd name="T1" fmla="*/ 11 h 53"/>
                <a:gd name="T2" fmla="*/ 22 w 36"/>
                <a:gd name="T3" fmla="*/ 10 h 53"/>
                <a:gd name="T4" fmla="*/ 13 w 36"/>
                <a:gd name="T5" fmla="*/ 13 h 53"/>
                <a:gd name="T6" fmla="*/ 23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3" y="22"/>
                  </a:cubicBezTo>
                  <a:cubicBezTo>
                    <a:pt x="29" y="25"/>
                    <a:pt x="36" y="29"/>
                    <a:pt x="36" y="38"/>
                  </a:cubicBezTo>
                  <a:cubicBezTo>
                    <a:pt x="36" y="47"/>
                    <a:pt x="28" y="53"/>
                    <a:pt x="15" y="53"/>
                  </a:cubicBezTo>
                  <a:cubicBezTo>
                    <a:pt x="9" y="53"/>
                    <a:pt x="5" y="52"/>
                    <a:pt x="1" y="51"/>
                  </a:cubicBezTo>
                  <a:cubicBezTo>
                    <a:pt x="1" y="40"/>
                    <a:pt x="1" y="40"/>
                    <a:pt x="1" y="40"/>
                  </a:cubicBezTo>
                  <a:cubicBezTo>
                    <a:pt x="4" y="41"/>
                    <a:pt x="10" y="43"/>
                    <a:pt x="16" y="43"/>
                  </a:cubicBezTo>
                  <a:cubicBezTo>
                    <a:pt x="19" y="43"/>
                    <a:pt x="23" y="41"/>
                    <a:pt x="23" y="38"/>
                  </a:cubicBezTo>
                  <a:cubicBezTo>
                    <a:pt x="23" y="35"/>
                    <a:pt x="18" y="33"/>
                    <a:pt x="12" y="30"/>
                  </a:cubicBezTo>
                  <a:cubicBezTo>
                    <a:pt x="7" y="27"/>
                    <a:pt x="0" y="21"/>
                    <a:pt x="0" y="13"/>
                  </a:cubicBezTo>
                  <a:cubicBezTo>
                    <a:pt x="0" y="5"/>
                    <a:pt x="8" y="0"/>
                    <a:pt x="20" y="0"/>
                  </a:cubicBezTo>
                  <a:cubicBezTo>
                    <a:pt x="23"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8" name="Line 10"/>
            <p:cNvSpPr>
              <a:spLocks noChangeShapeType="1"/>
            </p:cNvSpPr>
            <p:nvPr userDrawn="1"/>
          </p:nvSpPr>
          <p:spPr bwMode="auto">
            <a:xfrm>
              <a:off x="8434388" y="4048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Tree>
    <p:extLst>
      <p:ext uri="{BB962C8B-B14F-4D97-AF65-F5344CB8AC3E}">
        <p14:creationId xmlns:p14="http://schemas.microsoft.com/office/powerpoint/2010/main" val="309968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ptions">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47650" y="1388443"/>
            <a:ext cx="7870391" cy="2643008"/>
          </a:xfrm>
        </p:spPr>
        <p:txBody>
          <a:bodyPr/>
          <a:lstStyle>
            <a:lvl1pPr>
              <a:defRPr cap="none" baseline="0">
                <a:solidFill>
                  <a:schemeClr val="tx1"/>
                </a:solidFill>
              </a:defRPr>
            </a:lvl1pPr>
            <a:lvl2pPr>
              <a:defRPr cap="none" baseline="0">
                <a:solidFill>
                  <a:schemeClr val="tx1"/>
                </a:solidFill>
              </a:defRPr>
            </a:lvl2pPr>
            <a:lvl3pPr>
              <a:defRPr cap="none" baseline="0">
                <a:solidFill>
                  <a:schemeClr val="tx1"/>
                </a:solidFill>
              </a:defRPr>
            </a:lvl3pPr>
            <a:lvl4pPr>
              <a:defRPr cap="none" baseline="0">
                <a:solidFill>
                  <a:schemeClr val="tx1"/>
                </a:solidFill>
              </a:defRPr>
            </a:lvl4pPr>
            <a:lvl5pPr>
              <a:defRPr cap="none" baseline="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lvl1pPr>
          </a:lstStyle>
          <a:p>
            <a:pPr lvl="0">
              <a:spcBef>
                <a:spcPts val="0"/>
              </a:spcBef>
              <a:spcAft>
                <a:spcPts val="0"/>
              </a:spcAft>
            </a:pPr>
            <a:r>
              <a:rPr lang="en-US" dirty="0" smtClean="0"/>
              <a:t>CLICK TO ADD TAG LINE OR BEGINNING OF TITLE</a:t>
            </a:r>
            <a:endParaRPr lang="en-GB" dirty="0"/>
          </a:p>
        </p:txBody>
      </p:sp>
    </p:spTree>
    <p:extLst>
      <p:ext uri="{BB962C8B-B14F-4D97-AF65-F5344CB8AC3E}">
        <p14:creationId xmlns:p14="http://schemas.microsoft.com/office/powerpoint/2010/main" val="323521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ill3_Title Only">
    <p:bg bwMode="invGray">
      <p:bgPr>
        <a:solidFill>
          <a:schemeClr val="accent1"/>
        </a:solidFill>
        <a:effectLst/>
      </p:bgPr>
    </p:bg>
    <p:spTree>
      <p:nvGrpSpPr>
        <p:cNvPr id="1" name=""/>
        <p:cNvGrpSpPr/>
        <p:nvPr/>
      </p:nvGrpSpPr>
      <p:grpSpPr>
        <a:xfrm>
          <a:off x="0" y="0"/>
          <a:ext cx="0" cy="0"/>
          <a:chOff x="0" y="0"/>
          <a:chExt cx="0" cy="0"/>
        </a:xfrm>
      </p:grpSpPr>
      <p:sp>
        <p:nvSpPr>
          <p:cNvPr id="13" name="TextBox 12"/>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smtClean="0">
              <a:solidFill>
                <a:schemeClr val="bg1"/>
              </a:solidFill>
              <a:latin typeface="+mn-lt"/>
              <a:ea typeface="+mn-ea"/>
              <a:cs typeface="+mn-cs"/>
            </a:endParaRPr>
          </a:p>
        </p:txBody>
      </p:sp>
      <p:sp>
        <p:nvSpPr>
          <p:cNvPr id="11"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solidFill>
                  <a:schemeClr val="bg1"/>
                </a:solidFill>
              </a:defRPr>
            </a:lvl1pPr>
          </a:lstStyle>
          <a:p>
            <a:pPr lvl="0">
              <a:spcBef>
                <a:spcPts val="0"/>
              </a:spcBef>
              <a:spcAft>
                <a:spcPts val="0"/>
              </a:spcAft>
            </a:pPr>
            <a:r>
              <a:rPr lang="en-US" dirty="0" smtClean="0"/>
              <a:t>CLICK TO ADD TAG LINE OR BEGINNING OF TITLE</a:t>
            </a:r>
            <a:endParaRPr lang="en-GB" dirty="0"/>
          </a:p>
        </p:txBody>
      </p:sp>
      <p:grpSp>
        <p:nvGrpSpPr>
          <p:cNvPr id="7" name="Gruppieren 6"/>
          <p:cNvGrpSpPr/>
          <p:nvPr userDrawn="1"/>
        </p:nvGrpSpPr>
        <p:grpSpPr>
          <a:xfrm>
            <a:off x="6965726" y="4629150"/>
            <a:ext cx="1949815" cy="320400"/>
            <a:chOff x="6965726" y="4629150"/>
            <a:chExt cx="1949815" cy="320400"/>
          </a:xfrm>
        </p:grpSpPr>
        <p:sp>
          <p:nvSpPr>
            <p:cNvPr id="8" name="Freeform 72"/>
            <p:cNvSpPr>
              <a:spLocks noEditPoints="1"/>
            </p:cNvSpPr>
            <p:nvPr userDrawn="1"/>
          </p:nvSpPr>
          <p:spPr bwMode="auto">
            <a:xfrm>
              <a:off x="6965726" y="4787900"/>
              <a:ext cx="1339850" cy="111125"/>
            </a:xfrm>
            <a:custGeom>
              <a:avLst/>
              <a:gdLst>
                <a:gd name="T0" fmla="*/ 867 w 867"/>
                <a:gd name="T1" fmla="*/ 50 h 72"/>
                <a:gd name="T2" fmla="*/ 836 w 867"/>
                <a:gd name="T3" fmla="*/ 11 h 72"/>
                <a:gd name="T4" fmla="*/ 836 w 867"/>
                <a:gd name="T5" fmla="*/ 0 h 72"/>
                <a:gd name="T6" fmla="*/ 852 w 867"/>
                <a:gd name="T7" fmla="*/ 52 h 72"/>
                <a:gd name="T8" fmla="*/ 808 w 867"/>
                <a:gd name="T9" fmla="*/ 48 h 72"/>
                <a:gd name="T10" fmla="*/ 785 w 867"/>
                <a:gd name="T11" fmla="*/ 23 h 72"/>
                <a:gd name="T12" fmla="*/ 758 w 867"/>
                <a:gd name="T13" fmla="*/ 13 h 72"/>
                <a:gd name="T14" fmla="*/ 758 w 867"/>
                <a:gd name="T15" fmla="*/ 43 h 72"/>
                <a:gd name="T16" fmla="*/ 787 w 867"/>
                <a:gd name="T17" fmla="*/ 71 h 72"/>
                <a:gd name="T18" fmla="*/ 789 w 867"/>
                <a:gd name="T19" fmla="*/ 38 h 72"/>
                <a:gd name="T20" fmla="*/ 780 w 867"/>
                <a:gd name="T21" fmla="*/ 1 h 72"/>
                <a:gd name="T22" fmla="*/ 679 w 867"/>
                <a:gd name="T23" fmla="*/ 71 h 72"/>
                <a:gd name="T24" fmla="*/ 695 w 867"/>
                <a:gd name="T25" fmla="*/ 58 h 72"/>
                <a:gd name="T26" fmla="*/ 728 w 867"/>
                <a:gd name="T27" fmla="*/ 29 h 72"/>
                <a:gd name="T28" fmla="*/ 731 w 867"/>
                <a:gd name="T29" fmla="*/ 14 h 72"/>
                <a:gd name="T30" fmla="*/ 679 w 867"/>
                <a:gd name="T31" fmla="*/ 71 h 72"/>
                <a:gd name="T32" fmla="*/ 667 w 867"/>
                <a:gd name="T33" fmla="*/ 33 h 72"/>
                <a:gd name="T34" fmla="*/ 653 w 867"/>
                <a:gd name="T35" fmla="*/ 44 h 72"/>
                <a:gd name="T36" fmla="*/ 637 w 867"/>
                <a:gd name="T37" fmla="*/ 12 h 72"/>
                <a:gd name="T38" fmla="*/ 637 w 867"/>
                <a:gd name="T39" fmla="*/ 0 h 72"/>
                <a:gd name="T40" fmla="*/ 656 w 867"/>
                <a:gd name="T41" fmla="*/ 63 h 72"/>
                <a:gd name="T42" fmla="*/ 548 w 867"/>
                <a:gd name="T43" fmla="*/ 71 h 72"/>
                <a:gd name="T44" fmla="*/ 577 w 867"/>
                <a:gd name="T45" fmla="*/ 71 h 72"/>
                <a:gd name="T46" fmla="*/ 578 w 867"/>
                <a:gd name="T47" fmla="*/ 1 h 72"/>
                <a:gd name="T48" fmla="*/ 549 w 867"/>
                <a:gd name="T49" fmla="*/ 1 h 72"/>
                <a:gd name="T50" fmla="*/ 494 w 867"/>
                <a:gd name="T51" fmla="*/ 18 h 72"/>
                <a:gd name="T52" fmla="*/ 485 w 867"/>
                <a:gd name="T53" fmla="*/ 44 h 72"/>
                <a:gd name="T54" fmla="*/ 475 w 867"/>
                <a:gd name="T55" fmla="*/ 71 h 72"/>
                <a:gd name="T56" fmla="*/ 512 w 867"/>
                <a:gd name="T57" fmla="*/ 71 h 72"/>
                <a:gd name="T58" fmla="*/ 486 w 867"/>
                <a:gd name="T59" fmla="*/ 1 h 72"/>
                <a:gd name="T60" fmla="*/ 410 w 867"/>
                <a:gd name="T61" fmla="*/ 71 h 72"/>
                <a:gd name="T62" fmla="*/ 438 w 867"/>
                <a:gd name="T63" fmla="*/ 71 h 72"/>
                <a:gd name="T64" fmla="*/ 438 w 867"/>
                <a:gd name="T65" fmla="*/ 1 h 72"/>
                <a:gd name="T66" fmla="*/ 410 w 867"/>
                <a:gd name="T67" fmla="*/ 1 h 72"/>
                <a:gd name="T68" fmla="*/ 384 w 867"/>
                <a:gd name="T69" fmla="*/ 25 h 72"/>
                <a:gd name="T70" fmla="*/ 354 w 867"/>
                <a:gd name="T71" fmla="*/ 72 h 72"/>
                <a:gd name="T72" fmla="*/ 354 w 867"/>
                <a:gd name="T73" fmla="*/ 59 h 72"/>
                <a:gd name="T74" fmla="*/ 369 w 867"/>
                <a:gd name="T75" fmla="*/ 25 h 72"/>
                <a:gd name="T76" fmla="*/ 286 w 867"/>
                <a:gd name="T77" fmla="*/ 71 h 72"/>
                <a:gd name="T78" fmla="*/ 248 w 867"/>
                <a:gd name="T79" fmla="*/ 41 h 72"/>
                <a:gd name="T80" fmla="*/ 248 w 867"/>
                <a:gd name="T81" fmla="*/ 29 h 72"/>
                <a:gd name="T82" fmla="*/ 285 w 867"/>
                <a:gd name="T83" fmla="*/ 1 h 72"/>
                <a:gd name="T84" fmla="*/ 145 w 867"/>
                <a:gd name="T85" fmla="*/ 71 h 72"/>
                <a:gd name="T86" fmla="*/ 159 w 867"/>
                <a:gd name="T87" fmla="*/ 22 h 72"/>
                <a:gd name="T88" fmla="*/ 205 w 867"/>
                <a:gd name="T89" fmla="*/ 21 h 72"/>
                <a:gd name="T90" fmla="*/ 220 w 867"/>
                <a:gd name="T91" fmla="*/ 71 h 72"/>
                <a:gd name="T92" fmla="*/ 183 w 867"/>
                <a:gd name="T93" fmla="*/ 49 h 72"/>
                <a:gd name="T94" fmla="*/ 145 w 867"/>
                <a:gd name="T95" fmla="*/ 1 h 72"/>
                <a:gd name="T96" fmla="*/ 105 w 867"/>
                <a:gd name="T97" fmla="*/ 18 h 72"/>
                <a:gd name="T98" fmla="*/ 105 w 867"/>
                <a:gd name="T99" fmla="*/ 18 h 72"/>
                <a:gd name="T100" fmla="*/ 92 w 867"/>
                <a:gd name="T101" fmla="*/ 55 h 72"/>
                <a:gd name="T102" fmla="*/ 139 w 867"/>
                <a:gd name="T103" fmla="*/ 71 h 72"/>
                <a:gd name="T104" fmla="*/ 71 w 867"/>
                <a:gd name="T105" fmla="*/ 71 h 72"/>
                <a:gd name="T106" fmla="*/ 64 w 867"/>
                <a:gd name="T107" fmla="*/ 33 h 72"/>
                <a:gd name="T108" fmla="*/ 50 w 867"/>
                <a:gd name="T109" fmla="*/ 44 h 72"/>
                <a:gd name="T110" fmla="*/ 34 w 867"/>
                <a:gd name="T111" fmla="*/ 12 h 72"/>
                <a:gd name="T112" fmla="*/ 34 w 867"/>
                <a:gd name="T113" fmla="*/ 0 h 72"/>
                <a:gd name="T114" fmla="*/ 53 w 867"/>
                <a:gd name="T115" fmla="*/ 6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7" h="72">
                  <a:moveTo>
                    <a:pt x="808" y="48"/>
                  </a:moveTo>
                  <a:cubicBezTo>
                    <a:pt x="808" y="65"/>
                    <a:pt x="822" y="72"/>
                    <a:pt x="838" y="72"/>
                  </a:cubicBezTo>
                  <a:cubicBezTo>
                    <a:pt x="857" y="72"/>
                    <a:pt x="867" y="63"/>
                    <a:pt x="867" y="50"/>
                  </a:cubicBezTo>
                  <a:cubicBezTo>
                    <a:pt x="867" y="34"/>
                    <a:pt x="851" y="31"/>
                    <a:pt x="846" y="30"/>
                  </a:cubicBezTo>
                  <a:cubicBezTo>
                    <a:pt x="829" y="25"/>
                    <a:pt x="825" y="25"/>
                    <a:pt x="825" y="19"/>
                  </a:cubicBezTo>
                  <a:cubicBezTo>
                    <a:pt x="825" y="13"/>
                    <a:pt x="831" y="11"/>
                    <a:pt x="836" y="11"/>
                  </a:cubicBezTo>
                  <a:cubicBezTo>
                    <a:pt x="843" y="11"/>
                    <a:pt x="849" y="14"/>
                    <a:pt x="849" y="22"/>
                  </a:cubicBezTo>
                  <a:cubicBezTo>
                    <a:pt x="864" y="22"/>
                    <a:pt x="864" y="22"/>
                    <a:pt x="864" y="22"/>
                  </a:cubicBezTo>
                  <a:cubicBezTo>
                    <a:pt x="864" y="6"/>
                    <a:pt x="851" y="0"/>
                    <a:pt x="836" y="0"/>
                  </a:cubicBezTo>
                  <a:cubicBezTo>
                    <a:pt x="824" y="0"/>
                    <a:pt x="810" y="6"/>
                    <a:pt x="810" y="21"/>
                  </a:cubicBezTo>
                  <a:cubicBezTo>
                    <a:pt x="810" y="34"/>
                    <a:pt x="821" y="38"/>
                    <a:pt x="831" y="40"/>
                  </a:cubicBezTo>
                  <a:cubicBezTo>
                    <a:pt x="841" y="43"/>
                    <a:pt x="852" y="44"/>
                    <a:pt x="852" y="52"/>
                  </a:cubicBezTo>
                  <a:cubicBezTo>
                    <a:pt x="852" y="59"/>
                    <a:pt x="844" y="60"/>
                    <a:pt x="838" y="60"/>
                  </a:cubicBezTo>
                  <a:cubicBezTo>
                    <a:pt x="830" y="60"/>
                    <a:pt x="823" y="57"/>
                    <a:pt x="823" y="48"/>
                  </a:cubicBezTo>
                  <a:lnTo>
                    <a:pt x="808" y="48"/>
                  </a:lnTo>
                  <a:close/>
                  <a:moveTo>
                    <a:pt x="758" y="13"/>
                  </a:moveTo>
                  <a:cubicBezTo>
                    <a:pt x="774" y="13"/>
                    <a:pt x="774" y="13"/>
                    <a:pt x="774" y="13"/>
                  </a:cubicBezTo>
                  <a:cubicBezTo>
                    <a:pt x="781" y="13"/>
                    <a:pt x="785" y="16"/>
                    <a:pt x="785" y="23"/>
                  </a:cubicBezTo>
                  <a:cubicBezTo>
                    <a:pt x="785" y="30"/>
                    <a:pt x="781" y="33"/>
                    <a:pt x="774" y="33"/>
                  </a:cubicBezTo>
                  <a:cubicBezTo>
                    <a:pt x="758" y="33"/>
                    <a:pt x="758" y="33"/>
                    <a:pt x="758" y="33"/>
                  </a:cubicBezTo>
                  <a:lnTo>
                    <a:pt x="758" y="13"/>
                  </a:lnTo>
                  <a:close/>
                  <a:moveTo>
                    <a:pt x="742" y="71"/>
                  </a:moveTo>
                  <a:cubicBezTo>
                    <a:pt x="758" y="71"/>
                    <a:pt x="758" y="71"/>
                    <a:pt x="758" y="71"/>
                  </a:cubicBezTo>
                  <a:cubicBezTo>
                    <a:pt x="758" y="43"/>
                    <a:pt x="758" y="43"/>
                    <a:pt x="758" y="43"/>
                  </a:cubicBezTo>
                  <a:cubicBezTo>
                    <a:pt x="773" y="43"/>
                    <a:pt x="773" y="43"/>
                    <a:pt x="773" y="43"/>
                  </a:cubicBezTo>
                  <a:cubicBezTo>
                    <a:pt x="781" y="43"/>
                    <a:pt x="783" y="47"/>
                    <a:pt x="784" y="54"/>
                  </a:cubicBezTo>
                  <a:cubicBezTo>
                    <a:pt x="785" y="59"/>
                    <a:pt x="785" y="66"/>
                    <a:pt x="787" y="71"/>
                  </a:cubicBezTo>
                  <a:cubicBezTo>
                    <a:pt x="802" y="71"/>
                    <a:pt x="802" y="71"/>
                    <a:pt x="802" y="71"/>
                  </a:cubicBezTo>
                  <a:cubicBezTo>
                    <a:pt x="799" y="67"/>
                    <a:pt x="800" y="59"/>
                    <a:pt x="799" y="54"/>
                  </a:cubicBezTo>
                  <a:cubicBezTo>
                    <a:pt x="799" y="47"/>
                    <a:pt x="797" y="40"/>
                    <a:pt x="789" y="38"/>
                  </a:cubicBezTo>
                  <a:cubicBezTo>
                    <a:pt x="789" y="38"/>
                    <a:pt x="789" y="38"/>
                    <a:pt x="789" y="38"/>
                  </a:cubicBezTo>
                  <a:cubicBezTo>
                    <a:pt x="797" y="35"/>
                    <a:pt x="800" y="28"/>
                    <a:pt x="800" y="20"/>
                  </a:cubicBezTo>
                  <a:cubicBezTo>
                    <a:pt x="800" y="10"/>
                    <a:pt x="792" y="1"/>
                    <a:pt x="780" y="1"/>
                  </a:cubicBezTo>
                  <a:cubicBezTo>
                    <a:pt x="742" y="1"/>
                    <a:pt x="742" y="1"/>
                    <a:pt x="742" y="1"/>
                  </a:cubicBezTo>
                  <a:lnTo>
                    <a:pt x="742" y="71"/>
                  </a:lnTo>
                  <a:close/>
                  <a:moveTo>
                    <a:pt x="679" y="71"/>
                  </a:moveTo>
                  <a:cubicBezTo>
                    <a:pt x="732" y="71"/>
                    <a:pt x="732" y="71"/>
                    <a:pt x="732" y="71"/>
                  </a:cubicBezTo>
                  <a:cubicBezTo>
                    <a:pt x="732" y="58"/>
                    <a:pt x="732" y="58"/>
                    <a:pt x="732" y="58"/>
                  </a:cubicBezTo>
                  <a:cubicBezTo>
                    <a:pt x="695" y="58"/>
                    <a:pt x="695" y="58"/>
                    <a:pt x="695" y="58"/>
                  </a:cubicBezTo>
                  <a:cubicBezTo>
                    <a:pt x="695" y="41"/>
                    <a:pt x="695" y="41"/>
                    <a:pt x="695" y="41"/>
                  </a:cubicBezTo>
                  <a:cubicBezTo>
                    <a:pt x="728" y="41"/>
                    <a:pt x="728" y="41"/>
                    <a:pt x="728" y="41"/>
                  </a:cubicBezTo>
                  <a:cubicBezTo>
                    <a:pt x="728" y="29"/>
                    <a:pt x="728" y="29"/>
                    <a:pt x="728" y="29"/>
                  </a:cubicBezTo>
                  <a:cubicBezTo>
                    <a:pt x="695" y="29"/>
                    <a:pt x="695" y="29"/>
                    <a:pt x="695" y="29"/>
                  </a:cubicBezTo>
                  <a:cubicBezTo>
                    <a:pt x="695" y="14"/>
                    <a:pt x="695" y="14"/>
                    <a:pt x="695" y="14"/>
                  </a:cubicBezTo>
                  <a:cubicBezTo>
                    <a:pt x="731" y="14"/>
                    <a:pt x="731" y="14"/>
                    <a:pt x="731" y="14"/>
                  </a:cubicBezTo>
                  <a:cubicBezTo>
                    <a:pt x="731" y="1"/>
                    <a:pt x="731" y="1"/>
                    <a:pt x="731" y="1"/>
                  </a:cubicBezTo>
                  <a:cubicBezTo>
                    <a:pt x="679" y="1"/>
                    <a:pt x="679" y="1"/>
                    <a:pt x="679" y="1"/>
                  </a:cubicBezTo>
                  <a:lnTo>
                    <a:pt x="679" y="71"/>
                  </a:lnTo>
                  <a:close/>
                  <a:moveTo>
                    <a:pt x="657" y="71"/>
                  </a:moveTo>
                  <a:cubicBezTo>
                    <a:pt x="667" y="71"/>
                    <a:pt x="667" y="71"/>
                    <a:pt x="667" y="71"/>
                  </a:cubicBezTo>
                  <a:cubicBezTo>
                    <a:pt x="667" y="33"/>
                    <a:pt x="667" y="33"/>
                    <a:pt x="667" y="33"/>
                  </a:cubicBezTo>
                  <a:cubicBezTo>
                    <a:pt x="638" y="33"/>
                    <a:pt x="638" y="33"/>
                    <a:pt x="638" y="33"/>
                  </a:cubicBezTo>
                  <a:cubicBezTo>
                    <a:pt x="638" y="44"/>
                    <a:pt x="638" y="44"/>
                    <a:pt x="638" y="44"/>
                  </a:cubicBezTo>
                  <a:cubicBezTo>
                    <a:pt x="653" y="44"/>
                    <a:pt x="653" y="44"/>
                    <a:pt x="653" y="44"/>
                  </a:cubicBezTo>
                  <a:cubicBezTo>
                    <a:pt x="652" y="54"/>
                    <a:pt x="647" y="59"/>
                    <a:pt x="637" y="59"/>
                  </a:cubicBezTo>
                  <a:cubicBezTo>
                    <a:pt x="623" y="59"/>
                    <a:pt x="618" y="48"/>
                    <a:pt x="618" y="36"/>
                  </a:cubicBezTo>
                  <a:cubicBezTo>
                    <a:pt x="618" y="24"/>
                    <a:pt x="623" y="12"/>
                    <a:pt x="637" y="12"/>
                  </a:cubicBezTo>
                  <a:cubicBezTo>
                    <a:pt x="644" y="12"/>
                    <a:pt x="650" y="16"/>
                    <a:pt x="651" y="24"/>
                  </a:cubicBezTo>
                  <a:cubicBezTo>
                    <a:pt x="666" y="24"/>
                    <a:pt x="666" y="24"/>
                    <a:pt x="666" y="24"/>
                  </a:cubicBezTo>
                  <a:cubicBezTo>
                    <a:pt x="664" y="8"/>
                    <a:pt x="651" y="0"/>
                    <a:pt x="637" y="0"/>
                  </a:cubicBezTo>
                  <a:cubicBezTo>
                    <a:pt x="615" y="0"/>
                    <a:pt x="603" y="16"/>
                    <a:pt x="603" y="36"/>
                  </a:cubicBezTo>
                  <a:cubicBezTo>
                    <a:pt x="603" y="56"/>
                    <a:pt x="615" y="72"/>
                    <a:pt x="637" y="72"/>
                  </a:cubicBezTo>
                  <a:cubicBezTo>
                    <a:pt x="643" y="72"/>
                    <a:pt x="650" y="70"/>
                    <a:pt x="656" y="63"/>
                  </a:cubicBezTo>
                  <a:lnTo>
                    <a:pt x="657" y="71"/>
                  </a:lnTo>
                  <a:close/>
                  <a:moveTo>
                    <a:pt x="534" y="71"/>
                  </a:moveTo>
                  <a:cubicBezTo>
                    <a:pt x="548" y="71"/>
                    <a:pt x="548" y="71"/>
                    <a:pt x="548" y="71"/>
                  </a:cubicBezTo>
                  <a:cubicBezTo>
                    <a:pt x="548" y="24"/>
                    <a:pt x="548" y="24"/>
                    <a:pt x="548" y="24"/>
                  </a:cubicBezTo>
                  <a:cubicBezTo>
                    <a:pt x="548" y="24"/>
                    <a:pt x="548" y="24"/>
                    <a:pt x="548" y="24"/>
                  </a:cubicBezTo>
                  <a:cubicBezTo>
                    <a:pt x="577" y="71"/>
                    <a:pt x="577" y="71"/>
                    <a:pt x="577" y="71"/>
                  </a:cubicBezTo>
                  <a:cubicBezTo>
                    <a:pt x="592" y="71"/>
                    <a:pt x="592" y="71"/>
                    <a:pt x="592" y="71"/>
                  </a:cubicBezTo>
                  <a:cubicBezTo>
                    <a:pt x="592" y="1"/>
                    <a:pt x="592" y="1"/>
                    <a:pt x="592" y="1"/>
                  </a:cubicBezTo>
                  <a:cubicBezTo>
                    <a:pt x="578" y="1"/>
                    <a:pt x="578" y="1"/>
                    <a:pt x="578" y="1"/>
                  </a:cubicBezTo>
                  <a:cubicBezTo>
                    <a:pt x="578" y="48"/>
                    <a:pt x="578" y="48"/>
                    <a:pt x="578" y="48"/>
                  </a:cubicBezTo>
                  <a:cubicBezTo>
                    <a:pt x="578" y="48"/>
                    <a:pt x="578" y="48"/>
                    <a:pt x="578" y="48"/>
                  </a:cubicBezTo>
                  <a:cubicBezTo>
                    <a:pt x="549" y="1"/>
                    <a:pt x="549" y="1"/>
                    <a:pt x="549" y="1"/>
                  </a:cubicBezTo>
                  <a:cubicBezTo>
                    <a:pt x="534" y="1"/>
                    <a:pt x="534" y="1"/>
                    <a:pt x="534" y="1"/>
                  </a:cubicBezTo>
                  <a:lnTo>
                    <a:pt x="534" y="71"/>
                  </a:lnTo>
                  <a:close/>
                  <a:moveTo>
                    <a:pt x="494" y="18"/>
                  </a:moveTo>
                  <a:cubicBezTo>
                    <a:pt x="494" y="18"/>
                    <a:pt x="494" y="18"/>
                    <a:pt x="494" y="18"/>
                  </a:cubicBezTo>
                  <a:cubicBezTo>
                    <a:pt x="503" y="44"/>
                    <a:pt x="503" y="44"/>
                    <a:pt x="503" y="44"/>
                  </a:cubicBezTo>
                  <a:cubicBezTo>
                    <a:pt x="485" y="44"/>
                    <a:pt x="485" y="44"/>
                    <a:pt x="485" y="44"/>
                  </a:cubicBezTo>
                  <a:lnTo>
                    <a:pt x="494" y="18"/>
                  </a:lnTo>
                  <a:close/>
                  <a:moveTo>
                    <a:pt x="460" y="71"/>
                  </a:moveTo>
                  <a:cubicBezTo>
                    <a:pt x="475" y="71"/>
                    <a:pt x="475" y="71"/>
                    <a:pt x="475" y="71"/>
                  </a:cubicBezTo>
                  <a:cubicBezTo>
                    <a:pt x="481" y="55"/>
                    <a:pt x="481" y="55"/>
                    <a:pt x="481" y="55"/>
                  </a:cubicBezTo>
                  <a:cubicBezTo>
                    <a:pt x="507" y="55"/>
                    <a:pt x="507" y="55"/>
                    <a:pt x="507" y="55"/>
                  </a:cubicBezTo>
                  <a:cubicBezTo>
                    <a:pt x="512" y="71"/>
                    <a:pt x="512" y="71"/>
                    <a:pt x="512" y="71"/>
                  </a:cubicBezTo>
                  <a:cubicBezTo>
                    <a:pt x="528" y="71"/>
                    <a:pt x="528" y="71"/>
                    <a:pt x="528" y="71"/>
                  </a:cubicBezTo>
                  <a:cubicBezTo>
                    <a:pt x="502" y="1"/>
                    <a:pt x="502" y="1"/>
                    <a:pt x="502" y="1"/>
                  </a:cubicBezTo>
                  <a:cubicBezTo>
                    <a:pt x="486" y="1"/>
                    <a:pt x="486" y="1"/>
                    <a:pt x="486" y="1"/>
                  </a:cubicBezTo>
                  <a:lnTo>
                    <a:pt x="460" y="71"/>
                  </a:lnTo>
                  <a:close/>
                  <a:moveTo>
                    <a:pt x="395" y="71"/>
                  </a:moveTo>
                  <a:cubicBezTo>
                    <a:pt x="410" y="71"/>
                    <a:pt x="410" y="71"/>
                    <a:pt x="410" y="71"/>
                  </a:cubicBezTo>
                  <a:cubicBezTo>
                    <a:pt x="410" y="41"/>
                    <a:pt x="410" y="41"/>
                    <a:pt x="410" y="41"/>
                  </a:cubicBezTo>
                  <a:cubicBezTo>
                    <a:pt x="438" y="41"/>
                    <a:pt x="438" y="41"/>
                    <a:pt x="438" y="41"/>
                  </a:cubicBezTo>
                  <a:cubicBezTo>
                    <a:pt x="438" y="71"/>
                    <a:pt x="438" y="71"/>
                    <a:pt x="438" y="71"/>
                  </a:cubicBezTo>
                  <a:cubicBezTo>
                    <a:pt x="454" y="71"/>
                    <a:pt x="454" y="71"/>
                    <a:pt x="454" y="71"/>
                  </a:cubicBezTo>
                  <a:cubicBezTo>
                    <a:pt x="454" y="1"/>
                    <a:pt x="454" y="1"/>
                    <a:pt x="454" y="1"/>
                  </a:cubicBezTo>
                  <a:cubicBezTo>
                    <a:pt x="438" y="1"/>
                    <a:pt x="438" y="1"/>
                    <a:pt x="438" y="1"/>
                  </a:cubicBezTo>
                  <a:cubicBezTo>
                    <a:pt x="438" y="28"/>
                    <a:pt x="438" y="28"/>
                    <a:pt x="438" y="28"/>
                  </a:cubicBezTo>
                  <a:cubicBezTo>
                    <a:pt x="410" y="28"/>
                    <a:pt x="410" y="28"/>
                    <a:pt x="410" y="28"/>
                  </a:cubicBezTo>
                  <a:cubicBezTo>
                    <a:pt x="410" y="1"/>
                    <a:pt x="410" y="1"/>
                    <a:pt x="410" y="1"/>
                  </a:cubicBezTo>
                  <a:cubicBezTo>
                    <a:pt x="395" y="1"/>
                    <a:pt x="395" y="1"/>
                    <a:pt x="395" y="1"/>
                  </a:cubicBezTo>
                  <a:lnTo>
                    <a:pt x="395" y="71"/>
                  </a:lnTo>
                  <a:close/>
                  <a:moveTo>
                    <a:pt x="384" y="25"/>
                  </a:moveTo>
                  <a:cubicBezTo>
                    <a:pt x="382" y="8"/>
                    <a:pt x="369" y="0"/>
                    <a:pt x="354" y="0"/>
                  </a:cubicBezTo>
                  <a:cubicBezTo>
                    <a:pt x="333" y="0"/>
                    <a:pt x="320" y="16"/>
                    <a:pt x="320" y="36"/>
                  </a:cubicBezTo>
                  <a:cubicBezTo>
                    <a:pt x="320" y="56"/>
                    <a:pt x="333" y="72"/>
                    <a:pt x="354" y="72"/>
                  </a:cubicBezTo>
                  <a:cubicBezTo>
                    <a:pt x="371" y="72"/>
                    <a:pt x="383" y="61"/>
                    <a:pt x="385" y="44"/>
                  </a:cubicBezTo>
                  <a:cubicBezTo>
                    <a:pt x="370" y="44"/>
                    <a:pt x="370" y="44"/>
                    <a:pt x="370" y="44"/>
                  </a:cubicBezTo>
                  <a:cubicBezTo>
                    <a:pt x="369" y="53"/>
                    <a:pt x="364" y="59"/>
                    <a:pt x="354" y="59"/>
                  </a:cubicBezTo>
                  <a:cubicBezTo>
                    <a:pt x="340" y="59"/>
                    <a:pt x="335" y="48"/>
                    <a:pt x="335" y="36"/>
                  </a:cubicBezTo>
                  <a:cubicBezTo>
                    <a:pt x="335" y="24"/>
                    <a:pt x="340" y="12"/>
                    <a:pt x="354" y="12"/>
                  </a:cubicBezTo>
                  <a:cubicBezTo>
                    <a:pt x="362" y="12"/>
                    <a:pt x="368" y="18"/>
                    <a:pt x="369" y="25"/>
                  </a:cubicBezTo>
                  <a:lnTo>
                    <a:pt x="384" y="25"/>
                  </a:lnTo>
                  <a:close/>
                  <a:moveTo>
                    <a:pt x="233" y="71"/>
                  </a:moveTo>
                  <a:cubicBezTo>
                    <a:pt x="286" y="71"/>
                    <a:pt x="286" y="71"/>
                    <a:pt x="286" y="71"/>
                  </a:cubicBezTo>
                  <a:cubicBezTo>
                    <a:pt x="286" y="58"/>
                    <a:pt x="286" y="58"/>
                    <a:pt x="286" y="58"/>
                  </a:cubicBezTo>
                  <a:cubicBezTo>
                    <a:pt x="248" y="58"/>
                    <a:pt x="248" y="58"/>
                    <a:pt x="248" y="58"/>
                  </a:cubicBezTo>
                  <a:cubicBezTo>
                    <a:pt x="248" y="41"/>
                    <a:pt x="248" y="41"/>
                    <a:pt x="248" y="41"/>
                  </a:cubicBezTo>
                  <a:cubicBezTo>
                    <a:pt x="282" y="41"/>
                    <a:pt x="282" y="41"/>
                    <a:pt x="282" y="41"/>
                  </a:cubicBezTo>
                  <a:cubicBezTo>
                    <a:pt x="282" y="29"/>
                    <a:pt x="282" y="29"/>
                    <a:pt x="282" y="29"/>
                  </a:cubicBezTo>
                  <a:cubicBezTo>
                    <a:pt x="248" y="29"/>
                    <a:pt x="248" y="29"/>
                    <a:pt x="248" y="29"/>
                  </a:cubicBezTo>
                  <a:cubicBezTo>
                    <a:pt x="248" y="14"/>
                    <a:pt x="248" y="14"/>
                    <a:pt x="248" y="14"/>
                  </a:cubicBezTo>
                  <a:cubicBezTo>
                    <a:pt x="285" y="14"/>
                    <a:pt x="285" y="14"/>
                    <a:pt x="285" y="14"/>
                  </a:cubicBezTo>
                  <a:cubicBezTo>
                    <a:pt x="285" y="1"/>
                    <a:pt x="285" y="1"/>
                    <a:pt x="285" y="1"/>
                  </a:cubicBezTo>
                  <a:cubicBezTo>
                    <a:pt x="233" y="1"/>
                    <a:pt x="233" y="1"/>
                    <a:pt x="233" y="1"/>
                  </a:cubicBezTo>
                  <a:lnTo>
                    <a:pt x="233" y="71"/>
                  </a:lnTo>
                  <a:close/>
                  <a:moveTo>
                    <a:pt x="145" y="71"/>
                  </a:moveTo>
                  <a:cubicBezTo>
                    <a:pt x="159" y="71"/>
                    <a:pt x="159" y="71"/>
                    <a:pt x="159" y="71"/>
                  </a:cubicBezTo>
                  <a:cubicBezTo>
                    <a:pt x="159" y="22"/>
                    <a:pt x="159" y="22"/>
                    <a:pt x="159" y="22"/>
                  </a:cubicBezTo>
                  <a:cubicBezTo>
                    <a:pt x="159" y="22"/>
                    <a:pt x="159" y="22"/>
                    <a:pt x="159" y="22"/>
                  </a:cubicBezTo>
                  <a:cubicBezTo>
                    <a:pt x="176" y="71"/>
                    <a:pt x="176" y="71"/>
                    <a:pt x="176" y="71"/>
                  </a:cubicBezTo>
                  <a:cubicBezTo>
                    <a:pt x="188" y="71"/>
                    <a:pt x="188" y="71"/>
                    <a:pt x="188" y="71"/>
                  </a:cubicBezTo>
                  <a:cubicBezTo>
                    <a:pt x="205" y="21"/>
                    <a:pt x="205" y="21"/>
                    <a:pt x="205" y="21"/>
                  </a:cubicBezTo>
                  <a:cubicBezTo>
                    <a:pt x="205" y="21"/>
                    <a:pt x="205" y="21"/>
                    <a:pt x="205" y="21"/>
                  </a:cubicBezTo>
                  <a:cubicBezTo>
                    <a:pt x="205" y="71"/>
                    <a:pt x="205" y="71"/>
                    <a:pt x="205" y="71"/>
                  </a:cubicBezTo>
                  <a:cubicBezTo>
                    <a:pt x="220" y="71"/>
                    <a:pt x="220" y="71"/>
                    <a:pt x="220" y="71"/>
                  </a:cubicBezTo>
                  <a:cubicBezTo>
                    <a:pt x="220" y="1"/>
                    <a:pt x="220" y="1"/>
                    <a:pt x="220" y="1"/>
                  </a:cubicBezTo>
                  <a:cubicBezTo>
                    <a:pt x="198" y="1"/>
                    <a:pt x="198" y="1"/>
                    <a:pt x="198" y="1"/>
                  </a:cubicBezTo>
                  <a:cubicBezTo>
                    <a:pt x="183" y="49"/>
                    <a:pt x="183" y="49"/>
                    <a:pt x="183" y="49"/>
                  </a:cubicBezTo>
                  <a:cubicBezTo>
                    <a:pt x="183" y="49"/>
                    <a:pt x="183" y="49"/>
                    <a:pt x="183" y="49"/>
                  </a:cubicBezTo>
                  <a:cubicBezTo>
                    <a:pt x="166" y="1"/>
                    <a:pt x="166" y="1"/>
                    <a:pt x="166" y="1"/>
                  </a:cubicBezTo>
                  <a:cubicBezTo>
                    <a:pt x="145" y="1"/>
                    <a:pt x="145" y="1"/>
                    <a:pt x="145" y="1"/>
                  </a:cubicBezTo>
                  <a:lnTo>
                    <a:pt x="145" y="71"/>
                  </a:lnTo>
                  <a:close/>
                  <a:moveTo>
                    <a:pt x="105" y="18"/>
                  </a:moveTo>
                  <a:cubicBezTo>
                    <a:pt x="105" y="18"/>
                    <a:pt x="105" y="18"/>
                    <a:pt x="105" y="18"/>
                  </a:cubicBezTo>
                  <a:cubicBezTo>
                    <a:pt x="114" y="44"/>
                    <a:pt x="114" y="44"/>
                    <a:pt x="114" y="44"/>
                  </a:cubicBezTo>
                  <a:cubicBezTo>
                    <a:pt x="96" y="44"/>
                    <a:pt x="96" y="44"/>
                    <a:pt x="96" y="44"/>
                  </a:cubicBezTo>
                  <a:lnTo>
                    <a:pt x="105" y="18"/>
                  </a:lnTo>
                  <a:close/>
                  <a:moveTo>
                    <a:pt x="71" y="71"/>
                  </a:moveTo>
                  <a:cubicBezTo>
                    <a:pt x="86" y="71"/>
                    <a:pt x="86" y="71"/>
                    <a:pt x="86" y="71"/>
                  </a:cubicBezTo>
                  <a:cubicBezTo>
                    <a:pt x="92" y="55"/>
                    <a:pt x="92" y="55"/>
                    <a:pt x="92" y="55"/>
                  </a:cubicBezTo>
                  <a:cubicBezTo>
                    <a:pt x="118" y="55"/>
                    <a:pt x="118" y="55"/>
                    <a:pt x="118" y="55"/>
                  </a:cubicBezTo>
                  <a:cubicBezTo>
                    <a:pt x="123" y="71"/>
                    <a:pt x="123" y="71"/>
                    <a:pt x="123" y="71"/>
                  </a:cubicBezTo>
                  <a:cubicBezTo>
                    <a:pt x="139" y="71"/>
                    <a:pt x="139" y="71"/>
                    <a:pt x="139" y="71"/>
                  </a:cubicBezTo>
                  <a:cubicBezTo>
                    <a:pt x="113" y="1"/>
                    <a:pt x="113" y="1"/>
                    <a:pt x="113" y="1"/>
                  </a:cubicBezTo>
                  <a:cubicBezTo>
                    <a:pt x="97" y="1"/>
                    <a:pt x="97" y="1"/>
                    <a:pt x="97" y="1"/>
                  </a:cubicBezTo>
                  <a:lnTo>
                    <a:pt x="71" y="71"/>
                  </a:lnTo>
                  <a:close/>
                  <a:moveTo>
                    <a:pt x="54" y="71"/>
                  </a:moveTo>
                  <a:cubicBezTo>
                    <a:pt x="64" y="71"/>
                    <a:pt x="64" y="71"/>
                    <a:pt x="64" y="71"/>
                  </a:cubicBezTo>
                  <a:cubicBezTo>
                    <a:pt x="64" y="33"/>
                    <a:pt x="64" y="33"/>
                    <a:pt x="64" y="33"/>
                  </a:cubicBezTo>
                  <a:cubicBezTo>
                    <a:pt x="35" y="33"/>
                    <a:pt x="35" y="33"/>
                    <a:pt x="35" y="33"/>
                  </a:cubicBezTo>
                  <a:cubicBezTo>
                    <a:pt x="35" y="44"/>
                    <a:pt x="35" y="44"/>
                    <a:pt x="35" y="44"/>
                  </a:cubicBezTo>
                  <a:cubicBezTo>
                    <a:pt x="50" y="44"/>
                    <a:pt x="50" y="44"/>
                    <a:pt x="50" y="44"/>
                  </a:cubicBezTo>
                  <a:cubicBezTo>
                    <a:pt x="49" y="54"/>
                    <a:pt x="44" y="59"/>
                    <a:pt x="34" y="59"/>
                  </a:cubicBezTo>
                  <a:cubicBezTo>
                    <a:pt x="20" y="59"/>
                    <a:pt x="15" y="48"/>
                    <a:pt x="15" y="36"/>
                  </a:cubicBezTo>
                  <a:cubicBezTo>
                    <a:pt x="15" y="24"/>
                    <a:pt x="20" y="12"/>
                    <a:pt x="34" y="12"/>
                  </a:cubicBezTo>
                  <a:cubicBezTo>
                    <a:pt x="41" y="12"/>
                    <a:pt x="47" y="16"/>
                    <a:pt x="49" y="24"/>
                  </a:cubicBezTo>
                  <a:cubicBezTo>
                    <a:pt x="63" y="24"/>
                    <a:pt x="63" y="24"/>
                    <a:pt x="63" y="24"/>
                  </a:cubicBezTo>
                  <a:cubicBezTo>
                    <a:pt x="61" y="8"/>
                    <a:pt x="48" y="0"/>
                    <a:pt x="34" y="0"/>
                  </a:cubicBezTo>
                  <a:cubicBezTo>
                    <a:pt x="12" y="0"/>
                    <a:pt x="0" y="16"/>
                    <a:pt x="0" y="36"/>
                  </a:cubicBezTo>
                  <a:cubicBezTo>
                    <a:pt x="0" y="56"/>
                    <a:pt x="12" y="72"/>
                    <a:pt x="34" y="72"/>
                  </a:cubicBezTo>
                  <a:cubicBezTo>
                    <a:pt x="41" y="72"/>
                    <a:pt x="48" y="70"/>
                    <a:pt x="53" y="63"/>
                  </a:cubicBezTo>
                  <a:lnTo>
                    <a:pt x="54" y="7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dirty="0"/>
            </a:p>
          </p:txBody>
        </p:sp>
        <p:grpSp>
          <p:nvGrpSpPr>
            <p:cNvPr id="10" name="Ipsos logo"/>
            <p:cNvGrpSpPr>
              <a:grpSpLocks noChangeAspect="1"/>
            </p:cNvGrpSpPr>
            <p:nvPr userDrawn="1"/>
          </p:nvGrpSpPr>
          <p:grpSpPr bwMode="gray">
            <a:xfrm>
              <a:off x="8558213" y="4629150"/>
              <a:ext cx="357328" cy="320400"/>
              <a:chOff x="1352" y="681"/>
              <a:chExt cx="3519" cy="3153"/>
            </a:xfrm>
          </p:grpSpPr>
          <p:sp>
            <p:nvSpPr>
              <p:cNvPr id="12" name="Freeform 19"/>
              <p:cNvSpPr>
                <a:spLocks noChangeAspect="1"/>
              </p:cNvSpPr>
              <p:nvPr userDrawn="1"/>
            </p:nvSpPr>
            <p:spPr bwMode="gray">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Freeform 20"/>
              <p:cNvSpPr>
                <a:spLocks noChangeAspect="1"/>
              </p:cNvSpPr>
              <p:nvPr userDrawn="1"/>
            </p:nvSpPr>
            <p:spPr bwMode="gray">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5" name="Freeform 21"/>
              <p:cNvSpPr>
                <a:spLocks noChangeAspect="1"/>
              </p:cNvSpPr>
              <p:nvPr userDrawn="1"/>
            </p:nvSpPr>
            <p:spPr bwMode="gray">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6" name="Freeform 22"/>
              <p:cNvSpPr>
                <a:spLocks noChangeAspect="1"/>
              </p:cNvSpPr>
              <p:nvPr userDrawn="1"/>
            </p:nvSpPr>
            <p:spPr bwMode="gray">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Freeform 23"/>
              <p:cNvSpPr>
                <a:spLocks noChangeAspect="1"/>
              </p:cNvSpPr>
              <p:nvPr userDrawn="1"/>
            </p:nvSpPr>
            <p:spPr bwMode="gray">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9" name="Freeform 24"/>
              <p:cNvSpPr>
                <a:spLocks noChangeAspect="1"/>
              </p:cNvSpPr>
              <p:nvPr userDrawn="1"/>
            </p:nvSpPr>
            <p:spPr bwMode="gray">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1" name="Freeform 25"/>
              <p:cNvSpPr>
                <a:spLocks noChangeAspect="1"/>
              </p:cNvSpPr>
              <p:nvPr userDrawn="1"/>
            </p:nvSpPr>
            <p:spPr bwMode="gray">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2" name="Freeform 26"/>
              <p:cNvSpPr>
                <a:spLocks noChangeAspect="1"/>
              </p:cNvSpPr>
              <p:nvPr userDrawn="1"/>
            </p:nvSpPr>
            <p:spPr bwMode="gray">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3" name="Freeform 27"/>
              <p:cNvSpPr>
                <a:spLocks noChangeAspect="1" noEditPoints="1"/>
              </p:cNvSpPr>
              <p:nvPr userDrawn="1"/>
            </p:nvSpPr>
            <p:spPr bwMode="gray">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4" name="Freeform 28"/>
              <p:cNvSpPr>
                <a:spLocks noChangeAspect="1"/>
              </p:cNvSpPr>
              <p:nvPr userDrawn="1"/>
            </p:nvSpPr>
            <p:spPr bwMode="gray">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5" name="Freeform 29"/>
              <p:cNvSpPr>
                <a:spLocks noChangeAspect="1" noEditPoints="1"/>
              </p:cNvSpPr>
              <p:nvPr userDrawn="1"/>
            </p:nvSpPr>
            <p:spPr bwMode="gray">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6" name="Freeform 30"/>
              <p:cNvSpPr>
                <a:spLocks noChangeAspect="1"/>
              </p:cNvSpPr>
              <p:nvPr userDrawn="1"/>
            </p:nvSpPr>
            <p:spPr bwMode="gray">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7" name="Freeform 31"/>
              <p:cNvSpPr>
                <a:spLocks noChangeAspect="1"/>
              </p:cNvSpPr>
              <p:nvPr userDrawn="1"/>
            </p:nvSpPr>
            <p:spPr bwMode="gray">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8" name="Freeform 32"/>
              <p:cNvSpPr>
                <a:spLocks noChangeAspect="1" noEditPoints="1"/>
              </p:cNvSpPr>
              <p:nvPr userDrawn="1"/>
            </p:nvSpPr>
            <p:spPr bwMode="gray">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9" name="Freeform 33"/>
              <p:cNvSpPr>
                <a:spLocks noChangeAspect="1"/>
              </p:cNvSpPr>
              <p:nvPr userDrawn="1"/>
            </p:nvSpPr>
            <p:spPr bwMode="gray">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grpSp>
        <p:nvGrpSpPr>
          <p:cNvPr id="30" name="Gruppieren 29"/>
          <p:cNvGrpSpPr/>
          <p:nvPr userDrawn="1"/>
        </p:nvGrpSpPr>
        <p:grpSpPr>
          <a:xfrm>
            <a:off x="8304213" y="187325"/>
            <a:ext cx="539750" cy="223838"/>
            <a:chOff x="8304213" y="187325"/>
            <a:chExt cx="539750" cy="223838"/>
          </a:xfrm>
          <a:solidFill>
            <a:schemeClr val="bg1"/>
          </a:solidFill>
        </p:grpSpPr>
        <p:sp>
          <p:nvSpPr>
            <p:cNvPr id="31" name="Freeform 5"/>
            <p:cNvSpPr>
              <a:spLocks/>
            </p:cNvSpPr>
            <p:nvPr userDrawn="1"/>
          </p:nvSpPr>
          <p:spPr bwMode="auto">
            <a:xfrm>
              <a:off x="8304213" y="187325"/>
              <a:ext cx="46038" cy="169862"/>
            </a:xfrm>
            <a:custGeom>
              <a:avLst/>
              <a:gdLst>
                <a:gd name="T0" fmla="*/ 1 w 19"/>
                <a:gd name="T1" fmla="*/ 70 h 70"/>
                <a:gd name="T2" fmla="*/ 2 w 19"/>
                <a:gd name="T3" fmla="*/ 52 h 70"/>
                <a:gd name="T4" fmla="*/ 2 w 19"/>
                <a:gd name="T5" fmla="*/ 25 h 70"/>
                <a:gd name="T6" fmla="*/ 0 w 19"/>
                <a:gd name="T7" fmla="*/ 0 h 70"/>
                <a:gd name="T8" fmla="*/ 17 w 19"/>
                <a:gd name="T9" fmla="*/ 0 h 70"/>
                <a:gd name="T10" fmla="*/ 17 w 19"/>
                <a:gd name="T11" fmla="*/ 20 h 70"/>
                <a:gd name="T12" fmla="*/ 17 w 19"/>
                <a:gd name="T13" fmla="*/ 46 h 70"/>
                <a:gd name="T14" fmla="*/ 19 w 19"/>
                <a:gd name="T15" fmla="*/ 70 h 70"/>
                <a:gd name="T16" fmla="*/ 1 w 1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0">
                  <a:moveTo>
                    <a:pt x="1" y="70"/>
                  </a:moveTo>
                  <a:cubicBezTo>
                    <a:pt x="2" y="65"/>
                    <a:pt x="2" y="60"/>
                    <a:pt x="2" y="52"/>
                  </a:cubicBezTo>
                  <a:cubicBezTo>
                    <a:pt x="2" y="25"/>
                    <a:pt x="2" y="25"/>
                    <a:pt x="2" y="25"/>
                  </a:cubicBezTo>
                  <a:cubicBezTo>
                    <a:pt x="2" y="15"/>
                    <a:pt x="1" y="8"/>
                    <a:pt x="0" y="0"/>
                  </a:cubicBezTo>
                  <a:cubicBezTo>
                    <a:pt x="17" y="0"/>
                    <a:pt x="17" y="0"/>
                    <a:pt x="17" y="0"/>
                  </a:cubicBezTo>
                  <a:cubicBezTo>
                    <a:pt x="17" y="5"/>
                    <a:pt x="17" y="12"/>
                    <a:pt x="17" y="20"/>
                  </a:cubicBezTo>
                  <a:cubicBezTo>
                    <a:pt x="17" y="46"/>
                    <a:pt x="17" y="46"/>
                    <a:pt x="17" y="46"/>
                  </a:cubicBezTo>
                  <a:cubicBezTo>
                    <a:pt x="17" y="53"/>
                    <a:pt x="18" y="64"/>
                    <a:pt x="19" y="70"/>
                  </a:cubicBezTo>
                  <a:lnTo>
                    <a:pt x="1" y="70"/>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2" name="Freeform 6"/>
            <p:cNvSpPr>
              <a:spLocks noEditPoints="1"/>
            </p:cNvSpPr>
            <p:nvPr userDrawn="1"/>
          </p:nvSpPr>
          <p:spPr bwMode="auto">
            <a:xfrm>
              <a:off x="8374063" y="233363"/>
              <a:ext cx="130175" cy="177800"/>
            </a:xfrm>
            <a:custGeom>
              <a:avLst/>
              <a:gdLst>
                <a:gd name="T0" fmla="*/ 1 w 54"/>
                <a:gd name="T1" fmla="*/ 74 h 74"/>
                <a:gd name="T2" fmla="*/ 3 w 54"/>
                <a:gd name="T3" fmla="*/ 48 h 74"/>
                <a:gd name="T4" fmla="*/ 3 w 54"/>
                <a:gd name="T5" fmla="*/ 27 h 74"/>
                <a:gd name="T6" fmla="*/ 0 w 54"/>
                <a:gd name="T7" fmla="*/ 2 h 74"/>
                <a:gd name="T8" fmla="*/ 12 w 54"/>
                <a:gd name="T9" fmla="*/ 1 h 74"/>
                <a:gd name="T10" fmla="*/ 14 w 54"/>
                <a:gd name="T11" fmla="*/ 8 h 74"/>
                <a:gd name="T12" fmla="*/ 31 w 54"/>
                <a:gd name="T13" fmla="*/ 0 h 74"/>
                <a:gd name="T14" fmla="*/ 54 w 54"/>
                <a:gd name="T15" fmla="*/ 27 h 74"/>
                <a:gd name="T16" fmla="*/ 31 w 54"/>
                <a:gd name="T17" fmla="*/ 53 h 74"/>
                <a:gd name="T18" fmla="*/ 16 w 54"/>
                <a:gd name="T19" fmla="*/ 48 h 74"/>
                <a:gd name="T20" fmla="*/ 16 w 54"/>
                <a:gd name="T21" fmla="*/ 54 h 74"/>
                <a:gd name="T22" fmla="*/ 17 w 54"/>
                <a:gd name="T23" fmla="*/ 73 h 74"/>
                <a:gd name="T24" fmla="*/ 1 w 54"/>
                <a:gd name="T25" fmla="*/ 74 h 74"/>
                <a:gd name="T26" fmla="*/ 28 w 54"/>
                <a:gd name="T27" fmla="*/ 42 h 74"/>
                <a:gd name="T28" fmla="*/ 40 w 54"/>
                <a:gd name="T29" fmla="*/ 27 h 74"/>
                <a:gd name="T30" fmla="*/ 27 w 54"/>
                <a:gd name="T31" fmla="*/ 11 h 74"/>
                <a:gd name="T32" fmla="*/ 15 w 54"/>
                <a:gd name="T33" fmla="*/ 27 h 74"/>
                <a:gd name="T34" fmla="*/ 28 w 54"/>
                <a:gd name="T35"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74">
                  <a:moveTo>
                    <a:pt x="1" y="74"/>
                  </a:moveTo>
                  <a:cubicBezTo>
                    <a:pt x="1" y="69"/>
                    <a:pt x="3" y="55"/>
                    <a:pt x="3" y="48"/>
                  </a:cubicBezTo>
                  <a:cubicBezTo>
                    <a:pt x="3" y="27"/>
                    <a:pt x="3" y="27"/>
                    <a:pt x="3" y="27"/>
                  </a:cubicBezTo>
                  <a:cubicBezTo>
                    <a:pt x="3" y="19"/>
                    <a:pt x="1" y="11"/>
                    <a:pt x="0" y="2"/>
                  </a:cubicBezTo>
                  <a:cubicBezTo>
                    <a:pt x="12" y="1"/>
                    <a:pt x="12" y="1"/>
                    <a:pt x="12" y="1"/>
                  </a:cubicBezTo>
                  <a:cubicBezTo>
                    <a:pt x="13" y="3"/>
                    <a:pt x="13" y="5"/>
                    <a:pt x="14" y="8"/>
                  </a:cubicBezTo>
                  <a:cubicBezTo>
                    <a:pt x="17" y="5"/>
                    <a:pt x="21" y="0"/>
                    <a:pt x="31" y="0"/>
                  </a:cubicBezTo>
                  <a:cubicBezTo>
                    <a:pt x="44" y="0"/>
                    <a:pt x="54" y="11"/>
                    <a:pt x="54" y="27"/>
                  </a:cubicBezTo>
                  <a:cubicBezTo>
                    <a:pt x="54" y="42"/>
                    <a:pt x="45" y="53"/>
                    <a:pt x="31" y="53"/>
                  </a:cubicBezTo>
                  <a:cubicBezTo>
                    <a:pt x="23" y="53"/>
                    <a:pt x="19" y="50"/>
                    <a:pt x="16" y="48"/>
                  </a:cubicBezTo>
                  <a:cubicBezTo>
                    <a:pt x="16" y="54"/>
                    <a:pt x="16" y="54"/>
                    <a:pt x="16" y="54"/>
                  </a:cubicBezTo>
                  <a:cubicBezTo>
                    <a:pt x="16" y="57"/>
                    <a:pt x="16" y="65"/>
                    <a:pt x="17" y="73"/>
                  </a:cubicBezTo>
                  <a:lnTo>
                    <a:pt x="1" y="74"/>
                  </a:lnTo>
                  <a:close/>
                  <a:moveTo>
                    <a:pt x="28" y="42"/>
                  </a:moveTo>
                  <a:cubicBezTo>
                    <a:pt x="36" y="42"/>
                    <a:pt x="40" y="36"/>
                    <a:pt x="40" y="27"/>
                  </a:cubicBezTo>
                  <a:cubicBezTo>
                    <a:pt x="40" y="17"/>
                    <a:pt x="35" y="11"/>
                    <a:pt x="27" y="11"/>
                  </a:cubicBezTo>
                  <a:cubicBezTo>
                    <a:pt x="19" y="11"/>
                    <a:pt x="15" y="17"/>
                    <a:pt x="15" y="27"/>
                  </a:cubicBezTo>
                  <a:cubicBezTo>
                    <a:pt x="15" y="37"/>
                    <a:pt x="20" y="42"/>
                    <a:pt x="28"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3" name="Freeform 7"/>
            <p:cNvSpPr>
              <a:spLocks/>
            </p:cNvSpPr>
            <p:nvPr userDrawn="1"/>
          </p:nvSpPr>
          <p:spPr bwMode="auto">
            <a:xfrm>
              <a:off x="8518525" y="233363"/>
              <a:ext cx="85725" cy="128587"/>
            </a:xfrm>
            <a:custGeom>
              <a:avLst/>
              <a:gdLst>
                <a:gd name="T0" fmla="*/ 31 w 36"/>
                <a:gd name="T1" fmla="*/ 11 h 53"/>
                <a:gd name="T2" fmla="*/ 22 w 36"/>
                <a:gd name="T3" fmla="*/ 10 h 53"/>
                <a:gd name="T4" fmla="*/ 13 w 36"/>
                <a:gd name="T5" fmla="*/ 13 h 53"/>
                <a:gd name="T6" fmla="*/ 24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4" y="22"/>
                  </a:cubicBezTo>
                  <a:cubicBezTo>
                    <a:pt x="29" y="25"/>
                    <a:pt x="36" y="29"/>
                    <a:pt x="36" y="38"/>
                  </a:cubicBezTo>
                  <a:cubicBezTo>
                    <a:pt x="36" y="47"/>
                    <a:pt x="28" y="53"/>
                    <a:pt x="15" y="53"/>
                  </a:cubicBezTo>
                  <a:cubicBezTo>
                    <a:pt x="10" y="53"/>
                    <a:pt x="6" y="52"/>
                    <a:pt x="1" y="51"/>
                  </a:cubicBezTo>
                  <a:cubicBezTo>
                    <a:pt x="1" y="40"/>
                    <a:pt x="1" y="40"/>
                    <a:pt x="1" y="40"/>
                  </a:cubicBezTo>
                  <a:cubicBezTo>
                    <a:pt x="5" y="41"/>
                    <a:pt x="10" y="43"/>
                    <a:pt x="16" y="43"/>
                  </a:cubicBezTo>
                  <a:cubicBezTo>
                    <a:pt x="19" y="43"/>
                    <a:pt x="23" y="41"/>
                    <a:pt x="23" y="38"/>
                  </a:cubicBezTo>
                  <a:cubicBezTo>
                    <a:pt x="23" y="35"/>
                    <a:pt x="19" y="33"/>
                    <a:pt x="12" y="30"/>
                  </a:cubicBezTo>
                  <a:cubicBezTo>
                    <a:pt x="7" y="27"/>
                    <a:pt x="0" y="21"/>
                    <a:pt x="0" y="13"/>
                  </a:cubicBezTo>
                  <a:cubicBezTo>
                    <a:pt x="0" y="5"/>
                    <a:pt x="8" y="0"/>
                    <a:pt x="20" y="0"/>
                  </a:cubicBezTo>
                  <a:cubicBezTo>
                    <a:pt x="24"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4" name="Freeform 8"/>
            <p:cNvSpPr>
              <a:spLocks noEditPoints="1"/>
            </p:cNvSpPr>
            <p:nvPr userDrawn="1"/>
          </p:nvSpPr>
          <p:spPr bwMode="auto">
            <a:xfrm>
              <a:off x="8616950" y="233363"/>
              <a:ext cx="123825" cy="128587"/>
            </a:xfrm>
            <a:custGeom>
              <a:avLst/>
              <a:gdLst>
                <a:gd name="T0" fmla="*/ 0 w 52"/>
                <a:gd name="T1" fmla="*/ 26 h 53"/>
                <a:gd name="T2" fmla="*/ 26 w 52"/>
                <a:gd name="T3" fmla="*/ 0 h 53"/>
                <a:gd name="T4" fmla="*/ 52 w 52"/>
                <a:gd name="T5" fmla="*/ 26 h 53"/>
                <a:gd name="T6" fmla="*/ 26 w 52"/>
                <a:gd name="T7" fmla="*/ 53 h 53"/>
                <a:gd name="T8" fmla="*/ 0 w 52"/>
                <a:gd name="T9" fmla="*/ 26 h 53"/>
                <a:gd name="T10" fmla="*/ 26 w 52"/>
                <a:gd name="T11" fmla="*/ 42 h 53"/>
                <a:gd name="T12" fmla="*/ 39 w 52"/>
                <a:gd name="T13" fmla="*/ 26 h 53"/>
                <a:gd name="T14" fmla="*/ 26 w 52"/>
                <a:gd name="T15" fmla="*/ 11 h 53"/>
                <a:gd name="T16" fmla="*/ 13 w 52"/>
                <a:gd name="T17" fmla="*/ 26 h 53"/>
                <a:gd name="T18" fmla="*/ 26 w 52"/>
                <a:gd name="T19"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3">
                  <a:moveTo>
                    <a:pt x="0" y="26"/>
                  </a:moveTo>
                  <a:cubicBezTo>
                    <a:pt x="0" y="10"/>
                    <a:pt x="11" y="0"/>
                    <a:pt x="26" y="0"/>
                  </a:cubicBezTo>
                  <a:cubicBezTo>
                    <a:pt x="42" y="0"/>
                    <a:pt x="52" y="10"/>
                    <a:pt x="52" y="26"/>
                  </a:cubicBezTo>
                  <a:cubicBezTo>
                    <a:pt x="52" y="41"/>
                    <a:pt x="42" y="53"/>
                    <a:pt x="26" y="53"/>
                  </a:cubicBezTo>
                  <a:cubicBezTo>
                    <a:pt x="11" y="53"/>
                    <a:pt x="0" y="42"/>
                    <a:pt x="0" y="26"/>
                  </a:cubicBezTo>
                  <a:close/>
                  <a:moveTo>
                    <a:pt x="26" y="42"/>
                  </a:moveTo>
                  <a:cubicBezTo>
                    <a:pt x="35" y="42"/>
                    <a:pt x="39" y="35"/>
                    <a:pt x="39" y="26"/>
                  </a:cubicBezTo>
                  <a:cubicBezTo>
                    <a:pt x="39" y="16"/>
                    <a:pt x="35" y="11"/>
                    <a:pt x="26" y="11"/>
                  </a:cubicBezTo>
                  <a:cubicBezTo>
                    <a:pt x="17" y="11"/>
                    <a:pt x="13" y="17"/>
                    <a:pt x="13" y="26"/>
                  </a:cubicBezTo>
                  <a:cubicBezTo>
                    <a:pt x="13" y="35"/>
                    <a:pt x="18" y="42"/>
                    <a:pt x="26"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5" name="Freeform 9"/>
            <p:cNvSpPr>
              <a:spLocks/>
            </p:cNvSpPr>
            <p:nvPr userDrawn="1"/>
          </p:nvSpPr>
          <p:spPr bwMode="auto">
            <a:xfrm>
              <a:off x="8758238" y="233363"/>
              <a:ext cx="85725" cy="128587"/>
            </a:xfrm>
            <a:custGeom>
              <a:avLst/>
              <a:gdLst>
                <a:gd name="T0" fmla="*/ 31 w 36"/>
                <a:gd name="T1" fmla="*/ 11 h 53"/>
                <a:gd name="T2" fmla="*/ 22 w 36"/>
                <a:gd name="T3" fmla="*/ 10 h 53"/>
                <a:gd name="T4" fmla="*/ 13 w 36"/>
                <a:gd name="T5" fmla="*/ 13 h 53"/>
                <a:gd name="T6" fmla="*/ 23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3" y="22"/>
                  </a:cubicBezTo>
                  <a:cubicBezTo>
                    <a:pt x="29" y="25"/>
                    <a:pt x="36" y="29"/>
                    <a:pt x="36" y="38"/>
                  </a:cubicBezTo>
                  <a:cubicBezTo>
                    <a:pt x="36" y="47"/>
                    <a:pt x="28" y="53"/>
                    <a:pt x="15" y="53"/>
                  </a:cubicBezTo>
                  <a:cubicBezTo>
                    <a:pt x="9" y="53"/>
                    <a:pt x="5" y="52"/>
                    <a:pt x="1" y="51"/>
                  </a:cubicBezTo>
                  <a:cubicBezTo>
                    <a:pt x="1" y="40"/>
                    <a:pt x="1" y="40"/>
                    <a:pt x="1" y="40"/>
                  </a:cubicBezTo>
                  <a:cubicBezTo>
                    <a:pt x="4" y="41"/>
                    <a:pt x="10" y="43"/>
                    <a:pt x="16" y="43"/>
                  </a:cubicBezTo>
                  <a:cubicBezTo>
                    <a:pt x="19" y="43"/>
                    <a:pt x="23" y="41"/>
                    <a:pt x="23" y="38"/>
                  </a:cubicBezTo>
                  <a:cubicBezTo>
                    <a:pt x="23" y="35"/>
                    <a:pt x="18" y="33"/>
                    <a:pt x="12" y="30"/>
                  </a:cubicBezTo>
                  <a:cubicBezTo>
                    <a:pt x="7" y="27"/>
                    <a:pt x="0" y="21"/>
                    <a:pt x="0" y="13"/>
                  </a:cubicBezTo>
                  <a:cubicBezTo>
                    <a:pt x="0" y="5"/>
                    <a:pt x="8" y="0"/>
                    <a:pt x="20" y="0"/>
                  </a:cubicBezTo>
                  <a:cubicBezTo>
                    <a:pt x="23"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6" name="Line 10"/>
            <p:cNvSpPr>
              <a:spLocks noChangeShapeType="1"/>
            </p:cNvSpPr>
            <p:nvPr userDrawn="1"/>
          </p:nvSpPr>
          <p:spPr bwMode="auto">
            <a:xfrm>
              <a:off x="8434388" y="4048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Tree>
    <p:extLst>
      <p:ext uri="{BB962C8B-B14F-4D97-AF65-F5344CB8AC3E}">
        <p14:creationId xmlns:p14="http://schemas.microsoft.com/office/powerpoint/2010/main" val="392786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ill3_Text Options">
    <p:bg>
      <p:bgPr>
        <a:solidFill>
          <a:schemeClr val="accent1"/>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32377" y="1388444"/>
            <a:ext cx="7885666" cy="2643007"/>
          </a:xfrm>
        </p:spPr>
        <p:txBody>
          <a:bodyPr vert="horz" lIns="0" tIns="0" rIns="0" bIns="0" rtlCol="0">
            <a:noAutofit/>
          </a:bodyPr>
          <a:lstStyle>
            <a:lvl1pPr>
              <a:defRPr lang="en-US" dirty="0" smtClean="0">
                <a:solidFill>
                  <a:schemeClr val="bg1"/>
                </a:solidFill>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Box 13"/>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smtClean="0">
              <a:solidFill>
                <a:schemeClr val="bg1"/>
              </a:solidFill>
              <a:latin typeface="+mn-lt"/>
              <a:ea typeface="+mn-ea"/>
              <a:cs typeface="+mn-cs"/>
            </a:endParaRPr>
          </a:p>
        </p:txBody>
      </p:sp>
      <p:sp>
        <p:nvSpPr>
          <p:cNvPr id="12"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solidFill>
                  <a:schemeClr val="bg1"/>
                </a:solidFill>
              </a:defRPr>
            </a:lvl1pPr>
          </a:lstStyle>
          <a:p>
            <a:pPr lvl="0">
              <a:spcBef>
                <a:spcPts val="0"/>
              </a:spcBef>
              <a:spcAft>
                <a:spcPts val="0"/>
              </a:spcAft>
            </a:pPr>
            <a:r>
              <a:rPr lang="en-US" dirty="0" smtClean="0"/>
              <a:t>CLICK TO ADD TAG LINE OR BEGINNING OF TITLE</a:t>
            </a:r>
            <a:endParaRPr lang="en-GB" dirty="0"/>
          </a:p>
        </p:txBody>
      </p:sp>
      <p:grpSp>
        <p:nvGrpSpPr>
          <p:cNvPr id="8" name="Gruppieren 7"/>
          <p:cNvGrpSpPr/>
          <p:nvPr userDrawn="1"/>
        </p:nvGrpSpPr>
        <p:grpSpPr>
          <a:xfrm>
            <a:off x="6965726" y="4629150"/>
            <a:ext cx="1949815" cy="320400"/>
            <a:chOff x="6965726" y="4629150"/>
            <a:chExt cx="1949815" cy="320400"/>
          </a:xfrm>
        </p:grpSpPr>
        <p:sp>
          <p:nvSpPr>
            <p:cNvPr id="10" name="Freeform 72"/>
            <p:cNvSpPr>
              <a:spLocks noEditPoints="1"/>
            </p:cNvSpPr>
            <p:nvPr userDrawn="1"/>
          </p:nvSpPr>
          <p:spPr bwMode="auto">
            <a:xfrm>
              <a:off x="6965726" y="4787900"/>
              <a:ext cx="1339850" cy="111125"/>
            </a:xfrm>
            <a:custGeom>
              <a:avLst/>
              <a:gdLst>
                <a:gd name="T0" fmla="*/ 867 w 867"/>
                <a:gd name="T1" fmla="*/ 50 h 72"/>
                <a:gd name="T2" fmla="*/ 836 w 867"/>
                <a:gd name="T3" fmla="*/ 11 h 72"/>
                <a:gd name="T4" fmla="*/ 836 w 867"/>
                <a:gd name="T5" fmla="*/ 0 h 72"/>
                <a:gd name="T6" fmla="*/ 852 w 867"/>
                <a:gd name="T7" fmla="*/ 52 h 72"/>
                <a:gd name="T8" fmla="*/ 808 w 867"/>
                <a:gd name="T9" fmla="*/ 48 h 72"/>
                <a:gd name="T10" fmla="*/ 785 w 867"/>
                <a:gd name="T11" fmla="*/ 23 h 72"/>
                <a:gd name="T12" fmla="*/ 758 w 867"/>
                <a:gd name="T13" fmla="*/ 13 h 72"/>
                <a:gd name="T14" fmla="*/ 758 w 867"/>
                <a:gd name="T15" fmla="*/ 43 h 72"/>
                <a:gd name="T16" fmla="*/ 787 w 867"/>
                <a:gd name="T17" fmla="*/ 71 h 72"/>
                <a:gd name="T18" fmla="*/ 789 w 867"/>
                <a:gd name="T19" fmla="*/ 38 h 72"/>
                <a:gd name="T20" fmla="*/ 780 w 867"/>
                <a:gd name="T21" fmla="*/ 1 h 72"/>
                <a:gd name="T22" fmla="*/ 679 w 867"/>
                <a:gd name="T23" fmla="*/ 71 h 72"/>
                <a:gd name="T24" fmla="*/ 695 w 867"/>
                <a:gd name="T25" fmla="*/ 58 h 72"/>
                <a:gd name="T26" fmla="*/ 728 w 867"/>
                <a:gd name="T27" fmla="*/ 29 h 72"/>
                <a:gd name="T28" fmla="*/ 731 w 867"/>
                <a:gd name="T29" fmla="*/ 14 h 72"/>
                <a:gd name="T30" fmla="*/ 679 w 867"/>
                <a:gd name="T31" fmla="*/ 71 h 72"/>
                <a:gd name="T32" fmla="*/ 667 w 867"/>
                <a:gd name="T33" fmla="*/ 33 h 72"/>
                <a:gd name="T34" fmla="*/ 653 w 867"/>
                <a:gd name="T35" fmla="*/ 44 h 72"/>
                <a:gd name="T36" fmla="*/ 637 w 867"/>
                <a:gd name="T37" fmla="*/ 12 h 72"/>
                <a:gd name="T38" fmla="*/ 637 w 867"/>
                <a:gd name="T39" fmla="*/ 0 h 72"/>
                <a:gd name="T40" fmla="*/ 656 w 867"/>
                <a:gd name="T41" fmla="*/ 63 h 72"/>
                <a:gd name="T42" fmla="*/ 548 w 867"/>
                <a:gd name="T43" fmla="*/ 71 h 72"/>
                <a:gd name="T44" fmla="*/ 577 w 867"/>
                <a:gd name="T45" fmla="*/ 71 h 72"/>
                <a:gd name="T46" fmla="*/ 578 w 867"/>
                <a:gd name="T47" fmla="*/ 1 h 72"/>
                <a:gd name="T48" fmla="*/ 549 w 867"/>
                <a:gd name="T49" fmla="*/ 1 h 72"/>
                <a:gd name="T50" fmla="*/ 494 w 867"/>
                <a:gd name="T51" fmla="*/ 18 h 72"/>
                <a:gd name="T52" fmla="*/ 485 w 867"/>
                <a:gd name="T53" fmla="*/ 44 h 72"/>
                <a:gd name="T54" fmla="*/ 475 w 867"/>
                <a:gd name="T55" fmla="*/ 71 h 72"/>
                <a:gd name="T56" fmla="*/ 512 w 867"/>
                <a:gd name="T57" fmla="*/ 71 h 72"/>
                <a:gd name="T58" fmla="*/ 486 w 867"/>
                <a:gd name="T59" fmla="*/ 1 h 72"/>
                <a:gd name="T60" fmla="*/ 410 w 867"/>
                <a:gd name="T61" fmla="*/ 71 h 72"/>
                <a:gd name="T62" fmla="*/ 438 w 867"/>
                <a:gd name="T63" fmla="*/ 71 h 72"/>
                <a:gd name="T64" fmla="*/ 438 w 867"/>
                <a:gd name="T65" fmla="*/ 1 h 72"/>
                <a:gd name="T66" fmla="*/ 410 w 867"/>
                <a:gd name="T67" fmla="*/ 1 h 72"/>
                <a:gd name="T68" fmla="*/ 384 w 867"/>
                <a:gd name="T69" fmla="*/ 25 h 72"/>
                <a:gd name="T70" fmla="*/ 354 w 867"/>
                <a:gd name="T71" fmla="*/ 72 h 72"/>
                <a:gd name="T72" fmla="*/ 354 w 867"/>
                <a:gd name="T73" fmla="*/ 59 h 72"/>
                <a:gd name="T74" fmla="*/ 369 w 867"/>
                <a:gd name="T75" fmla="*/ 25 h 72"/>
                <a:gd name="T76" fmla="*/ 286 w 867"/>
                <a:gd name="T77" fmla="*/ 71 h 72"/>
                <a:gd name="T78" fmla="*/ 248 w 867"/>
                <a:gd name="T79" fmla="*/ 41 h 72"/>
                <a:gd name="T80" fmla="*/ 248 w 867"/>
                <a:gd name="T81" fmla="*/ 29 h 72"/>
                <a:gd name="T82" fmla="*/ 285 w 867"/>
                <a:gd name="T83" fmla="*/ 1 h 72"/>
                <a:gd name="T84" fmla="*/ 145 w 867"/>
                <a:gd name="T85" fmla="*/ 71 h 72"/>
                <a:gd name="T86" fmla="*/ 159 w 867"/>
                <a:gd name="T87" fmla="*/ 22 h 72"/>
                <a:gd name="T88" fmla="*/ 205 w 867"/>
                <a:gd name="T89" fmla="*/ 21 h 72"/>
                <a:gd name="T90" fmla="*/ 220 w 867"/>
                <a:gd name="T91" fmla="*/ 71 h 72"/>
                <a:gd name="T92" fmla="*/ 183 w 867"/>
                <a:gd name="T93" fmla="*/ 49 h 72"/>
                <a:gd name="T94" fmla="*/ 145 w 867"/>
                <a:gd name="T95" fmla="*/ 1 h 72"/>
                <a:gd name="T96" fmla="*/ 105 w 867"/>
                <a:gd name="T97" fmla="*/ 18 h 72"/>
                <a:gd name="T98" fmla="*/ 105 w 867"/>
                <a:gd name="T99" fmla="*/ 18 h 72"/>
                <a:gd name="T100" fmla="*/ 92 w 867"/>
                <a:gd name="T101" fmla="*/ 55 h 72"/>
                <a:gd name="T102" fmla="*/ 139 w 867"/>
                <a:gd name="T103" fmla="*/ 71 h 72"/>
                <a:gd name="T104" fmla="*/ 71 w 867"/>
                <a:gd name="T105" fmla="*/ 71 h 72"/>
                <a:gd name="T106" fmla="*/ 64 w 867"/>
                <a:gd name="T107" fmla="*/ 33 h 72"/>
                <a:gd name="T108" fmla="*/ 50 w 867"/>
                <a:gd name="T109" fmla="*/ 44 h 72"/>
                <a:gd name="T110" fmla="*/ 34 w 867"/>
                <a:gd name="T111" fmla="*/ 12 h 72"/>
                <a:gd name="T112" fmla="*/ 34 w 867"/>
                <a:gd name="T113" fmla="*/ 0 h 72"/>
                <a:gd name="T114" fmla="*/ 53 w 867"/>
                <a:gd name="T115" fmla="*/ 6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7" h="72">
                  <a:moveTo>
                    <a:pt x="808" y="48"/>
                  </a:moveTo>
                  <a:cubicBezTo>
                    <a:pt x="808" y="65"/>
                    <a:pt x="822" y="72"/>
                    <a:pt x="838" y="72"/>
                  </a:cubicBezTo>
                  <a:cubicBezTo>
                    <a:pt x="857" y="72"/>
                    <a:pt x="867" y="63"/>
                    <a:pt x="867" y="50"/>
                  </a:cubicBezTo>
                  <a:cubicBezTo>
                    <a:pt x="867" y="34"/>
                    <a:pt x="851" y="31"/>
                    <a:pt x="846" y="30"/>
                  </a:cubicBezTo>
                  <a:cubicBezTo>
                    <a:pt x="829" y="25"/>
                    <a:pt x="825" y="25"/>
                    <a:pt x="825" y="19"/>
                  </a:cubicBezTo>
                  <a:cubicBezTo>
                    <a:pt x="825" y="13"/>
                    <a:pt x="831" y="11"/>
                    <a:pt x="836" y="11"/>
                  </a:cubicBezTo>
                  <a:cubicBezTo>
                    <a:pt x="843" y="11"/>
                    <a:pt x="849" y="14"/>
                    <a:pt x="849" y="22"/>
                  </a:cubicBezTo>
                  <a:cubicBezTo>
                    <a:pt x="864" y="22"/>
                    <a:pt x="864" y="22"/>
                    <a:pt x="864" y="22"/>
                  </a:cubicBezTo>
                  <a:cubicBezTo>
                    <a:pt x="864" y="6"/>
                    <a:pt x="851" y="0"/>
                    <a:pt x="836" y="0"/>
                  </a:cubicBezTo>
                  <a:cubicBezTo>
                    <a:pt x="824" y="0"/>
                    <a:pt x="810" y="6"/>
                    <a:pt x="810" y="21"/>
                  </a:cubicBezTo>
                  <a:cubicBezTo>
                    <a:pt x="810" y="34"/>
                    <a:pt x="821" y="38"/>
                    <a:pt x="831" y="40"/>
                  </a:cubicBezTo>
                  <a:cubicBezTo>
                    <a:pt x="841" y="43"/>
                    <a:pt x="852" y="44"/>
                    <a:pt x="852" y="52"/>
                  </a:cubicBezTo>
                  <a:cubicBezTo>
                    <a:pt x="852" y="59"/>
                    <a:pt x="844" y="60"/>
                    <a:pt x="838" y="60"/>
                  </a:cubicBezTo>
                  <a:cubicBezTo>
                    <a:pt x="830" y="60"/>
                    <a:pt x="823" y="57"/>
                    <a:pt x="823" y="48"/>
                  </a:cubicBezTo>
                  <a:lnTo>
                    <a:pt x="808" y="48"/>
                  </a:lnTo>
                  <a:close/>
                  <a:moveTo>
                    <a:pt x="758" y="13"/>
                  </a:moveTo>
                  <a:cubicBezTo>
                    <a:pt x="774" y="13"/>
                    <a:pt x="774" y="13"/>
                    <a:pt x="774" y="13"/>
                  </a:cubicBezTo>
                  <a:cubicBezTo>
                    <a:pt x="781" y="13"/>
                    <a:pt x="785" y="16"/>
                    <a:pt x="785" y="23"/>
                  </a:cubicBezTo>
                  <a:cubicBezTo>
                    <a:pt x="785" y="30"/>
                    <a:pt x="781" y="33"/>
                    <a:pt x="774" y="33"/>
                  </a:cubicBezTo>
                  <a:cubicBezTo>
                    <a:pt x="758" y="33"/>
                    <a:pt x="758" y="33"/>
                    <a:pt x="758" y="33"/>
                  </a:cubicBezTo>
                  <a:lnTo>
                    <a:pt x="758" y="13"/>
                  </a:lnTo>
                  <a:close/>
                  <a:moveTo>
                    <a:pt x="742" y="71"/>
                  </a:moveTo>
                  <a:cubicBezTo>
                    <a:pt x="758" y="71"/>
                    <a:pt x="758" y="71"/>
                    <a:pt x="758" y="71"/>
                  </a:cubicBezTo>
                  <a:cubicBezTo>
                    <a:pt x="758" y="43"/>
                    <a:pt x="758" y="43"/>
                    <a:pt x="758" y="43"/>
                  </a:cubicBezTo>
                  <a:cubicBezTo>
                    <a:pt x="773" y="43"/>
                    <a:pt x="773" y="43"/>
                    <a:pt x="773" y="43"/>
                  </a:cubicBezTo>
                  <a:cubicBezTo>
                    <a:pt x="781" y="43"/>
                    <a:pt x="783" y="47"/>
                    <a:pt x="784" y="54"/>
                  </a:cubicBezTo>
                  <a:cubicBezTo>
                    <a:pt x="785" y="59"/>
                    <a:pt x="785" y="66"/>
                    <a:pt x="787" y="71"/>
                  </a:cubicBezTo>
                  <a:cubicBezTo>
                    <a:pt x="802" y="71"/>
                    <a:pt x="802" y="71"/>
                    <a:pt x="802" y="71"/>
                  </a:cubicBezTo>
                  <a:cubicBezTo>
                    <a:pt x="799" y="67"/>
                    <a:pt x="800" y="59"/>
                    <a:pt x="799" y="54"/>
                  </a:cubicBezTo>
                  <a:cubicBezTo>
                    <a:pt x="799" y="47"/>
                    <a:pt x="797" y="40"/>
                    <a:pt x="789" y="38"/>
                  </a:cubicBezTo>
                  <a:cubicBezTo>
                    <a:pt x="789" y="38"/>
                    <a:pt x="789" y="38"/>
                    <a:pt x="789" y="38"/>
                  </a:cubicBezTo>
                  <a:cubicBezTo>
                    <a:pt x="797" y="35"/>
                    <a:pt x="800" y="28"/>
                    <a:pt x="800" y="20"/>
                  </a:cubicBezTo>
                  <a:cubicBezTo>
                    <a:pt x="800" y="10"/>
                    <a:pt x="792" y="1"/>
                    <a:pt x="780" y="1"/>
                  </a:cubicBezTo>
                  <a:cubicBezTo>
                    <a:pt x="742" y="1"/>
                    <a:pt x="742" y="1"/>
                    <a:pt x="742" y="1"/>
                  </a:cubicBezTo>
                  <a:lnTo>
                    <a:pt x="742" y="71"/>
                  </a:lnTo>
                  <a:close/>
                  <a:moveTo>
                    <a:pt x="679" y="71"/>
                  </a:moveTo>
                  <a:cubicBezTo>
                    <a:pt x="732" y="71"/>
                    <a:pt x="732" y="71"/>
                    <a:pt x="732" y="71"/>
                  </a:cubicBezTo>
                  <a:cubicBezTo>
                    <a:pt x="732" y="58"/>
                    <a:pt x="732" y="58"/>
                    <a:pt x="732" y="58"/>
                  </a:cubicBezTo>
                  <a:cubicBezTo>
                    <a:pt x="695" y="58"/>
                    <a:pt x="695" y="58"/>
                    <a:pt x="695" y="58"/>
                  </a:cubicBezTo>
                  <a:cubicBezTo>
                    <a:pt x="695" y="41"/>
                    <a:pt x="695" y="41"/>
                    <a:pt x="695" y="41"/>
                  </a:cubicBezTo>
                  <a:cubicBezTo>
                    <a:pt x="728" y="41"/>
                    <a:pt x="728" y="41"/>
                    <a:pt x="728" y="41"/>
                  </a:cubicBezTo>
                  <a:cubicBezTo>
                    <a:pt x="728" y="29"/>
                    <a:pt x="728" y="29"/>
                    <a:pt x="728" y="29"/>
                  </a:cubicBezTo>
                  <a:cubicBezTo>
                    <a:pt x="695" y="29"/>
                    <a:pt x="695" y="29"/>
                    <a:pt x="695" y="29"/>
                  </a:cubicBezTo>
                  <a:cubicBezTo>
                    <a:pt x="695" y="14"/>
                    <a:pt x="695" y="14"/>
                    <a:pt x="695" y="14"/>
                  </a:cubicBezTo>
                  <a:cubicBezTo>
                    <a:pt x="731" y="14"/>
                    <a:pt x="731" y="14"/>
                    <a:pt x="731" y="14"/>
                  </a:cubicBezTo>
                  <a:cubicBezTo>
                    <a:pt x="731" y="1"/>
                    <a:pt x="731" y="1"/>
                    <a:pt x="731" y="1"/>
                  </a:cubicBezTo>
                  <a:cubicBezTo>
                    <a:pt x="679" y="1"/>
                    <a:pt x="679" y="1"/>
                    <a:pt x="679" y="1"/>
                  </a:cubicBezTo>
                  <a:lnTo>
                    <a:pt x="679" y="71"/>
                  </a:lnTo>
                  <a:close/>
                  <a:moveTo>
                    <a:pt x="657" y="71"/>
                  </a:moveTo>
                  <a:cubicBezTo>
                    <a:pt x="667" y="71"/>
                    <a:pt x="667" y="71"/>
                    <a:pt x="667" y="71"/>
                  </a:cubicBezTo>
                  <a:cubicBezTo>
                    <a:pt x="667" y="33"/>
                    <a:pt x="667" y="33"/>
                    <a:pt x="667" y="33"/>
                  </a:cubicBezTo>
                  <a:cubicBezTo>
                    <a:pt x="638" y="33"/>
                    <a:pt x="638" y="33"/>
                    <a:pt x="638" y="33"/>
                  </a:cubicBezTo>
                  <a:cubicBezTo>
                    <a:pt x="638" y="44"/>
                    <a:pt x="638" y="44"/>
                    <a:pt x="638" y="44"/>
                  </a:cubicBezTo>
                  <a:cubicBezTo>
                    <a:pt x="653" y="44"/>
                    <a:pt x="653" y="44"/>
                    <a:pt x="653" y="44"/>
                  </a:cubicBezTo>
                  <a:cubicBezTo>
                    <a:pt x="652" y="54"/>
                    <a:pt x="647" y="59"/>
                    <a:pt x="637" y="59"/>
                  </a:cubicBezTo>
                  <a:cubicBezTo>
                    <a:pt x="623" y="59"/>
                    <a:pt x="618" y="48"/>
                    <a:pt x="618" y="36"/>
                  </a:cubicBezTo>
                  <a:cubicBezTo>
                    <a:pt x="618" y="24"/>
                    <a:pt x="623" y="12"/>
                    <a:pt x="637" y="12"/>
                  </a:cubicBezTo>
                  <a:cubicBezTo>
                    <a:pt x="644" y="12"/>
                    <a:pt x="650" y="16"/>
                    <a:pt x="651" y="24"/>
                  </a:cubicBezTo>
                  <a:cubicBezTo>
                    <a:pt x="666" y="24"/>
                    <a:pt x="666" y="24"/>
                    <a:pt x="666" y="24"/>
                  </a:cubicBezTo>
                  <a:cubicBezTo>
                    <a:pt x="664" y="8"/>
                    <a:pt x="651" y="0"/>
                    <a:pt x="637" y="0"/>
                  </a:cubicBezTo>
                  <a:cubicBezTo>
                    <a:pt x="615" y="0"/>
                    <a:pt x="603" y="16"/>
                    <a:pt x="603" y="36"/>
                  </a:cubicBezTo>
                  <a:cubicBezTo>
                    <a:pt x="603" y="56"/>
                    <a:pt x="615" y="72"/>
                    <a:pt x="637" y="72"/>
                  </a:cubicBezTo>
                  <a:cubicBezTo>
                    <a:pt x="643" y="72"/>
                    <a:pt x="650" y="70"/>
                    <a:pt x="656" y="63"/>
                  </a:cubicBezTo>
                  <a:lnTo>
                    <a:pt x="657" y="71"/>
                  </a:lnTo>
                  <a:close/>
                  <a:moveTo>
                    <a:pt x="534" y="71"/>
                  </a:moveTo>
                  <a:cubicBezTo>
                    <a:pt x="548" y="71"/>
                    <a:pt x="548" y="71"/>
                    <a:pt x="548" y="71"/>
                  </a:cubicBezTo>
                  <a:cubicBezTo>
                    <a:pt x="548" y="24"/>
                    <a:pt x="548" y="24"/>
                    <a:pt x="548" y="24"/>
                  </a:cubicBezTo>
                  <a:cubicBezTo>
                    <a:pt x="548" y="24"/>
                    <a:pt x="548" y="24"/>
                    <a:pt x="548" y="24"/>
                  </a:cubicBezTo>
                  <a:cubicBezTo>
                    <a:pt x="577" y="71"/>
                    <a:pt x="577" y="71"/>
                    <a:pt x="577" y="71"/>
                  </a:cubicBezTo>
                  <a:cubicBezTo>
                    <a:pt x="592" y="71"/>
                    <a:pt x="592" y="71"/>
                    <a:pt x="592" y="71"/>
                  </a:cubicBezTo>
                  <a:cubicBezTo>
                    <a:pt x="592" y="1"/>
                    <a:pt x="592" y="1"/>
                    <a:pt x="592" y="1"/>
                  </a:cubicBezTo>
                  <a:cubicBezTo>
                    <a:pt x="578" y="1"/>
                    <a:pt x="578" y="1"/>
                    <a:pt x="578" y="1"/>
                  </a:cubicBezTo>
                  <a:cubicBezTo>
                    <a:pt x="578" y="48"/>
                    <a:pt x="578" y="48"/>
                    <a:pt x="578" y="48"/>
                  </a:cubicBezTo>
                  <a:cubicBezTo>
                    <a:pt x="578" y="48"/>
                    <a:pt x="578" y="48"/>
                    <a:pt x="578" y="48"/>
                  </a:cubicBezTo>
                  <a:cubicBezTo>
                    <a:pt x="549" y="1"/>
                    <a:pt x="549" y="1"/>
                    <a:pt x="549" y="1"/>
                  </a:cubicBezTo>
                  <a:cubicBezTo>
                    <a:pt x="534" y="1"/>
                    <a:pt x="534" y="1"/>
                    <a:pt x="534" y="1"/>
                  </a:cubicBezTo>
                  <a:lnTo>
                    <a:pt x="534" y="71"/>
                  </a:lnTo>
                  <a:close/>
                  <a:moveTo>
                    <a:pt x="494" y="18"/>
                  </a:moveTo>
                  <a:cubicBezTo>
                    <a:pt x="494" y="18"/>
                    <a:pt x="494" y="18"/>
                    <a:pt x="494" y="18"/>
                  </a:cubicBezTo>
                  <a:cubicBezTo>
                    <a:pt x="503" y="44"/>
                    <a:pt x="503" y="44"/>
                    <a:pt x="503" y="44"/>
                  </a:cubicBezTo>
                  <a:cubicBezTo>
                    <a:pt x="485" y="44"/>
                    <a:pt x="485" y="44"/>
                    <a:pt x="485" y="44"/>
                  </a:cubicBezTo>
                  <a:lnTo>
                    <a:pt x="494" y="18"/>
                  </a:lnTo>
                  <a:close/>
                  <a:moveTo>
                    <a:pt x="460" y="71"/>
                  </a:moveTo>
                  <a:cubicBezTo>
                    <a:pt x="475" y="71"/>
                    <a:pt x="475" y="71"/>
                    <a:pt x="475" y="71"/>
                  </a:cubicBezTo>
                  <a:cubicBezTo>
                    <a:pt x="481" y="55"/>
                    <a:pt x="481" y="55"/>
                    <a:pt x="481" y="55"/>
                  </a:cubicBezTo>
                  <a:cubicBezTo>
                    <a:pt x="507" y="55"/>
                    <a:pt x="507" y="55"/>
                    <a:pt x="507" y="55"/>
                  </a:cubicBezTo>
                  <a:cubicBezTo>
                    <a:pt x="512" y="71"/>
                    <a:pt x="512" y="71"/>
                    <a:pt x="512" y="71"/>
                  </a:cubicBezTo>
                  <a:cubicBezTo>
                    <a:pt x="528" y="71"/>
                    <a:pt x="528" y="71"/>
                    <a:pt x="528" y="71"/>
                  </a:cubicBezTo>
                  <a:cubicBezTo>
                    <a:pt x="502" y="1"/>
                    <a:pt x="502" y="1"/>
                    <a:pt x="502" y="1"/>
                  </a:cubicBezTo>
                  <a:cubicBezTo>
                    <a:pt x="486" y="1"/>
                    <a:pt x="486" y="1"/>
                    <a:pt x="486" y="1"/>
                  </a:cubicBezTo>
                  <a:lnTo>
                    <a:pt x="460" y="71"/>
                  </a:lnTo>
                  <a:close/>
                  <a:moveTo>
                    <a:pt x="395" y="71"/>
                  </a:moveTo>
                  <a:cubicBezTo>
                    <a:pt x="410" y="71"/>
                    <a:pt x="410" y="71"/>
                    <a:pt x="410" y="71"/>
                  </a:cubicBezTo>
                  <a:cubicBezTo>
                    <a:pt x="410" y="41"/>
                    <a:pt x="410" y="41"/>
                    <a:pt x="410" y="41"/>
                  </a:cubicBezTo>
                  <a:cubicBezTo>
                    <a:pt x="438" y="41"/>
                    <a:pt x="438" y="41"/>
                    <a:pt x="438" y="41"/>
                  </a:cubicBezTo>
                  <a:cubicBezTo>
                    <a:pt x="438" y="71"/>
                    <a:pt x="438" y="71"/>
                    <a:pt x="438" y="71"/>
                  </a:cubicBezTo>
                  <a:cubicBezTo>
                    <a:pt x="454" y="71"/>
                    <a:pt x="454" y="71"/>
                    <a:pt x="454" y="71"/>
                  </a:cubicBezTo>
                  <a:cubicBezTo>
                    <a:pt x="454" y="1"/>
                    <a:pt x="454" y="1"/>
                    <a:pt x="454" y="1"/>
                  </a:cubicBezTo>
                  <a:cubicBezTo>
                    <a:pt x="438" y="1"/>
                    <a:pt x="438" y="1"/>
                    <a:pt x="438" y="1"/>
                  </a:cubicBezTo>
                  <a:cubicBezTo>
                    <a:pt x="438" y="28"/>
                    <a:pt x="438" y="28"/>
                    <a:pt x="438" y="28"/>
                  </a:cubicBezTo>
                  <a:cubicBezTo>
                    <a:pt x="410" y="28"/>
                    <a:pt x="410" y="28"/>
                    <a:pt x="410" y="28"/>
                  </a:cubicBezTo>
                  <a:cubicBezTo>
                    <a:pt x="410" y="1"/>
                    <a:pt x="410" y="1"/>
                    <a:pt x="410" y="1"/>
                  </a:cubicBezTo>
                  <a:cubicBezTo>
                    <a:pt x="395" y="1"/>
                    <a:pt x="395" y="1"/>
                    <a:pt x="395" y="1"/>
                  </a:cubicBezTo>
                  <a:lnTo>
                    <a:pt x="395" y="71"/>
                  </a:lnTo>
                  <a:close/>
                  <a:moveTo>
                    <a:pt x="384" y="25"/>
                  </a:moveTo>
                  <a:cubicBezTo>
                    <a:pt x="382" y="8"/>
                    <a:pt x="369" y="0"/>
                    <a:pt x="354" y="0"/>
                  </a:cubicBezTo>
                  <a:cubicBezTo>
                    <a:pt x="333" y="0"/>
                    <a:pt x="320" y="16"/>
                    <a:pt x="320" y="36"/>
                  </a:cubicBezTo>
                  <a:cubicBezTo>
                    <a:pt x="320" y="56"/>
                    <a:pt x="333" y="72"/>
                    <a:pt x="354" y="72"/>
                  </a:cubicBezTo>
                  <a:cubicBezTo>
                    <a:pt x="371" y="72"/>
                    <a:pt x="383" y="61"/>
                    <a:pt x="385" y="44"/>
                  </a:cubicBezTo>
                  <a:cubicBezTo>
                    <a:pt x="370" y="44"/>
                    <a:pt x="370" y="44"/>
                    <a:pt x="370" y="44"/>
                  </a:cubicBezTo>
                  <a:cubicBezTo>
                    <a:pt x="369" y="53"/>
                    <a:pt x="364" y="59"/>
                    <a:pt x="354" y="59"/>
                  </a:cubicBezTo>
                  <a:cubicBezTo>
                    <a:pt x="340" y="59"/>
                    <a:pt x="335" y="48"/>
                    <a:pt x="335" y="36"/>
                  </a:cubicBezTo>
                  <a:cubicBezTo>
                    <a:pt x="335" y="24"/>
                    <a:pt x="340" y="12"/>
                    <a:pt x="354" y="12"/>
                  </a:cubicBezTo>
                  <a:cubicBezTo>
                    <a:pt x="362" y="12"/>
                    <a:pt x="368" y="18"/>
                    <a:pt x="369" y="25"/>
                  </a:cubicBezTo>
                  <a:lnTo>
                    <a:pt x="384" y="25"/>
                  </a:lnTo>
                  <a:close/>
                  <a:moveTo>
                    <a:pt x="233" y="71"/>
                  </a:moveTo>
                  <a:cubicBezTo>
                    <a:pt x="286" y="71"/>
                    <a:pt x="286" y="71"/>
                    <a:pt x="286" y="71"/>
                  </a:cubicBezTo>
                  <a:cubicBezTo>
                    <a:pt x="286" y="58"/>
                    <a:pt x="286" y="58"/>
                    <a:pt x="286" y="58"/>
                  </a:cubicBezTo>
                  <a:cubicBezTo>
                    <a:pt x="248" y="58"/>
                    <a:pt x="248" y="58"/>
                    <a:pt x="248" y="58"/>
                  </a:cubicBezTo>
                  <a:cubicBezTo>
                    <a:pt x="248" y="41"/>
                    <a:pt x="248" y="41"/>
                    <a:pt x="248" y="41"/>
                  </a:cubicBezTo>
                  <a:cubicBezTo>
                    <a:pt x="282" y="41"/>
                    <a:pt x="282" y="41"/>
                    <a:pt x="282" y="41"/>
                  </a:cubicBezTo>
                  <a:cubicBezTo>
                    <a:pt x="282" y="29"/>
                    <a:pt x="282" y="29"/>
                    <a:pt x="282" y="29"/>
                  </a:cubicBezTo>
                  <a:cubicBezTo>
                    <a:pt x="248" y="29"/>
                    <a:pt x="248" y="29"/>
                    <a:pt x="248" y="29"/>
                  </a:cubicBezTo>
                  <a:cubicBezTo>
                    <a:pt x="248" y="14"/>
                    <a:pt x="248" y="14"/>
                    <a:pt x="248" y="14"/>
                  </a:cubicBezTo>
                  <a:cubicBezTo>
                    <a:pt x="285" y="14"/>
                    <a:pt x="285" y="14"/>
                    <a:pt x="285" y="14"/>
                  </a:cubicBezTo>
                  <a:cubicBezTo>
                    <a:pt x="285" y="1"/>
                    <a:pt x="285" y="1"/>
                    <a:pt x="285" y="1"/>
                  </a:cubicBezTo>
                  <a:cubicBezTo>
                    <a:pt x="233" y="1"/>
                    <a:pt x="233" y="1"/>
                    <a:pt x="233" y="1"/>
                  </a:cubicBezTo>
                  <a:lnTo>
                    <a:pt x="233" y="71"/>
                  </a:lnTo>
                  <a:close/>
                  <a:moveTo>
                    <a:pt x="145" y="71"/>
                  </a:moveTo>
                  <a:cubicBezTo>
                    <a:pt x="159" y="71"/>
                    <a:pt x="159" y="71"/>
                    <a:pt x="159" y="71"/>
                  </a:cubicBezTo>
                  <a:cubicBezTo>
                    <a:pt x="159" y="22"/>
                    <a:pt x="159" y="22"/>
                    <a:pt x="159" y="22"/>
                  </a:cubicBezTo>
                  <a:cubicBezTo>
                    <a:pt x="159" y="22"/>
                    <a:pt x="159" y="22"/>
                    <a:pt x="159" y="22"/>
                  </a:cubicBezTo>
                  <a:cubicBezTo>
                    <a:pt x="176" y="71"/>
                    <a:pt x="176" y="71"/>
                    <a:pt x="176" y="71"/>
                  </a:cubicBezTo>
                  <a:cubicBezTo>
                    <a:pt x="188" y="71"/>
                    <a:pt x="188" y="71"/>
                    <a:pt x="188" y="71"/>
                  </a:cubicBezTo>
                  <a:cubicBezTo>
                    <a:pt x="205" y="21"/>
                    <a:pt x="205" y="21"/>
                    <a:pt x="205" y="21"/>
                  </a:cubicBezTo>
                  <a:cubicBezTo>
                    <a:pt x="205" y="21"/>
                    <a:pt x="205" y="21"/>
                    <a:pt x="205" y="21"/>
                  </a:cubicBezTo>
                  <a:cubicBezTo>
                    <a:pt x="205" y="71"/>
                    <a:pt x="205" y="71"/>
                    <a:pt x="205" y="71"/>
                  </a:cubicBezTo>
                  <a:cubicBezTo>
                    <a:pt x="220" y="71"/>
                    <a:pt x="220" y="71"/>
                    <a:pt x="220" y="71"/>
                  </a:cubicBezTo>
                  <a:cubicBezTo>
                    <a:pt x="220" y="1"/>
                    <a:pt x="220" y="1"/>
                    <a:pt x="220" y="1"/>
                  </a:cubicBezTo>
                  <a:cubicBezTo>
                    <a:pt x="198" y="1"/>
                    <a:pt x="198" y="1"/>
                    <a:pt x="198" y="1"/>
                  </a:cubicBezTo>
                  <a:cubicBezTo>
                    <a:pt x="183" y="49"/>
                    <a:pt x="183" y="49"/>
                    <a:pt x="183" y="49"/>
                  </a:cubicBezTo>
                  <a:cubicBezTo>
                    <a:pt x="183" y="49"/>
                    <a:pt x="183" y="49"/>
                    <a:pt x="183" y="49"/>
                  </a:cubicBezTo>
                  <a:cubicBezTo>
                    <a:pt x="166" y="1"/>
                    <a:pt x="166" y="1"/>
                    <a:pt x="166" y="1"/>
                  </a:cubicBezTo>
                  <a:cubicBezTo>
                    <a:pt x="145" y="1"/>
                    <a:pt x="145" y="1"/>
                    <a:pt x="145" y="1"/>
                  </a:cubicBezTo>
                  <a:lnTo>
                    <a:pt x="145" y="71"/>
                  </a:lnTo>
                  <a:close/>
                  <a:moveTo>
                    <a:pt x="105" y="18"/>
                  </a:moveTo>
                  <a:cubicBezTo>
                    <a:pt x="105" y="18"/>
                    <a:pt x="105" y="18"/>
                    <a:pt x="105" y="18"/>
                  </a:cubicBezTo>
                  <a:cubicBezTo>
                    <a:pt x="114" y="44"/>
                    <a:pt x="114" y="44"/>
                    <a:pt x="114" y="44"/>
                  </a:cubicBezTo>
                  <a:cubicBezTo>
                    <a:pt x="96" y="44"/>
                    <a:pt x="96" y="44"/>
                    <a:pt x="96" y="44"/>
                  </a:cubicBezTo>
                  <a:lnTo>
                    <a:pt x="105" y="18"/>
                  </a:lnTo>
                  <a:close/>
                  <a:moveTo>
                    <a:pt x="71" y="71"/>
                  </a:moveTo>
                  <a:cubicBezTo>
                    <a:pt x="86" y="71"/>
                    <a:pt x="86" y="71"/>
                    <a:pt x="86" y="71"/>
                  </a:cubicBezTo>
                  <a:cubicBezTo>
                    <a:pt x="92" y="55"/>
                    <a:pt x="92" y="55"/>
                    <a:pt x="92" y="55"/>
                  </a:cubicBezTo>
                  <a:cubicBezTo>
                    <a:pt x="118" y="55"/>
                    <a:pt x="118" y="55"/>
                    <a:pt x="118" y="55"/>
                  </a:cubicBezTo>
                  <a:cubicBezTo>
                    <a:pt x="123" y="71"/>
                    <a:pt x="123" y="71"/>
                    <a:pt x="123" y="71"/>
                  </a:cubicBezTo>
                  <a:cubicBezTo>
                    <a:pt x="139" y="71"/>
                    <a:pt x="139" y="71"/>
                    <a:pt x="139" y="71"/>
                  </a:cubicBezTo>
                  <a:cubicBezTo>
                    <a:pt x="113" y="1"/>
                    <a:pt x="113" y="1"/>
                    <a:pt x="113" y="1"/>
                  </a:cubicBezTo>
                  <a:cubicBezTo>
                    <a:pt x="97" y="1"/>
                    <a:pt x="97" y="1"/>
                    <a:pt x="97" y="1"/>
                  </a:cubicBezTo>
                  <a:lnTo>
                    <a:pt x="71" y="71"/>
                  </a:lnTo>
                  <a:close/>
                  <a:moveTo>
                    <a:pt x="54" y="71"/>
                  </a:moveTo>
                  <a:cubicBezTo>
                    <a:pt x="64" y="71"/>
                    <a:pt x="64" y="71"/>
                    <a:pt x="64" y="71"/>
                  </a:cubicBezTo>
                  <a:cubicBezTo>
                    <a:pt x="64" y="33"/>
                    <a:pt x="64" y="33"/>
                    <a:pt x="64" y="33"/>
                  </a:cubicBezTo>
                  <a:cubicBezTo>
                    <a:pt x="35" y="33"/>
                    <a:pt x="35" y="33"/>
                    <a:pt x="35" y="33"/>
                  </a:cubicBezTo>
                  <a:cubicBezTo>
                    <a:pt x="35" y="44"/>
                    <a:pt x="35" y="44"/>
                    <a:pt x="35" y="44"/>
                  </a:cubicBezTo>
                  <a:cubicBezTo>
                    <a:pt x="50" y="44"/>
                    <a:pt x="50" y="44"/>
                    <a:pt x="50" y="44"/>
                  </a:cubicBezTo>
                  <a:cubicBezTo>
                    <a:pt x="49" y="54"/>
                    <a:pt x="44" y="59"/>
                    <a:pt x="34" y="59"/>
                  </a:cubicBezTo>
                  <a:cubicBezTo>
                    <a:pt x="20" y="59"/>
                    <a:pt x="15" y="48"/>
                    <a:pt x="15" y="36"/>
                  </a:cubicBezTo>
                  <a:cubicBezTo>
                    <a:pt x="15" y="24"/>
                    <a:pt x="20" y="12"/>
                    <a:pt x="34" y="12"/>
                  </a:cubicBezTo>
                  <a:cubicBezTo>
                    <a:pt x="41" y="12"/>
                    <a:pt x="47" y="16"/>
                    <a:pt x="49" y="24"/>
                  </a:cubicBezTo>
                  <a:cubicBezTo>
                    <a:pt x="63" y="24"/>
                    <a:pt x="63" y="24"/>
                    <a:pt x="63" y="24"/>
                  </a:cubicBezTo>
                  <a:cubicBezTo>
                    <a:pt x="61" y="8"/>
                    <a:pt x="48" y="0"/>
                    <a:pt x="34" y="0"/>
                  </a:cubicBezTo>
                  <a:cubicBezTo>
                    <a:pt x="12" y="0"/>
                    <a:pt x="0" y="16"/>
                    <a:pt x="0" y="36"/>
                  </a:cubicBezTo>
                  <a:cubicBezTo>
                    <a:pt x="0" y="56"/>
                    <a:pt x="12" y="72"/>
                    <a:pt x="34" y="72"/>
                  </a:cubicBezTo>
                  <a:cubicBezTo>
                    <a:pt x="41" y="72"/>
                    <a:pt x="48" y="70"/>
                    <a:pt x="53" y="63"/>
                  </a:cubicBezTo>
                  <a:lnTo>
                    <a:pt x="54" y="7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dirty="0"/>
            </a:p>
          </p:txBody>
        </p:sp>
        <p:grpSp>
          <p:nvGrpSpPr>
            <p:cNvPr id="13" name="Ipsos logo"/>
            <p:cNvGrpSpPr>
              <a:grpSpLocks noChangeAspect="1"/>
            </p:cNvGrpSpPr>
            <p:nvPr userDrawn="1"/>
          </p:nvGrpSpPr>
          <p:grpSpPr bwMode="gray">
            <a:xfrm>
              <a:off x="8558213" y="4629150"/>
              <a:ext cx="357328" cy="320400"/>
              <a:chOff x="1352" y="681"/>
              <a:chExt cx="3519" cy="3153"/>
            </a:xfrm>
          </p:grpSpPr>
          <p:sp>
            <p:nvSpPr>
              <p:cNvPr id="15" name="Freeform 19"/>
              <p:cNvSpPr>
                <a:spLocks noChangeAspect="1"/>
              </p:cNvSpPr>
              <p:nvPr userDrawn="1"/>
            </p:nvSpPr>
            <p:spPr bwMode="gray">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Freeform 20"/>
              <p:cNvSpPr>
                <a:spLocks noChangeAspect="1"/>
              </p:cNvSpPr>
              <p:nvPr userDrawn="1"/>
            </p:nvSpPr>
            <p:spPr bwMode="gray">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8" name="Freeform 21"/>
              <p:cNvSpPr>
                <a:spLocks noChangeAspect="1"/>
              </p:cNvSpPr>
              <p:nvPr userDrawn="1"/>
            </p:nvSpPr>
            <p:spPr bwMode="gray">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9" name="Freeform 22"/>
              <p:cNvSpPr>
                <a:spLocks noChangeAspect="1"/>
              </p:cNvSpPr>
              <p:nvPr userDrawn="1"/>
            </p:nvSpPr>
            <p:spPr bwMode="gray">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Freeform 23"/>
              <p:cNvSpPr>
                <a:spLocks noChangeAspect="1"/>
              </p:cNvSpPr>
              <p:nvPr userDrawn="1"/>
            </p:nvSpPr>
            <p:spPr bwMode="gray">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2" name="Freeform 24"/>
              <p:cNvSpPr>
                <a:spLocks noChangeAspect="1"/>
              </p:cNvSpPr>
              <p:nvPr userDrawn="1"/>
            </p:nvSpPr>
            <p:spPr bwMode="gray">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3" name="Freeform 25"/>
              <p:cNvSpPr>
                <a:spLocks noChangeAspect="1"/>
              </p:cNvSpPr>
              <p:nvPr userDrawn="1"/>
            </p:nvSpPr>
            <p:spPr bwMode="gray">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4" name="Freeform 26"/>
              <p:cNvSpPr>
                <a:spLocks noChangeAspect="1"/>
              </p:cNvSpPr>
              <p:nvPr userDrawn="1"/>
            </p:nvSpPr>
            <p:spPr bwMode="gray">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5" name="Freeform 27"/>
              <p:cNvSpPr>
                <a:spLocks noChangeAspect="1" noEditPoints="1"/>
              </p:cNvSpPr>
              <p:nvPr userDrawn="1"/>
            </p:nvSpPr>
            <p:spPr bwMode="gray">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6" name="Freeform 28"/>
              <p:cNvSpPr>
                <a:spLocks noChangeAspect="1"/>
              </p:cNvSpPr>
              <p:nvPr userDrawn="1"/>
            </p:nvSpPr>
            <p:spPr bwMode="gray">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7" name="Freeform 29"/>
              <p:cNvSpPr>
                <a:spLocks noChangeAspect="1" noEditPoints="1"/>
              </p:cNvSpPr>
              <p:nvPr userDrawn="1"/>
            </p:nvSpPr>
            <p:spPr bwMode="gray">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8" name="Freeform 30"/>
              <p:cNvSpPr>
                <a:spLocks noChangeAspect="1"/>
              </p:cNvSpPr>
              <p:nvPr userDrawn="1"/>
            </p:nvSpPr>
            <p:spPr bwMode="gray">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9" name="Freeform 31"/>
              <p:cNvSpPr>
                <a:spLocks noChangeAspect="1"/>
              </p:cNvSpPr>
              <p:nvPr userDrawn="1"/>
            </p:nvSpPr>
            <p:spPr bwMode="gray">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0" name="Freeform 32"/>
              <p:cNvSpPr>
                <a:spLocks noChangeAspect="1" noEditPoints="1"/>
              </p:cNvSpPr>
              <p:nvPr userDrawn="1"/>
            </p:nvSpPr>
            <p:spPr bwMode="gray">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1" name="Freeform 33"/>
              <p:cNvSpPr>
                <a:spLocks noChangeAspect="1"/>
              </p:cNvSpPr>
              <p:nvPr userDrawn="1"/>
            </p:nvSpPr>
            <p:spPr bwMode="gray">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grpSp>
        <p:nvGrpSpPr>
          <p:cNvPr id="32" name="Gruppieren 31"/>
          <p:cNvGrpSpPr/>
          <p:nvPr userDrawn="1"/>
        </p:nvGrpSpPr>
        <p:grpSpPr>
          <a:xfrm>
            <a:off x="8304213" y="187325"/>
            <a:ext cx="539750" cy="223838"/>
            <a:chOff x="8304213" y="187325"/>
            <a:chExt cx="539750" cy="223838"/>
          </a:xfrm>
          <a:solidFill>
            <a:schemeClr val="bg1"/>
          </a:solidFill>
        </p:grpSpPr>
        <p:sp>
          <p:nvSpPr>
            <p:cNvPr id="33" name="Freeform 5"/>
            <p:cNvSpPr>
              <a:spLocks/>
            </p:cNvSpPr>
            <p:nvPr userDrawn="1"/>
          </p:nvSpPr>
          <p:spPr bwMode="auto">
            <a:xfrm>
              <a:off x="8304213" y="187325"/>
              <a:ext cx="46038" cy="169862"/>
            </a:xfrm>
            <a:custGeom>
              <a:avLst/>
              <a:gdLst>
                <a:gd name="T0" fmla="*/ 1 w 19"/>
                <a:gd name="T1" fmla="*/ 70 h 70"/>
                <a:gd name="T2" fmla="*/ 2 w 19"/>
                <a:gd name="T3" fmla="*/ 52 h 70"/>
                <a:gd name="T4" fmla="*/ 2 w 19"/>
                <a:gd name="T5" fmla="*/ 25 h 70"/>
                <a:gd name="T6" fmla="*/ 0 w 19"/>
                <a:gd name="T7" fmla="*/ 0 h 70"/>
                <a:gd name="T8" fmla="*/ 17 w 19"/>
                <a:gd name="T9" fmla="*/ 0 h 70"/>
                <a:gd name="T10" fmla="*/ 17 w 19"/>
                <a:gd name="T11" fmla="*/ 20 h 70"/>
                <a:gd name="T12" fmla="*/ 17 w 19"/>
                <a:gd name="T13" fmla="*/ 46 h 70"/>
                <a:gd name="T14" fmla="*/ 19 w 19"/>
                <a:gd name="T15" fmla="*/ 70 h 70"/>
                <a:gd name="T16" fmla="*/ 1 w 1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0">
                  <a:moveTo>
                    <a:pt x="1" y="70"/>
                  </a:moveTo>
                  <a:cubicBezTo>
                    <a:pt x="2" y="65"/>
                    <a:pt x="2" y="60"/>
                    <a:pt x="2" y="52"/>
                  </a:cubicBezTo>
                  <a:cubicBezTo>
                    <a:pt x="2" y="25"/>
                    <a:pt x="2" y="25"/>
                    <a:pt x="2" y="25"/>
                  </a:cubicBezTo>
                  <a:cubicBezTo>
                    <a:pt x="2" y="15"/>
                    <a:pt x="1" y="8"/>
                    <a:pt x="0" y="0"/>
                  </a:cubicBezTo>
                  <a:cubicBezTo>
                    <a:pt x="17" y="0"/>
                    <a:pt x="17" y="0"/>
                    <a:pt x="17" y="0"/>
                  </a:cubicBezTo>
                  <a:cubicBezTo>
                    <a:pt x="17" y="5"/>
                    <a:pt x="17" y="12"/>
                    <a:pt x="17" y="20"/>
                  </a:cubicBezTo>
                  <a:cubicBezTo>
                    <a:pt x="17" y="46"/>
                    <a:pt x="17" y="46"/>
                    <a:pt x="17" y="46"/>
                  </a:cubicBezTo>
                  <a:cubicBezTo>
                    <a:pt x="17" y="53"/>
                    <a:pt x="18" y="64"/>
                    <a:pt x="19" y="70"/>
                  </a:cubicBezTo>
                  <a:lnTo>
                    <a:pt x="1" y="70"/>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4" name="Freeform 6"/>
            <p:cNvSpPr>
              <a:spLocks noEditPoints="1"/>
            </p:cNvSpPr>
            <p:nvPr userDrawn="1"/>
          </p:nvSpPr>
          <p:spPr bwMode="auto">
            <a:xfrm>
              <a:off x="8374063" y="233363"/>
              <a:ext cx="130175" cy="177800"/>
            </a:xfrm>
            <a:custGeom>
              <a:avLst/>
              <a:gdLst>
                <a:gd name="T0" fmla="*/ 1 w 54"/>
                <a:gd name="T1" fmla="*/ 74 h 74"/>
                <a:gd name="T2" fmla="*/ 3 w 54"/>
                <a:gd name="T3" fmla="*/ 48 h 74"/>
                <a:gd name="T4" fmla="*/ 3 w 54"/>
                <a:gd name="T5" fmla="*/ 27 h 74"/>
                <a:gd name="T6" fmla="*/ 0 w 54"/>
                <a:gd name="T7" fmla="*/ 2 h 74"/>
                <a:gd name="T8" fmla="*/ 12 w 54"/>
                <a:gd name="T9" fmla="*/ 1 h 74"/>
                <a:gd name="T10" fmla="*/ 14 w 54"/>
                <a:gd name="T11" fmla="*/ 8 h 74"/>
                <a:gd name="T12" fmla="*/ 31 w 54"/>
                <a:gd name="T13" fmla="*/ 0 h 74"/>
                <a:gd name="T14" fmla="*/ 54 w 54"/>
                <a:gd name="T15" fmla="*/ 27 h 74"/>
                <a:gd name="T16" fmla="*/ 31 w 54"/>
                <a:gd name="T17" fmla="*/ 53 h 74"/>
                <a:gd name="T18" fmla="*/ 16 w 54"/>
                <a:gd name="T19" fmla="*/ 48 h 74"/>
                <a:gd name="T20" fmla="*/ 16 w 54"/>
                <a:gd name="T21" fmla="*/ 54 h 74"/>
                <a:gd name="T22" fmla="*/ 17 w 54"/>
                <a:gd name="T23" fmla="*/ 73 h 74"/>
                <a:gd name="T24" fmla="*/ 1 w 54"/>
                <a:gd name="T25" fmla="*/ 74 h 74"/>
                <a:gd name="T26" fmla="*/ 28 w 54"/>
                <a:gd name="T27" fmla="*/ 42 h 74"/>
                <a:gd name="T28" fmla="*/ 40 w 54"/>
                <a:gd name="T29" fmla="*/ 27 h 74"/>
                <a:gd name="T30" fmla="*/ 27 w 54"/>
                <a:gd name="T31" fmla="*/ 11 h 74"/>
                <a:gd name="T32" fmla="*/ 15 w 54"/>
                <a:gd name="T33" fmla="*/ 27 h 74"/>
                <a:gd name="T34" fmla="*/ 28 w 54"/>
                <a:gd name="T35"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74">
                  <a:moveTo>
                    <a:pt x="1" y="74"/>
                  </a:moveTo>
                  <a:cubicBezTo>
                    <a:pt x="1" y="69"/>
                    <a:pt x="3" y="55"/>
                    <a:pt x="3" y="48"/>
                  </a:cubicBezTo>
                  <a:cubicBezTo>
                    <a:pt x="3" y="27"/>
                    <a:pt x="3" y="27"/>
                    <a:pt x="3" y="27"/>
                  </a:cubicBezTo>
                  <a:cubicBezTo>
                    <a:pt x="3" y="19"/>
                    <a:pt x="1" y="11"/>
                    <a:pt x="0" y="2"/>
                  </a:cubicBezTo>
                  <a:cubicBezTo>
                    <a:pt x="12" y="1"/>
                    <a:pt x="12" y="1"/>
                    <a:pt x="12" y="1"/>
                  </a:cubicBezTo>
                  <a:cubicBezTo>
                    <a:pt x="13" y="3"/>
                    <a:pt x="13" y="5"/>
                    <a:pt x="14" y="8"/>
                  </a:cubicBezTo>
                  <a:cubicBezTo>
                    <a:pt x="17" y="5"/>
                    <a:pt x="21" y="0"/>
                    <a:pt x="31" y="0"/>
                  </a:cubicBezTo>
                  <a:cubicBezTo>
                    <a:pt x="44" y="0"/>
                    <a:pt x="54" y="11"/>
                    <a:pt x="54" y="27"/>
                  </a:cubicBezTo>
                  <a:cubicBezTo>
                    <a:pt x="54" y="42"/>
                    <a:pt x="45" y="53"/>
                    <a:pt x="31" y="53"/>
                  </a:cubicBezTo>
                  <a:cubicBezTo>
                    <a:pt x="23" y="53"/>
                    <a:pt x="19" y="50"/>
                    <a:pt x="16" y="48"/>
                  </a:cubicBezTo>
                  <a:cubicBezTo>
                    <a:pt x="16" y="54"/>
                    <a:pt x="16" y="54"/>
                    <a:pt x="16" y="54"/>
                  </a:cubicBezTo>
                  <a:cubicBezTo>
                    <a:pt x="16" y="57"/>
                    <a:pt x="16" y="65"/>
                    <a:pt x="17" y="73"/>
                  </a:cubicBezTo>
                  <a:lnTo>
                    <a:pt x="1" y="74"/>
                  </a:lnTo>
                  <a:close/>
                  <a:moveTo>
                    <a:pt x="28" y="42"/>
                  </a:moveTo>
                  <a:cubicBezTo>
                    <a:pt x="36" y="42"/>
                    <a:pt x="40" y="36"/>
                    <a:pt x="40" y="27"/>
                  </a:cubicBezTo>
                  <a:cubicBezTo>
                    <a:pt x="40" y="17"/>
                    <a:pt x="35" y="11"/>
                    <a:pt x="27" y="11"/>
                  </a:cubicBezTo>
                  <a:cubicBezTo>
                    <a:pt x="19" y="11"/>
                    <a:pt x="15" y="17"/>
                    <a:pt x="15" y="27"/>
                  </a:cubicBezTo>
                  <a:cubicBezTo>
                    <a:pt x="15" y="37"/>
                    <a:pt x="20" y="42"/>
                    <a:pt x="28"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5" name="Freeform 7"/>
            <p:cNvSpPr>
              <a:spLocks/>
            </p:cNvSpPr>
            <p:nvPr userDrawn="1"/>
          </p:nvSpPr>
          <p:spPr bwMode="auto">
            <a:xfrm>
              <a:off x="8518525" y="233363"/>
              <a:ext cx="85725" cy="128587"/>
            </a:xfrm>
            <a:custGeom>
              <a:avLst/>
              <a:gdLst>
                <a:gd name="T0" fmla="*/ 31 w 36"/>
                <a:gd name="T1" fmla="*/ 11 h 53"/>
                <a:gd name="T2" fmla="*/ 22 w 36"/>
                <a:gd name="T3" fmla="*/ 10 h 53"/>
                <a:gd name="T4" fmla="*/ 13 w 36"/>
                <a:gd name="T5" fmla="*/ 13 h 53"/>
                <a:gd name="T6" fmla="*/ 24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4" y="22"/>
                  </a:cubicBezTo>
                  <a:cubicBezTo>
                    <a:pt x="29" y="25"/>
                    <a:pt x="36" y="29"/>
                    <a:pt x="36" y="38"/>
                  </a:cubicBezTo>
                  <a:cubicBezTo>
                    <a:pt x="36" y="47"/>
                    <a:pt x="28" y="53"/>
                    <a:pt x="15" y="53"/>
                  </a:cubicBezTo>
                  <a:cubicBezTo>
                    <a:pt x="10" y="53"/>
                    <a:pt x="6" y="52"/>
                    <a:pt x="1" y="51"/>
                  </a:cubicBezTo>
                  <a:cubicBezTo>
                    <a:pt x="1" y="40"/>
                    <a:pt x="1" y="40"/>
                    <a:pt x="1" y="40"/>
                  </a:cubicBezTo>
                  <a:cubicBezTo>
                    <a:pt x="5" y="41"/>
                    <a:pt x="10" y="43"/>
                    <a:pt x="16" y="43"/>
                  </a:cubicBezTo>
                  <a:cubicBezTo>
                    <a:pt x="19" y="43"/>
                    <a:pt x="23" y="41"/>
                    <a:pt x="23" y="38"/>
                  </a:cubicBezTo>
                  <a:cubicBezTo>
                    <a:pt x="23" y="35"/>
                    <a:pt x="19" y="33"/>
                    <a:pt x="12" y="30"/>
                  </a:cubicBezTo>
                  <a:cubicBezTo>
                    <a:pt x="7" y="27"/>
                    <a:pt x="0" y="21"/>
                    <a:pt x="0" y="13"/>
                  </a:cubicBezTo>
                  <a:cubicBezTo>
                    <a:pt x="0" y="5"/>
                    <a:pt x="8" y="0"/>
                    <a:pt x="20" y="0"/>
                  </a:cubicBezTo>
                  <a:cubicBezTo>
                    <a:pt x="24"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6" name="Freeform 8"/>
            <p:cNvSpPr>
              <a:spLocks noEditPoints="1"/>
            </p:cNvSpPr>
            <p:nvPr userDrawn="1"/>
          </p:nvSpPr>
          <p:spPr bwMode="auto">
            <a:xfrm>
              <a:off x="8616950" y="233363"/>
              <a:ext cx="123825" cy="128587"/>
            </a:xfrm>
            <a:custGeom>
              <a:avLst/>
              <a:gdLst>
                <a:gd name="T0" fmla="*/ 0 w 52"/>
                <a:gd name="T1" fmla="*/ 26 h 53"/>
                <a:gd name="T2" fmla="*/ 26 w 52"/>
                <a:gd name="T3" fmla="*/ 0 h 53"/>
                <a:gd name="T4" fmla="*/ 52 w 52"/>
                <a:gd name="T5" fmla="*/ 26 h 53"/>
                <a:gd name="T6" fmla="*/ 26 w 52"/>
                <a:gd name="T7" fmla="*/ 53 h 53"/>
                <a:gd name="T8" fmla="*/ 0 w 52"/>
                <a:gd name="T9" fmla="*/ 26 h 53"/>
                <a:gd name="T10" fmla="*/ 26 w 52"/>
                <a:gd name="T11" fmla="*/ 42 h 53"/>
                <a:gd name="T12" fmla="*/ 39 w 52"/>
                <a:gd name="T13" fmla="*/ 26 h 53"/>
                <a:gd name="T14" fmla="*/ 26 w 52"/>
                <a:gd name="T15" fmla="*/ 11 h 53"/>
                <a:gd name="T16" fmla="*/ 13 w 52"/>
                <a:gd name="T17" fmla="*/ 26 h 53"/>
                <a:gd name="T18" fmla="*/ 26 w 52"/>
                <a:gd name="T19"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3">
                  <a:moveTo>
                    <a:pt x="0" y="26"/>
                  </a:moveTo>
                  <a:cubicBezTo>
                    <a:pt x="0" y="10"/>
                    <a:pt x="11" y="0"/>
                    <a:pt x="26" y="0"/>
                  </a:cubicBezTo>
                  <a:cubicBezTo>
                    <a:pt x="42" y="0"/>
                    <a:pt x="52" y="10"/>
                    <a:pt x="52" y="26"/>
                  </a:cubicBezTo>
                  <a:cubicBezTo>
                    <a:pt x="52" y="41"/>
                    <a:pt x="42" y="53"/>
                    <a:pt x="26" y="53"/>
                  </a:cubicBezTo>
                  <a:cubicBezTo>
                    <a:pt x="11" y="53"/>
                    <a:pt x="0" y="42"/>
                    <a:pt x="0" y="26"/>
                  </a:cubicBezTo>
                  <a:close/>
                  <a:moveTo>
                    <a:pt x="26" y="42"/>
                  </a:moveTo>
                  <a:cubicBezTo>
                    <a:pt x="35" y="42"/>
                    <a:pt x="39" y="35"/>
                    <a:pt x="39" y="26"/>
                  </a:cubicBezTo>
                  <a:cubicBezTo>
                    <a:pt x="39" y="16"/>
                    <a:pt x="35" y="11"/>
                    <a:pt x="26" y="11"/>
                  </a:cubicBezTo>
                  <a:cubicBezTo>
                    <a:pt x="17" y="11"/>
                    <a:pt x="13" y="17"/>
                    <a:pt x="13" y="26"/>
                  </a:cubicBezTo>
                  <a:cubicBezTo>
                    <a:pt x="13" y="35"/>
                    <a:pt x="18" y="42"/>
                    <a:pt x="26"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7" name="Freeform 9"/>
            <p:cNvSpPr>
              <a:spLocks/>
            </p:cNvSpPr>
            <p:nvPr userDrawn="1"/>
          </p:nvSpPr>
          <p:spPr bwMode="auto">
            <a:xfrm>
              <a:off x="8758238" y="233363"/>
              <a:ext cx="85725" cy="128587"/>
            </a:xfrm>
            <a:custGeom>
              <a:avLst/>
              <a:gdLst>
                <a:gd name="T0" fmla="*/ 31 w 36"/>
                <a:gd name="T1" fmla="*/ 11 h 53"/>
                <a:gd name="T2" fmla="*/ 22 w 36"/>
                <a:gd name="T3" fmla="*/ 10 h 53"/>
                <a:gd name="T4" fmla="*/ 13 w 36"/>
                <a:gd name="T5" fmla="*/ 13 h 53"/>
                <a:gd name="T6" fmla="*/ 23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3" y="22"/>
                  </a:cubicBezTo>
                  <a:cubicBezTo>
                    <a:pt x="29" y="25"/>
                    <a:pt x="36" y="29"/>
                    <a:pt x="36" y="38"/>
                  </a:cubicBezTo>
                  <a:cubicBezTo>
                    <a:pt x="36" y="47"/>
                    <a:pt x="28" y="53"/>
                    <a:pt x="15" y="53"/>
                  </a:cubicBezTo>
                  <a:cubicBezTo>
                    <a:pt x="9" y="53"/>
                    <a:pt x="5" y="52"/>
                    <a:pt x="1" y="51"/>
                  </a:cubicBezTo>
                  <a:cubicBezTo>
                    <a:pt x="1" y="40"/>
                    <a:pt x="1" y="40"/>
                    <a:pt x="1" y="40"/>
                  </a:cubicBezTo>
                  <a:cubicBezTo>
                    <a:pt x="4" y="41"/>
                    <a:pt x="10" y="43"/>
                    <a:pt x="16" y="43"/>
                  </a:cubicBezTo>
                  <a:cubicBezTo>
                    <a:pt x="19" y="43"/>
                    <a:pt x="23" y="41"/>
                    <a:pt x="23" y="38"/>
                  </a:cubicBezTo>
                  <a:cubicBezTo>
                    <a:pt x="23" y="35"/>
                    <a:pt x="18" y="33"/>
                    <a:pt x="12" y="30"/>
                  </a:cubicBezTo>
                  <a:cubicBezTo>
                    <a:pt x="7" y="27"/>
                    <a:pt x="0" y="21"/>
                    <a:pt x="0" y="13"/>
                  </a:cubicBezTo>
                  <a:cubicBezTo>
                    <a:pt x="0" y="5"/>
                    <a:pt x="8" y="0"/>
                    <a:pt x="20" y="0"/>
                  </a:cubicBezTo>
                  <a:cubicBezTo>
                    <a:pt x="23"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8" name="Line 10"/>
            <p:cNvSpPr>
              <a:spLocks noChangeShapeType="1"/>
            </p:cNvSpPr>
            <p:nvPr userDrawn="1"/>
          </p:nvSpPr>
          <p:spPr bwMode="auto">
            <a:xfrm>
              <a:off x="8434388" y="4048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Tree>
    <p:extLst>
      <p:ext uri="{BB962C8B-B14F-4D97-AF65-F5344CB8AC3E}">
        <p14:creationId xmlns:p14="http://schemas.microsoft.com/office/powerpoint/2010/main" val="224694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Fill3_Bullets Only">
    <p:bg>
      <p:bgPr>
        <a:solidFill>
          <a:schemeClr val="accent1"/>
        </a:solidFill>
        <a:effectLst/>
      </p:bgPr>
    </p:bg>
    <p:spTree>
      <p:nvGrpSpPr>
        <p:cNvPr id="1" name=""/>
        <p:cNvGrpSpPr/>
        <p:nvPr/>
      </p:nvGrpSpPr>
      <p:grpSpPr>
        <a:xfrm>
          <a:off x="0" y="0"/>
          <a:ext cx="0" cy="0"/>
          <a:chOff x="0" y="0"/>
          <a:chExt cx="0" cy="0"/>
        </a:xfrm>
      </p:grpSpPr>
      <p:sp>
        <p:nvSpPr>
          <p:cNvPr id="14" name="TextBox 13"/>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smtClean="0">
              <a:solidFill>
                <a:schemeClr val="bg1"/>
              </a:solidFill>
              <a:latin typeface="+mn-lt"/>
              <a:ea typeface="+mn-ea"/>
              <a:cs typeface="+mn-cs"/>
            </a:endParaRPr>
          </a:p>
        </p:txBody>
      </p:sp>
      <p:sp>
        <p:nvSpPr>
          <p:cNvPr id="12" name="Text Placeholder 4"/>
          <p:cNvSpPr>
            <a:spLocks noGrp="1"/>
          </p:cNvSpPr>
          <p:nvPr>
            <p:ph type="body" sz="quarter" idx="14" hasCustomPrompt="1"/>
          </p:nvPr>
        </p:nvSpPr>
        <p:spPr>
          <a:xfrm>
            <a:off x="233363" y="1399203"/>
            <a:ext cx="8288337" cy="2639397"/>
          </a:xfrm>
        </p:spPr>
        <p:txBody>
          <a:bodyPr/>
          <a:lstStyle>
            <a:lvl1pPr marL="176213" indent="-176213">
              <a:lnSpc>
                <a:spcPct val="100000"/>
              </a:lnSpc>
              <a:spcBef>
                <a:spcPts val="300"/>
              </a:spcBef>
              <a:spcAft>
                <a:spcPts val="300"/>
              </a:spcAft>
              <a:buFont typeface="Arial" panose="020B0604020202020204" pitchFamily="34" charset="0"/>
              <a:buChar char="•"/>
              <a:defRPr sz="1200" cap="none">
                <a:solidFill>
                  <a:schemeClr val="bg1"/>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bg1"/>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bg1"/>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bg1"/>
                </a:solidFill>
              </a:defRPr>
            </a:lvl5pPr>
          </a:lstStyle>
          <a:p>
            <a:pPr lvl="0"/>
            <a:r>
              <a:rPr lang="en-US" dirty="0" smtClean="0"/>
              <a:t>First level bullet</a:t>
            </a:r>
          </a:p>
          <a:p>
            <a:pPr lvl="1"/>
            <a:r>
              <a:rPr lang="en-US" dirty="0" smtClean="0"/>
              <a:t>Second level</a:t>
            </a:r>
          </a:p>
          <a:p>
            <a:pPr lvl="2"/>
            <a:r>
              <a:rPr lang="en-US" dirty="0" smtClean="0"/>
              <a:t>Third level</a:t>
            </a:r>
          </a:p>
          <a:p>
            <a:pPr lvl="4"/>
            <a:r>
              <a:rPr lang="en-US" dirty="0" smtClean="0"/>
              <a:t>Fourth level</a:t>
            </a:r>
            <a:endParaRPr lang="en-GB" dirty="0"/>
          </a:p>
        </p:txBody>
      </p:sp>
      <p:sp>
        <p:nvSpPr>
          <p:cNvPr id="11"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solidFill>
                  <a:schemeClr val="bg1"/>
                </a:solidFill>
              </a:defRPr>
            </a:lvl1pPr>
          </a:lstStyle>
          <a:p>
            <a:pPr lvl="0">
              <a:spcBef>
                <a:spcPts val="0"/>
              </a:spcBef>
              <a:spcAft>
                <a:spcPts val="0"/>
              </a:spcAft>
            </a:pPr>
            <a:r>
              <a:rPr lang="en-US" dirty="0" smtClean="0"/>
              <a:t>CLICK TO ADD TAG LINE OR BEGINNING OF TITLE</a:t>
            </a:r>
            <a:endParaRPr lang="en-GB" dirty="0"/>
          </a:p>
        </p:txBody>
      </p:sp>
      <p:grpSp>
        <p:nvGrpSpPr>
          <p:cNvPr id="8" name="Gruppieren 7"/>
          <p:cNvGrpSpPr/>
          <p:nvPr userDrawn="1"/>
        </p:nvGrpSpPr>
        <p:grpSpPr>
          <a:xfrm>
            <a:off x="6965726" y="4629150"/>
            <a:ext cx="1949815" cy="320400"/>
            <a:chOff x="6965726" y="4629150"/>
            <a:chExt cx="1949815" cy="320400"/>
          </a:xfrm>
        </p:grpSpPr>
        <p:sp>
          <p:nvSpPr>
            <p:cNvPr id="10" name="Freeform 72"/>
            <p:cNvSpPr>
              <a:spLocks noEditPoints="1"/>
            </p:cNvSpPr>
            <p:nvPr userDrawn="1"/>
          </p:nvSpPr>
          <p:spPr bwMode="auto">
            <a:xfrm>
              <a:off x="6965726" y="4787900"/>
              <a:ext cx="1339850" cy="111125"/>
            </a:xfrm>
            <a:custGeom>
              <a:avLst/>
              <a:gdLst>
                <a:gd name="T0" fmla="*/ 867 w 867"/>
                <a:gd name="T1" fmla="*/ 50 h 72"/>
                <a:gd name="T2" fmla="*/ 836 w 867"/>
                <a:gd name="T3" fmla="*/ 11 h 72"/>
                <a:gd name="T4" fmla="*/ 836 w 867"/>
                <a:gd name="T5" fmla="*/ 0 h 72"/>
                <a:gd name="T6" fmla="*/ 852 w 867"/>
                <a:gd name="T7" fmla="*/ 52 h 72"/>
                <a:gd name="T8" fmla="*/ 808 w 867"/>
                <a:gd name="T9" fmla="*/ 48 h 72"/>
                <a:gd name="T10" fmla="*/ 785 w 867"/>
                <a:gd name="T11" fmla="*/ 23 h 72"/>
                <a:gd name="T12" fmla="*/ 758 w 867"/>
                <a:gd name="T13" fmla="*/ 13 h 72"/>
                <a:gd name="T14" fmla="*/ 758 w 867"/>
                <a:gd name="T15" fmla="*/ 43 h 72"/>
                <a:gd name="T16" fmla="*/ 787 w 867"/>
                <a:gd name="T17" fmla="*/ 71 h 72"/>
                <a:gd name="T18" fmla="*/ 789 w 867"/>
                <a:gd name="T19" fmla="*/ 38 h 72"/>
                <a:gd name="T20" fmla="*/ 780 w 867"/>
                <a:gd name="T21" fmla="*/ 1 h 72"/>
                <a:gd name="T22" fmla="*/ 679 w 867"/>
                <a:gd name="T23" fmla="*/ 71 h 72"/>
                <a:gd name="T24" fmla="*/ 695 w 867"/>
                <a:gd name="T25" fmla="*/ 58 h 72"/>
                <a:gd name="T26" fmla="*/ 728 w 867"/>
                <a:gd name="T27" fmla="*/ 29 h 72"/>
                <a:gd name="T28" fmla="*/ 731 w 867"/>
                <a:gd name="T29" fmla="*/ 14 h 72"/>
                <a:gd name="T30" fmla="*/ 679 w 867"/>
                <a:gd name="T31" fmla="*/ 71 h 72"/>
                <a:gd name="T32" fmla="*/ 667 w 867"/>
                <a:gd name="T33" fmla="*/ 33 h 72"/>
                <a:gd name="T34" fmla="*/ 653 w 867"/>
                <a:gd name="T35" fmla="*/ 44 h 72"/>
                <a:gd name="T36" fmla="*/ 637 w 867"/>
                <a:gd name="T37" fmla="*/ 12 h 72"/>
                <a:gd name="T38" fmla="*/ 637 w 867"/>
                <a:gd name="T39" fmla="*/ 0 h 72"/>
                <a:gd name="T40" fmla="*/ 656 w 867"/>
                <a:gd name="T41" fmla="*/ 63 h 72"/>
                <a:gd name="T42" fmla="*/ 548 w 867"/>
                <a:gd name="T43" fmla="*/ 71 h 72"/>
                <a:gd name="T44" fmla="*/ 577 w 867"/>
                <a:gd name="T45" fmla="*/ 71 h 72"/>
                <a:gd name="T46" fmla="*/ 578 w 867"/>
                <a:gd name="T47" fmla="*/ 1 h 72"/>
                <a:gd name="T48" fmla="*/ 549 w 867"/>
                <a:gd name="T49" fmla="*/ 1 h 72"/>
                <a:gd name="T50" fmla="*/ 494 w 867"/>
                <a:gd name="T51" fmla="*/ 18 h 72"/>
                <a:gd name="T52" fmla="*/ 485 w 867"/>
                <a:gd name="T53" fmla="*/ 44 h 72"/>
                <a:gd name="T54" fmla="*/ 475 w 867"/>
                <a:gd name="T55" fmla="*/ 71 h 72"/>
                <a:gd name="T56" fmla="*/ 512 w 867"/>
                <a:gd name="T57" fmla="*/ 71 h 72"/>
                <a:gd name="T58" fmla="*/ 486 w 867"/>
                <a:gd name="T59" fmla="*/ 1 h 72"/>
                <a:gd name="T60" fmla="*/ 410 w 867"/>
                <a:gd name="T61" fmla="*/ 71 h 72"/>
                <a:gd name="T62" fmla="*/ 438 w 867"/>
                <a:gd name="T63" fmla="*/ 71 h 72"/>
                <a:gd name="T64" fmla="*/ 438 w 867"/>
                <a:gd name="T65" fmla="*/ 1 h 72"/>
                <a:gd name="T66" fmla="*/ 410 w 867"/>
                <a:gd name="T67" fmla="*/ 1 h 72"/>
                <a:gd name="T68" fmla="*/ 384 w 867"/>
                <a:gd name="T69" fmla="*/ 25 h 72"/>
                <a:gd name="T70" fmla="*/ 354 w 867"/>
                <a:gd name="T71" fmla="*/ 72 h 72"/>
                <a:gd name="T72" fmla="*/ 354 w 867"/>
                <a:gd name="T73" fmla="*/ 59 h 72"/>
                <a:gd name="T74" fmla="*/ 369 w 867"/>
                <a:gd name="T75" fmla="*/ 25 h 72"/>
                <a:gd name="T76" fmla="*/ 286 w 867"/>
                <a:gd name="T77" fmla="*/ 71 h 72"/>
                <a:gd name="T78" fmla="*/ 248 w 867"/>
                <a:gd name="T79" fmla="*/ 41 h 72"/>
                <a:gd name="T80" fmla="*/ 248 w 867"/>
                <a:gd name="T81" fmla="*/ 29 h 72"/>
                <a:gd name="T82" fmla="*/ 285 w 867"/>
                <a:gd name="T83" fmla="*/ 1 h 72"/>
                <a:gd name="T84" fmla="*/ 145 w 867"/>
                <a:gd name="T85" fmla="*/ 71 h 72"/>
                <a:gd name="T86" fmla="*/ 159 w 867"/>
                <a:gd name="T87" fmla="*/ 22 h 72"/>
                <a:gd name="T88" fmla="*/ 205 w 867"/>
                <a:gd name="T89" fmla="*/ 21 h 72"/>
                <a:gd name="T90" fmla="*/ 220 w 867"/>
                <a:gd name="T91" fmla="*/ 71 h 72"/>
                <a:gd name="T92" fmla="*/ 183 w 867"/>
                <a:gd name="T93" fmla="*/ 49 h 72"/>
                <a:gd name="T94" fmla="*/ 145 w 867"/>
                <a:gd name="T95" fmla="*/ 1 h 72"/>
                <a:gd name="T96" fmla="*/ 105 w 867"/>
                <a:gd name="T97" fmla="*/ 18 h 72"/>
                <a:gd name="T98" fmla="*/ 105 w 867"/>
                <a:gd name="T99" fmla="*/ 18 h 72"/>
                <a:gd name="T100" fmla="*/ 92 w 867"/>
                <a:gd name="T101" fmla="*/ 55 h 72"/>
                <a:gd name="T102" fmla="*/ 139 w 867"/>
                <a:gd name="T103" fmla="*/ 71 h 72"/>
                <a:gd name="T104" fmla="*/ 71 w 867"/>
                <a:gd name="T105" fmla="*/ 71 h 72"/>
                <a:gd name="T106" fmla="*/ 64 w 867"/>
                <a:gd name="T107" fmla="*/ 33 h 72"/>
                <a:gd name="T108" fmla="*/ 50 w 867"/>
                <a:gd name="T109" fmla="*/ 44 h 72"/>
                <a:gd name="T110" fmla="*/ 34 w 867"/>
                <a:gd name="T111" fmla="*/ 12 h 72"/>
                <a:gd name="T112" fmla="*/ 34 w 867"/>
                <a:gd name="T113" fmla="*/ 0 h 72"/>
                <a:gd name="T114" fmla="*/ 53 w 867"/>
                <a:gd name="T115" fmla="*/ 6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7" h="72">
                  <a:moveTo>
                    <a:pt x="808" y="48"/>
                  </a:moveTo>
                  <a:cubicBezTo>
                    <a:pt x="808" y="65"/>
                    <a:pt x="822" y="72"/>
                    <a:pt x="838" y="72"/>
                  </a:cubicBezTo>
                  <a:cubicBezTo>
                    <a:pt x="857" y="72"/>
                    <a:pt x="867" y="63"/>
                    <a:pt x="867" y="50"/>
                  </a:cubicBezTo>
                  <a:cubicBezTo>
                    <a:pt x="867" y="34"/>
                    <a:pt x="851" y="31"/>
                    <a:pt x="846" y="30"/>
                  </a:cubicBezTo>
                  <a:cubicBezTo>
                    <a:pt x="829" y="25"/>
                    <a:pt x="825" y="25"/>
                    <a:pt x="825" y="19"/>
                  </a:cubicBezTo>
                  <a:cubicBezTo>
                    <a:pt x="825" y="13"/>
                    <a:pt x="831" y="11"/>
                    <a:pt x="836" y="11"/>
                  </a:cubicBezTo>
                  <a:cubicBezTo>
                    <a:pt x="843" y="11"/>
                    <a:pt x="849" y="14"/>
                    <a:pt x="849" y="22"/>
                  </a:cubicBezTo>
                  <a:cubicBezTo>
                    <a:pt x="864" y="22"/>
                    <a:pt x="864" y="22"/>
                    <a:pt x="864" y="22"/>
                  </a:cubicBezTo>
                  <a:cubicBezTo>
                    <a:pt x="864" y="6"/>
                    <a:pt x="851" y="0"/>
                    <a:pt x="836" y="0"/>
                  </a:cubicBezTo>
                  <a:cubicBezTo>
                    <a:pt x="824" y="0"/>
                    <a:pt x="810" y="6"/>
                    <a:pt x="810" y="21"/>
                  </a:cubicBezTo>
                  <a:cubicBezTo>
                    <a:pt x="810" y="34"/>
                    <a:pt x="821" y="38"/>
                    <a:pt x="831" y="40"/>
                  </a:cubicBezTo>
                  <a:cubicBezTo>
                    <a:pt x="841" y="43"/>
                    <a:pt x="852" y="44"/>
                    <a:pt x="852" y="52"/>
                  </a:cubicBezTo>
                  <a:cubicBezTo>
                    <a:pt x="852" y="59"/>
                    <a:pt x="844" y="60"/>
                    <a:pt x="838" y="60"/>
                  </a:cubicBezTo>
                  <a:cubicBezTo>
                    <a:pt x="830" y="60"/>
                    <a:pt x="823" y="57"/>
                    <a:pt x="823" y="48"/>
                  </a:cubicBezTo>
                  <a:lnTo>
                    <a:pt x="808" y="48"/>
                  </a:lnTo>
                  <a:close/>
                  <a:moveTo>
                    <a:pt x="758" y="13"/>
                  </a:moveTo>
                  <a:cubicBezTo>
                    <a:pt x="774" y="13"/>
                    <a:pt x="774" y="13"/>
                    <a:pt x="774" y="13"/>
                  </a:cubicBezTo>
                  <a:cubicBezTo>
                    <a:pt x="781" y="13"/>
                    <a:pt x="785" y="16"/>
                    <a:pt x="785" y="23"/>
                  </a:cubicBezTo>
                  <a:cubicBezTo>
                    <a:pt x="785" y="30"/>
                    <a:pt x="781" y="33"/>
                    <a:pt x="774" y="33"/>
                  </a:cubicBezTo>
                  <a:cubicBezTo>
                    <a:pt x="758" y="33"/>
                    <a:pt x="758" y="33"/>
                    <a:pt x="758" y="33"/>
                  </a:cubicBezTo>
                  <a:lnTo>
                    <a:pt x="758" y="13"/>
                  </a:lnTo>
                  <a:close/>
                  <a:moveTo>
                    <a:pt x="742" y="71"/>
                  </a:moveTo>
                  <a:cubicBezTo>
                    <a:pt x="758" y="71"/>
                    <a:pt x="758" y="71"/>
                    <a:pt x="758" y="71"/>
                  </a:cubicBezTo>
                  <a:cubicBezTo>
                    <a:pt x="758" y="43"/>
                    <a:pt x="758" y="43"/>
                    <a:pt x="758" y="43"/>
                  </a:cubicBezTo>
                  <a:cubicBezTo>
                    <a:pt x="773" y="43"/>
                    <a:pt x="773" y="43"/>
                    <a:pt x="773" y="43"/>
                  </a:cubicBezTo>
                  <a:cubicBezTo>
                    <a:pt x="781" y="43"/>
                    <a:pt x="783" y="47"/>
                    <a:pt x="784" y="54"/>
                  </a:cubicBezTo>
                  <a:cubicBezTo>
                    <a:pt x="785" y="59"/>
                    <a:pt x="785" y="66"/>
                    <a:pt x="787" y="71"/>
                  </a:cubicBezTo>
                  <a:cubicBezTo>
                    <a:pt x="802" y="71"/>
                    <a:pt x="802" y="71"/>
                    <a:pt x="802" y="71"/>
                  </a:cubicBezTo>
                  <a:cubicBezTo>
                    <a:pt x="799" y="67"/>
                    <a:pt x="800" y="59"/>
                    <a:pt x="799" y="54"/>
                  </a:cubicBezTo>
                  <a:cubicBezTo>
                    <a:pt x="799" y="47"/>
                    <a:pt x="797" y="40"/>
                    <a:pt x="789" y="38"/>
                  </a:cubicBezTo>
                  <a:cubicBezTo>
                    <a:pt x="789" y="38"/>
                    <a:pt x="789" y="38"/>
                    <a:pt x="789" y="38"/>
                  </a:cubicBezTo>
                  <a:cubicBezTo>
                    <a:pt x="797" y="35"/>
                    <a:pt x="800" y="28"/>
                    <a:pt x="800" y="20"/>
                  </a:cubicBezTo>
                  <a:cubicBezTo>
                    <a:pt x="800" y="10"/>
                    <a:pt x="792" y="1"/>
                    <a:pt x="780" y="1"/>
                  </a:cubicBezTo>
                  <a:cubicBezTo>
                    <a:pt x="742" y="1"/>
                    <a:pt x="742" y="1"/>
                    <a:pt x="742" y="1"/>
                  </a:cubicBezTo>
                  <a:lnTo>
                    <a:pt x="742" y="71"/>
                  </a:lnTo>
                  <a:close/>
                  <a:moveTo>
                    <a:pt x="679" y="71"/>
                  </a:moveTo>
                  <a:cubicBezTo>
                    <a:pt x="732" y="71"/>
                    <a:pt x="732" y="71"/>
                    <a:pt x="732" y="71"/>
                  </a:cubicBezTo>
                  <a:cubicBezTo>
                    <a:pt x="732" y="58"/>
                    <a:pt x="732" y="58"/>
                    <a:pt x="732" y="58"/>
                  </a:cubicBezTo>
                  <a:cubicBezTo>
                    <a:pt x="695" y="58"/>
                    <a:pt x="695" y="58"/>
                    <a:pt x="695" y="58"/>
                  </a:cubicBezTo>
                  <a:cubicBezTo>
                    <a:pt x="695" y="41"/>
                    <a:pt x="695" y="41"/>
                    <a:pt x="695" y="41"/>
                  </a:cubicBezTo>
                  <a:cubicBezTo>
                    <a:pt x="728" y="41"/>
                    <a:pt x="728" y="41"/>
                    <a:pt x="728" y="41"/>
                  </a:cubicBezTo>
                  <a:cubicBezTo>
                    <a:pt x="728" y="29"/>
                    <a:pt x="728" y="29"/>
                    <a:pt x="728" y="29"/>
                  </a:cubicBezTo>
                  <a:cubicBezTo>
                    <a:pt x="695" y="29"/>
                    <a:pt x="695" y="29"/>
                    <a:pt x="695" y="29"/>
                  </a:cubicBezTo>
                  <a:cubicBezTo>
                    <a:pt x="695" y="14"/>
                    <a:pt x="695" y="14"/>
                    <a:pt x="695" y="14"/>
                  </a:cubicBezTo>
                  <a:cubicBezTo>
                    <a:pt x="731" y="14"/>
                    <a:pt x="731" y="14"/>
                    <a:pt x="731" y="14"/>
                  </a:cubicBezTo>
                  <a:cubicBezTo>
                    <a:pt x="731" y="1"/>
                    <a:pt x="731" y="1"/>
                    <a:pt x="731" y="1"/>
                  </a:cubicBezTo>
                  <a:cubicBezTo>
                    <a:pt x="679" y="1"/>
                    <a:pt x="679" y="1"/>
                    <a:pt x="679" y="1"/>
                  </a:cubicBezTo>
                  <a:lnTo>
                    <a:pt x="679" y="71"/>
                  </a:lnTo>
                  <a:close/>
                  <a:moveTo>
                    <a:pt x="657" y="71"/>
                  </a:moveTo>
                  <a:cubicBezTo>
                    <a:pt x="667" y="71"/>
                    <a:pt x="667" y="71"/>
                    <a:pt x="667" y="71"/>
                  </a:cubicBezTo>
                  <a:cubicBezTo>
                    <a:pt x="667" y="33"/>
                    <a:pt x="667" y="33"/>
                    <a:pt x="667" y="33"/>
                  </a:cubicBezTo>
                  <a:cubicBezTo>
                    <a:pt x="638" y="33"/>
                    <a:pt x="638" y="33"/>
                    <a:pt x="638" y="33"/>
                  </a:cubicBezTo>
                  <a:cubicBezTo>
                    <a:pt x="638" y="44"/>
                    <a:pt x="638" y="44"/>
                    <a:pt x="638" y="44"/>
                  </a:cubicBezTo>
                  <a:cubicBezTo>
                    <a:pt x="653" y="44"/>
                    <a:pt x="653" y="44"/>
                    <a:pt x="653" y="44"/>
                  </a:cubicBezTo>
                  <a:cubicBezTo>
                    <a:pt x="652" y="54"/>
                    <a:pt x="647" y="59"/>
                    <a:pt x="637" y="59"/>
                  </a:cubicBezTo>
                  <a:cubicBezTo>
                    <a:pt x="623" y="59"/>
                    <a:pt x="618" y="48"/>
                    <a:pt x="618" y="36"/>
                  </a:cubicBezTo>
                  <a:cubicBezTo>
                    <a:pt x="618" y="24"/>
                    <a:pt x="623" y="12"/>
                    <a:pt x="637" y="12"/>
                  </a:cubicBezTo>
                  <a:cubicBezTo>
                    <a:pt x="644" y="12"/>
                    <a:pt x="650" y="16"/>
                    <a:pt x="651" y="24"/>
                  </a:cubicBezTo>
                  <a:cubicBezTo>
                    <a:pt x="666" y="24"/>
                    <a:pt x="666" y="24"/>
                    <a:pt x="666" y="24"/>
                  </a:cubicBezTo>
                  <a:cubicBezTo>
                    <a:pt x="664" y="8"/>
                    <a:pt x="651" y="0"/>
                    <a:pt x="637" y="0"/>
                  </a:cubicBezTo>
                  <a:cubicBezTo>
                    <a:pt x="615" y="0"/>
                    <a:pt x="603" y="16"/>
                    <a:pt x="603" y="36"/>
                  </a:cubicBezTo>
                  <a:cubicBezTo>
                    <a:pt x="603" y="56"/>
                    <a:pt x="615" y="72"/>
                    <a:pt x="637" y="72"/>
                  </a:cubicBezTo>
                  <a:cubicBezTo>
                    <a:pt x="643" y="72"/>
                    <a:pt x="650" y="70"/>
                    <a:pt x="656" y="63"/>
                  </a:cubicBezTo>
                  <a:lnTo>
                    <a:pt x="657" y="71"/>
                  </a:lnTo>
                  <a:close/>
                  <a:moveTo>
                    <a:pt x="534" y="71"/>
                  </a:moveTo>
                  <a:cubicBezTo>
                    <a:pt x="548" y="71"/>
                    <a:pt x="548" y="71"/>
                    <a:pt x="548" y="71"/>
                  </a:cubicBezTo>
                  <a:cubicBezTo>
                    <a:pt x="548" y="24"/>
                    <a:pt x="548" y="24"/>
                    <a:pt x="548" y="24"/>
                  </a:cubicBezTo>
                  <a:cubicBezTo>
                    <a:pt x="548" y="24"/>
                    <a:pt x="548" y="24"/>
                    <a:pt x="548" y="24"/>
                  </a:cubicBezTo>
                  <a:cubicBezTo>
                    <a:pt x="577" y="71"/>
                    <a:pt x="577" y="71"/>
                    <a:pt x="577" y="71"/>
                  </a:cubicBezTo>
                  <a:cubicBezTo>
                    <a:pt x="592" y="71"/>
                    <a:pt x="592" y="71"/>
                    <a:pt x="592" y="71"/>
                  </a:cubicBezTo>
                  <a:cubicBezTo>
                    <a:pt x="592" y="1"/>
                    <a:pt x="592" y="1"/>
                    <a:pt x="592" y="1"/>
                  </a:cubicBezTo>
                  <a:cubicBezTo>
                    <a:pt x="578" y="1"/>
                    <a:pt x="578" y="1"/>
                    <a:pt x="578" y="1"/>
                  </a:cubicBezTo>
                  <a:cubicBezTo>
                    <a:pt x="578" y="48"/>
                    <a:pt x="578" y="48"/>
                    <a:pt x="578" y="48"/>
                  </a:cubicBezTo>
                  <a:cubicBezTo>
                    <a:pt x="578" y="48"/>
                    <a:pt x="578" y="48"/>
                    <a:pt x="578" y="48"/>
                  </a:cubicBezTo>
                  <a:cubicBezTo>
                    <a:pt x="549" y="1"/>
                    <a:pt x="549" y="1"/>
                    <a:pt x="549" y="1"/>
                  </a:cubicBezTo>
                  <a:cubicBezTo>
                    <a:pt x="534" y="1"/>
                    <a:pt x="534" y="1"/>
                    <a:pt x="534" y="1"/>
                  </a:cubicBezTo>
                  <a:lnTo>
                    <a:pt x="534" y="71"/>
                  </a:lnTo>
                  <a:close/>
                  <a:moveTo>
                    <a:pt x="494" y="18"/>
                  </a:moveTo>
                  <a:cubicBezTo>
                    <a:pt x="494" y="18"/>
                    <a:pt x="494" y="18"/>
                    <a:pt x="494" y="18"/>
                  </a:cubicBezTo>
                  <a:cubicBezTo>
                    <a:pt x="503" y="44"/>
                    <a:pt x="503" y="44"/>
                    <a:pt x="503" y="44"/>
                  </a:cubicBezTo>
                  <a:cubicBezTo>
                    <a:pt x="485" y="44"/>
                    <a:pt x="485" y="44"/>
                    <a:pt x="485" y="44"/>
                  </a:cubicBezTo>
                  <a:lnTo>
                    <a:pt x="494" y="18"/>
                  </a:lnTo>
                  <a:close/>
                  <a:moveTo>
                    <a:pt x="460" y="71"/>
                  </a:moveTo>
                  <a:cubicBezTo>
                    <a:pt x="475" y="71"/>
                    <a:pt x="475" y="71"/>
                    <a:pt x="475" y="71"/>
                  </a:cubicBezTo>
                  <a:cubicBezTo>
                    <a:pt x="481" y="55"/>
                    <a:pt x="481" y="55"/>
                    <a:pt x="481" y="55"/>
                  </a:cubicBezTo>
                  <a:cubicBezTo>
                    <a:pt x="507" y="55"/>
                    <a:pt x="507" y="55"/>
                    <a:pt x="507" y="55"/>
                  </a:cubicBezTo>
                  <a:cubicBezTo>
                    <a:pt x="512" y="71"/>
                    <a:pt x="512" y="71"/>
                    <a:pt x="512" y="71"/>
                  </a:cubicBezTo>
                  <a:cubicBezTo>
                    <a:pt x="528" y="71"/>
                    <a:pt x="528" y="71"/>
                    <a:pt x="528" y="71"/>
                  </a:cubicBezTo>
                  <a:cubicBezTo>
                    <a:pt x="502" y="1"/>
                    <a:pt x="502" y="1"/>
                    <a:pt x="502" y="1"/>
                  </a:cubicBezTo>
                  <a:cubicBezTo>
                    <a:pt x="486" y="1"/>
                    <a:pt x="486" y="1"/>
                    <a:pt x="486" y="1"/>
                  </a:cubicBezTo>
                  <a:lnTo>
                    <a:pt x="460" y="71"/>
                  </a:lnTo>
                  <a:close/>
                  <a:moveTo>
                    <a:pt x="395" y="71"/>
                  </a:moveTo>
                  <a:cubicBezTo>
                    <a:pt x="410" y="71"/>
                    <a:pt x="410" y="71"/>
                    <a:pt x="410" y="71"/>
                  </a:cubicBezTo>
                  <a:cubicBezTo>
                    <a:pt x="410" y="41"/>
                    <a:pt x="410" y="41"/>
                    <a:pt x="410" y="41"/>
                  </a:cubicBezTo>
                  <a:cubicBezTo>
                    <a:pt x="438" y="41"/>
                    <a:pt x="438" y="41"/>
                    <a:pt x="438" y="41"/>
                  </a:cubicBezTo>
                  <a:cubicBezTo>
                    <a:pt x="438" y="71"/>
                    <a:pt x="438" y="71"/>
                    <a:pt x="438" y="71"/>
                  </a:cubicBezTo>
                  <a:cubicBezTo>
                    <a:pt x="454" y="71"/>
                    <a:pt x="454" y="71"/>
                    <a:pt x="454" y="71"/>
                  </a:cubicBezTo>
                  <a:cubicBezTo>
                    <a:pt x="454" y="1"/>
                    <a:pt x="454" y="1"/>
                    <a:pt x="454" y="1"/>
                  </a:cubicBezTo>
                  <a:cubicBezTo>
                    <a:pt x="438" y="1"/>
                    <a:pt x="438" y="1"/>
                    <a:pt x="438" y="1"/>
                  </a:cubicBezTo>
                  <a:cubicBezTo>
                    <a:pt x="438" y="28"/>
                    <a:pt x="438" y="28"/>
                    <a:pt x="438" y="28"/>
                  </a:cubicBezTo>
                  <a:cubicBezTo>
                    <a:pt x="410" y="28"/>
                    <a:pt x="410" y="28"/>
                    <a:pt x="410" y="28"/>
                  </a:cubicBezTo>
                  <a:cubicBezTo>
                    <a:pt x="410" y="1"/>
                    <a:pt x="410" y="1"/>
                    <a:pt x="410" y="1"/>
                  </a:cubicBezTo>
                  <a:cubicBezTo>
                    <a:pt x="395" y="1"/>
                    <a:pt x="395" y="1"/>
                    <a:pt x="395" y="1"/>
                  </a:cubicBezTo>
                  <a:lnTo>
                    <a:pt x="395" y="71"/>
                  </a:lnTo>
                  <a:close/>
                  <a:moveTo>
                    <a:pt x="384" y="25"/>
                  </a:moveTo>
                  <a:cubicBezTo>
                    <a:pt x="382" y="8"/>
                    <a:pt x="369" y="0"/>
                    <a:pt x="354" y="0"/>
                  </a:cubicBezTo>
                  <a:cubicBezTo>
                    <a:pt x="333" y="0"/>
                    <a:pt x="320" y="16"/>
                    <a:pt x="320" y="36"/>
                  </a:cubicBezTo>
                  <a:cubicBezTo>
                    <a:pt x="320" y="56"/>
                    <a:pt x="333" y="72"/>
                    <a:pt x="354" y="72"/>
                  </a:cubicBezTo>
                  <a:cubicBezTo>
                    <a:pt x="371" y="72"/>
                    <a:pt x="383" y="61"/>
                    <a:pt x="385" y="44"/>
                  </a:cubicBezTo>
                  <a:cubicBezTo>
                    <a:pt x="370" y="44"/>
                    <a:pt x="370" y="44"/>
                    <a:pt x="370" y="44"/>
                  </a:cubicBezTo>
                  <a:cubicBezTo>
                    <a:pt x="369" y="53"/>
                    <a:pt x="364" y="59"/>
                    <a:pt x="354" y="59"/>
                  </a:cubicBezTo>
                  <a:cubicBezTo>
                    <a:pt x="340" y="59"/>
                    <a:pt x="335" y="48"/>
                    <a:pt x="335" y="36"/>
                  </a:cubicBezTo>
                  <a:cubicBezTo>
                    <a:pt x="335" y="24"/>
                    <a:pt x="340" y="12"/>
                    <a:pt x="354" y="12"/>
                  </a:cubicBezTo>
                  <a:cubicBezTo>
                    <a:pt x="362" y="12"/>
                    <a:pt x="368" y="18"/>
                    <a:pt x="369" y="25"/>
                  </a:cubicBezTo>
                  <a:lnTo>
                    <a:pt x="384" y="25"/>
                  </a:lnTo>
                  <a:close/>
                  <a:moveTo>
                    <a:pt x="233" y="71"/>
                  </a:moveTo>
                  <a:cubicBezTo>
                    <a:pt x="286" y="71"/>
                    <a:pt x="286" y="71"/>
                    <a:pt x="286" y="71"/>
                  </a:cubicBezTo>
                  <a:cubicBezTo>
                    <a:pt x="286" y="58"/>
                    <a:pt x="286" y="58"/>
                    <a:pt x="286" y="58"/>
                  </a:cubicBezTo>
                  <a:cubicBezTo>
                    <a:pt x="248" y="58"/>
                    <a:pt x="248" y="58"/>
                    <a:pt x="248" y="58"/>
                  </a:cubicBezTo>
                  <a:cubicBezTo>
                    <a:pt x="248" y="41"/>
                    <a:pt x="248" y="41"/>
                    <a:pt x="248" y="41"/>
                  </a:cubicBezTo>
                  <a:cubicBezTo>
                    <a:pt x="282" y="41"/>
                    <a:pt x="282" y="41"/>
                    <a:pt x="282" y="41"/>
                  </a:cubicBezTo>
                  <a:cubicBezTo>
                    <a:pt x="282" y="29"/>
                    <a:pt x="282" y="29"/>
                    <a:pt x="282" y="29"/>
                  </a:cubicBezTo>
                  <a:cubicBezTo>
                    <a:pt x="248" y="29"/>
                    <a:pt x="248" y="29"/>
                    <a:pt x="248" y="29"/>
                  </a:cubicBezTo>
                  <a:cubicBezTo>
                    <a:pt x="248" y="14"/>
                    <a:pt x="248" y="14"/>
                    <a:pt x="248" y="14"/>
                  </a:cubicBezTo>
                  <a:cubicBezTo>
                    <a:pt x="285" y="14"/>
                    <a:pt x="285" y="14"/>
                    <a:pt x="285" y="14"/>
                  </a:cubicBezTo>
                  <a:cubicBezTo>
                    <a:pt x="285" y="1"/>
                    <a:pt x="285" y="1"/>
                    <a:pt x="285" y="1"/>
                  </a:cubicBezTo>
                  <a:cubicBezTo>
                    <a:pt x="233" y="1"/>
                    <a:pt x="233" y="1"/>
                    <a:pt x="233" y="1"/>
                  </a:cubicBezTo>
                  <a:lnTo>
                    <a:pt x="233" y="71"/>
                  </a:lnTo>
                  <a:close/>
                  <a:moveTo>
                    <a:pt x="145" y="71"/>
                  </a:moveTo>
                  <a:cubicBezTo>
                    <a:pt x="159" y="71"/>
                    <a:pt x="159" y="71"/>
                    <a:pt x="159" y="71"/>
                  </a:cubicBezTo>
                  <a:cubicBezTo>
                    <a:pt x="159" y="22"/>
                    <a:pt x="159" y="22"/>
                    <a:pt x="159" y="22"/>
                  </a:cubicBezTo>
                  <a:cubicBezTo>
                    <a:pt x="159" y="22"/>
                    <a:pt x="159" y="22"/>
                    <a:pt x="159" y="22"/>
                  </a:cubicBezTo>
                  <a:cubicBezTo>
                    <a:pt x="176" y="71"/>
                    <a:pt x="176" y="71"/>
                    <a:pt x="176" y="71"/>
                  </a:cubicBezTo>
                  <a:cubicBezTo>
                    <a:pt x="188" y="71"/>
                    <a:pt x="188" y="71"/>
                    <a:pt x="188" y="71"/>
                  </a:cubicBezTo>
                  <a:cubicBezTo>
                    <a:pt x="205" y="21"/>
                    <a:pt x="205" y="21"/>
                    <a:pt x="205" y="21"/>
                  </a:cubicBezTo>
                  <a:cubicBezTo>
                    <a:pt x="205" y="21"/>
                    <a:pt x="205" y="21"/>
                    <a:pt x="205" y="21"/>
                  </a:cubicBezTo>
                  <a:cubicBezTo>
                    <a:pt x="205" y="71"/>
                    <a:pt x="205" y="71"/>
                    <a:pt x="205" y="71"/>
                  </a:cubicBezTo>
                  <a:cubicBezTo>
                    <a:pt x="220" y="71"/>
                    <a:pt x="220" y="71"/>
                    <a:pt x="220" y="71"/>
                  </a:cubicBezTo>
                  <a:cubicBezTo>
                    <a:pt x="220" y="1"/>
                    <a:pt x="220" y="1"/>
                    <a:pt x="220" y="1"/>
                  </a:cubicBezTo>
                  <a:cubicBezTo>
                    <a:pt x="198" y="1"/>
                    <a:pt x="198" y="1"/>
                    <a:pt x="198" y="1"/>
                  </a:cubicBezTo>
                  <a:cubicBezTo>
                    <a:pt x="183" y="49"/>
                    <a:pt x="183" y="49"/>
                    <a:pt x="183" y="49"/>
                  </a:cubicBezTo>
                  <a:cubicBezTo>
                    <a:pt x="183" y="49"/>
                    <a:pt x="183" y="49"/>
                    <a:pt x="183" y="49"/>
                  </a:cubicBezTo>
                  <a:cubicBezTo>
                    <a:pt x="166" y="1"/>
                    <a:pt x="166" y="1"/>
                    <a:pt x="166" y="1"/>
                  </a:cubicBezTo>
                  <a:cubicBezTo>
                    <a:pt x="145" y="1"/>
                    <a:pt x="145" y="1"/>
                    <a:pt x="145" y="1"/>
                  </a:cubicBezTo>
                  <a:lnTo>
                    <a:pt x="145" y="71"/>
                  </a:lnTo>
                  <a:close/>
                  <a:moveTo>
                    <a:pt x="105" y="18"/>
                  </a:moveTo>
                  <a:cubicBezTo>
                    <a:pt x="105" y="18"/>
                    <a:pt x="105" y="18"/>
                    <a:pt x="105" y="18"/>
                  </a:cubicBezTo>
                  <a:cubicBezTo>
                    <a:pt x="114" y="44"/>
                    <a:pt x="114" y="44"/>
                    <a:pt x="114" y="44"/>
                  </a:cubicBezTo>
                  <a:cubicBezTo>
                    <a:pt x="96" y="44"/>
                    <a:pt x="96" y="44"/>
                    <a:pt x="96" y="44"/>
                  </a:cubicBezTo>
                  <a:lnTo>
                    <a:pt x="105" y="18"/>
                  </a:lnTo>
                  <a:close/>
                  <a:moveTo>
                    <a:pt x="71" y="71"/>
                  </a:moveTo>
                  <a:cubicBezTo>
                    <a:pt x="86" y="71"/>
                    <a:pt x="86" y="71"/>
                    <a:pt x="86" y="71"/>
                  </a:cubicBezTo>
                  <a:cubicBezTo>
                    <a:pt x="92" y="55"/>
                    <a:pt x="92" y="55"/>
                    <a:pt x="92" y="55"/>
                  </a:cubicBezTo>
                  <a:cubicBezTo>
                    <a:pt x="118" y="55"/>
                    <a:pt x="118" y="55"/>
                    <a:pt x="118" y="55"/>
                  </a:cubicBezTo>
                  <a:cubicBezTo>
                    <a:pt x="123" y="71"/>
                    <a:pt x="123" y="71"/>
                    <a:pt x="123" y="71"/>
                  </a:cubicBezTo>
                  <a:cubicBezTo>
                    <a:pt x="139" y="71"/>
                    <a:pt x="139" y="71"/>
                    <a:pt x="139" y="71"/>
                  </a:cubicBezTo>
                  <a:cubicBezTo>
                    <a:pt x="113" y="1"/>
                    <a:pt x="113" y="1"/>
                    <a:pt x="113" y="1"/>
                  </a:cubicBezTo>
                  <a:cubicBezTo>
                    <a:pt x="97" y="1"/>
                    <a:pt x="97" y="1"/>
                    <a:pt x="97" y="1"/>
                  </a:cubicBezTo>
                  <a:lnTo>
                    <a:pt x="71" y="71"/>
                  </a:lnTo>
                  <a:close/>
                  <a:moveTo>
                    <a:pt x="54" y="71"/>
                  </a:moveTo>
                  <a:cubicBezTo>
                    <a:pt x="64" y="71"/>
                    <a:pt x="64" y="71"/>
                    <a:pt x="64" y="71"/>
                  </a:cubicBezTo>
                  <a:cubicBezTo>
                    <a:pt x="64" y="33"/>
                    <a:pt x="64" y="33"/>
                    <a:pt x="64" y="33"/>
                  </a:cubicBezTo>
                  <a:cubicBezTo>
                    <a:pt x="35" y="33"/>
                    <a:pt x="35" y="33"/>
                    <a:pt x="35" y="33"/>
                  </a:cubicBezTo>
                  <a:cubicBezTo>
                    <a:pt x="35" y="44"/>
                    <a:pt x="35" y="44"/>
                    <a:pt x="35" y="44"/>
                  </a:cubicBezTo>
                  <a:cubicBezTo>
                    <a:pt x="50" y="44"/>
                    <a:pt x="50" y="44"/>
                    <a:pt x="50" y="44"/>
                  </a:cubicBezTo>
                  <a:cubicBezTo>
                    <a:pt x="49" y="54"/>
                    <a:pt x="44" y="59"/>
                    <a:pt x="34" y="59"/>
                  </a:cubicBezTo>
                  <a:cubicBezTo>
                    <a:pt x="20" y="59"/>
                    <a:pt x="15" y="48"/>
                    <a:pt x="15" y="36"/>
                  </a:cubicBezTo>
                  <a:cubicBezTo>
                    <a:pt x="15" y="24"/>
                    <a:pt x="20" y="12"/>
                    <a:pt x="34" y="12"/>
                  </a:cubicBezTo>
                  <a:cubicBezTo>
                    <a:pt x="41" y="12"/>
                    <a:pt x="47" y="16"/>
                    <a:pt x="49" y="24"/>
                  </a:cubicBezTo>
                  <a:cubicBezTo>
                    <a:pt x="63" y="24"/>
                    <a:pt x="63" y="24"/>
                    <a:pt x="63" y="24"/>
                  </a:cubicBezTo>
                  <a:cubicBezTo>
                    <a:pt x="61" y="8"/>
                    <a:pt x="48" y="0"/>
                    <a:pt x="34" y="0"/>
                  </a:cubicBezTo>
                  <a:cubicBezTo>
                    <a:pt x="12" y="0"/>
                    <a:pt x="0" y="16"/>
                    <a:pt x="0" y="36"/>
                  </a:cubicBezTo>
                  <a:cubicBezTo>
                    <a:pt x="0" y="56"/>
                    <a:pt x="12" y="72"/>
                    <a:pt x="34" y="72"/>
                  </a:cubicBezTo>
                  <a:cubicBezTo>
                    <a:pt x="41" y="72"/>
                    <a:pt x="48" y="70"/>
                    <a:pt x="53" y="63"/>
                  </a:cubicBezTo>
                  <a:lnTo>
                    <a:pt x="54" y="7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dirty="0"/>
            </a:p>
          </p:txBody>
        </p:sp>
        <p:grpSp>
          <p:nvGrpSpPr>
            <p:cNvPr id="13" name="Ipsos logo"/>
            <p:cNvGrpSpPr>
              <a:grpSpLocks noChangeAspect="1"/>
            </p:cNvGrpSpPr>
            <p:nvPr userDrawn="1"/>
          </p:nvGrpSpPr>
          <p:grpSpPr bwMode="gray">
            <a:xfrm>
              <a:off x="8558213" y="4629150"/>
              <a:ext cx="357328" cy="320400"/>
              <a:chOff x="1352" y="681"/>
              <a:chExt cx="3519" cy="3153"/>
            </a:xfrm>
          </p:grpSpPr>
          <p:sp>
            <p:nvSpPr>
              <p:cNvPr id="15" name="Freeform 19"/>
              <p:cNvSpPr>
                <a:spLocks noChangeAspect="1"/>
              </p:cNvSpPr>
              <p:nvPr userDrawn="1"/>
            </p:nvSpPr>
            <p:spPr bwMode="gray">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Freeform 20"/>
              <p:cNvSpPr>
                <a:spLocks noChangeAspect="1"/>
              </p:cNvSpPr>
              <p:nvPr userDrawn="1"/>
            </p:nvSpPr>
            <p:spPr bwMode="gray">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8" name="Freeform 21"/>
              <p:cNvSpPr>
                <a:spLocks noChangeAspect="1"/>
              </p:cNvSpPr>
              <p:nvPr userDrawn="1"/>
            </p:nvSpPr>
            <p:spPr bwMode="gray">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9" name="Freeform 22"/>
              <p:cNvSpPr>
                <a:spLocks noChangeAspect="1"/>
              </p:cNvSpPr>
              <p:nvPr userDrawn="1"/>
            </p:nvSpPr>
            <p:spPr bwMode="gray">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Freeform 23"/>
              <p:cNvSpPr>
                <a:spLocks noChangeAspect="1"/>
              </p:cNvSpPr>
              <p:nvPr userDrawn="1"/>
            </p:nvSpPr>
            <p:spPr bwMode="gray">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2" name="Freeform 24"/>
              <p:cNvSpPr>
                <a:spLocks noChangeAspect="1"/>
              </p:cNvSpPr>
              <p:nvPr userDrawn="1"/>
            </p:nvSpPr>
            <p:spPr bwMode="gray">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3" name="Freeform 25"/>
              <p:cNvSpPr>
                <a:spLocks noChangeAspect="1"/>
              </p:cNvSpPr>
              <p:nvPr userDrawn="1"/>
            </p:nvSpPr>
            <p:spPr bwMode="gray">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4" name="Freeform 26"/>
              <p:cNvSpPr>
                <a:spLocks noChangeAspect="1"/>
              </p:cNvSpPr>
              <p:nvPr userDrawn="1"/>
            </p:nvSpPr>
            <p:spPr bwMode="gray">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5" name="Freeform 27"/>
              <p:cNvSpPr>
                <a:spLocks noChangeAspect="1" noEditPoints="1"/>
              </p:cNvSpPr>
              <p:nvPr userDrawn="1"/>
            </p:nvSpPr>
            <p:spPr bwMode="gray">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6" name="Freeform 28"/>
              <p:cNvSpPr>
                <a:spLocks noChangeAspect="1"/>
              </p:cNvSpPr>
              <p:nvPr userDrawn="1"/>
            </p:nvSpPr>
            <p:spPr bwMode="gray">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7" name="Freeform 29"/>
              <p:cNvSpPr>
                <a:spLocks noChangeAspect="1" noEditPoints="1"/>
              </p:cNvSpPr>
              <p:nvPr userDrawn="1"/>
            </p:nvSpPr>
            <p:spPr bwMode="gray">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8" name="Freeform 30"/>
              <p:cNvSpPr>
                <a:spLocks noChangeAspect="1"/>
              </p:cNvSpPr>
              <p:nvPr userDrawn="1"/>
            </p:nvSpPr>
            <p:spPr bwMode="gray">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9" name="Freeform 31"/>
              <p:cNvSpPr>
                <a:spLocks noChangeAspect="1"/>
              </p:cNvSpPr>
              <p:nvPr userDrawn="1"/>
            </p:nvSpPr>
            <p:spPr bwMode="gray">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0" name="Freeform 32"/>
              <p:cNvSpPr>
                <a:spLocks noChangeAspect="1" noEditPoints="1"/>
              </p:cNvSpPr>
              <p:nvPr userDrawn="1"/>
            </p:nvSpPr>
            <p:spPr bwMode="gray">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1" name="Freeform 33"/>
              <p:cNvSpPr>
                <a:spLocks noChangeAspect="1"/>
              </p:cNvSpPr>
              <p:nvPr userDrawn="1"/>
            </p:nvSpPr>
            <p:spPr bwMode="gray">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grpSp>
        <p:nvGrpSpPr>
          <p:cNvPr id="32" name="Gruppieren 31"/>
          <p:cNvGrpSpPr/>
          <p:nvPr userDrawn="1"/>
        </p:nvGrpSpPr>
        <p:grpSpPr>
          <a:xfrm>
            <a:off x="8304213" y="187325"/>
            <a:ext cx="539750" cy="223838"/>
            <a:chOff x="8304213" y="187325"/>
            <a:chExt cx="539750" cy="223838"/>
          </a:xfrm>
          <a:solidFill>
            <a:schemeClr val="bg1"/>
          </a:solidFill>
        </p:grpSpPr>
        <p:sp>
          <p:nvSpPr>
            <p:cNvPr id="33" name="Freeform 5"/>
            <p:cNvSpPr>
              <a:spLocks/>
            </p:cNvSpPr>
            <p:nvPr userDrawn="1"/>
          </p:nvSpPr>
          <p:spPr bwMode="auto">
            <a:xfrm>
              <a:off x="8304213" y="187325"/>
              <a:ext cx="46038" cy="169862"/>
            </a:xfrm>
            <a:custGeom>
              <a:avLst/>
              <a:gdLst>
                <a:gd name="T0" fmla="*/ 1 w 19"/>
                <a:gd name="T1" fmla="*/ 70 h 70"/>
                <a:gd name="T2" fmla="*/ 2 w 19"/>
                <a:gd name="T3" fmla="*/ 52 h 70"/>
                <a:gd name="T4" fmla="*/ 2 w 19"/>
                <a:gd name="T5" fmla="*/ 25 h 70"/>
                <a:gd name="T6" fmla="*/ 0 w 19"/>
                <a:gd name="T7" fmla="*/ 0 h 70"/>
                <a:gd name="T8" fmla="*/ 17 w 19"/>
                <a:gd name="T9" fmla="*/ 0 h 70"/>
                <a:gd name="T10" fmla="*/ 17 w 19"/>
                <a:gd name="T11" fmla="*/ 20 h 70"/>
                <a:gd name="T12" fmla="*/ 17 w 19"/>
                <a:gd name="T13" fmla="*/ 46 h 70"/>
                <a:gd name="T14" fmla="*/ 19 w 19"/>
                <a:gd name="T15" fmla="*/ 70 h 70"/>
                <a:gd name="T16" fmla="*/ 1 w 1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0">
                  <a:moveTo>
                    <a:pt x="1" y="70"/>
                  </a:moveTo>
                  <a:cubicBezTo>
                    <a:pt x="2" y="65"/>
                    <a:pt x="2" y="60"/>
                    <a:pt x="2" y="52"/>
                  </a:cubicBezTo>
                  <a:cubicBezTo>
                    <a:pt x="2" y="25"/>
                    <a:pt x="2" y="25"/>
                    <a:pt x="2" y="25"/>
                  </a:cubicBezTo>
                  <a:cubicBezTo>
                    <a:pt x="2" y="15"/>
                    <a:pt x="1" y="8"/>
                    <a:pt x="0" y="0"/>
                  </a:cubicBezTo>
                  <a:cubicBezTo>
                    <a:pt x="17" y="0"/>
                    <a:pt x="17" y="0"/>
                    <a:pt x="17" y="0"/>
                  </a:cubicBezTo>
                  <a:cubicBezTo>
                    <a:pt x="17" y="5"/>
                    <a:pt x="17" y="12"/>
                    <a:pt x="17" y="20"/>
                  </a:cubicBezTo>
                  <a:cubicBezTo>
                    <a:pt x="17" y="46"/>
                    <a:pt x="17" y="46"/>
                    <a:pt x="17" y="46"/>
                  </a:cubicBezTo>
                  <a:cubicBezTo>
                    <a:pt x="17" y="53"/>
                    <a:pt x="18" y="64"/>
                    <a:pt x="19" y="70"/>
                  </a:cubicBezTo>
                  <a:lnTo>
                    <a:pt x="1" y="70"/>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4" name="Freeform 6"/>
            <p:cNvSpPr>
              <a:spLocks noEditPoints="1"/>
            </p:cNvSpPr>
            <p:nvPr userDrawn="1"/>
          </p:nvSpPr>
          <p:spPr bwMode="auto">
            <a:xfrm>
              <a:off x="8374063" y="233363"/>
              <a:ext cx="130175" cy="177800"/>
            </a:xfrm>
            <a:custGeom>
              <a:avLst/>
              <a:gdLst>
                <a:gd name="T0" fmla="*/ 1 w 54"/>
                <a:gd name="T1" fmla="*/ 74 h 74"/>
                <a:gd name="T2" fmla="*/ 3 w 54"/>
                <a:gd name="T3" fmla="*/ 48 h 74"/>
                <a:gd name="T4" fmla="*/ 3 w 54"/>
                <a:gd name="T5" fmla="*/ 27 h 74"/>
                <a:gd name="T6" fmla="*/ 0 w 54"/>
                <a:gd name="T7" fmla="*/ 2 h 74"/>
                <a:gd name="T8" fmla="*/ 12 w 54"/>
                <a:gd name="T9" fmla="*/ 1 h 74"/>
                <a:gd name="T10" fmla="*/ 14 w 54"/>
                <a:gd name="T11" fmla="*/ 8 h 74"/>
                <a:gd name="T12" fmla="*/ 31 w 54"/>
                <a:gd name="T13" fmla="*/ 0 h 74"/>
                <a:gd name="T14" fmla="*/ 54 w 54"/>
                <a:gd name="T15" fmla="*/ 27 h 74"/>
                <a:gd name="T16" fmla="*/ 31 w 54"/>
                <a:gd name="T17" fmla="*/ 53 h 74"/>
                <a:gd name="T18" fmla="*/ 16 w 54"/>
                <a:gd name="T19" fmla="*/ 48 h 74"/>
                <a:gd name="T20" fmla="*/ 16 w 54"/>
                <a:gd name="T21" fmla="*/ 54 h 74"/>
                <a:gd name="T22" fmla="*/ 17 w 54"/>
                <a:gd name="T23" fmla="*/ 73 h 74"/>
                <a:gd name="T24" fmla="*/ 1 w 54"/>
                <a:gd name="T25" fmla="*/ 74 h 74"/>
                <a:gd name="T26" fmla="*/ 28 w 54"/>
                <a:gd name="T27" fmla="*/ 42 h 74"/>
                <a:gd name="T28" fmla="*/ 40 w 54"/>
                <a:gd name="T29" fmla="*/ 27 h 74"/>
                <a:gd name="T30" fmla="*/ 27 w 54"/>
                <a:gd name="T31" fmla="*/ 11 h 74"/>
                <a:gd name="T32" fmla="*/ 15 w 54"/>
                <a:gd name="T33" fmla="*/ 27 h 74"/>
                <a:gd name="T34" fmla="*/ 28 w 54"/>
                <a:gd name="T35"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74">
                  <a:moveTo>
                    <a:pt x="1" y="74"/>
                  </a:moveTo>
                  <a:cubicBezTo>
                    <a:pt x="1" y="69"/>
                    <a:pt x="3" y="55"/>
                    <a:pt x="3" y="48"/>
                  </a:cubicBezTo>
                  <a:cubicBezTo>
                    <a:pt x="3" y="27"/>
                    <a:pt x="3" y="27"/>
                    <a:pt x="3" y="27"/>
                  </a:cubicBezTo>
                  <a:cubicBezTo>
                    <a:pt x="3" y="19"/>
                    <a:pt x="1" y="11"/>
                    <a:pt x="0" y="2"/>
                  </a:cubicBezTo>
                  <a:cubicBezTo>
                    <a:pt x="12" y="1"/>
                    <a:pt x="12" y="1"/>
                    <a:pt x="12" y="1"/>
                  </a:cubicBezTo>
                  <a:cubicBezTo>
                    <a:pt x="13" y="3"/>
                    <a:pt x="13" y="5"/>
                    <a:pt x="14" y="8"/>
                  </a:cubicBezTo>
                  <a:cubicBezTo>
                    <a:pt x="17" y="5"/>
                    <a:pt x="21" y="0"/>
                    <a:pt x="31" y="0"/>
                  </a:cubicBezTo>
                  <a:cubicBezTo>
                    <a:pt x="44" y="0"/>
                    <a:pt x="54" y="11"/>
                    <a:pt x="54" y="27"/>
                  </a:cubicBezTo>
                  <a:cubicBezTo>
                    <a:pt x="54" y="42"/>
                    <a:pt x="45" y="53"/>
                    <a:pt x="31" y="53"/>
                  </a:cubicBezTo>
                  <a:cubicBezTo>
                    <a:pt x="23" y="53"/>
                    <a:pt x="19" y="50"/>
                    <a:pt x="16" y="48"/>
                  </a:cubicBezTo>
                  <a:cubicBezTo>
                    <a:pt x="16" y="54"/>
                    <a:pt x="16" y="54"/>
                    <a:pt x="16" y="54"/>
                  </a:cubicBezTo>
                  <a:cubicBezTo>
                    <a:pt x="16" y="57"/>
                    <a:pt x="16" y="65"/>
                    <a:pt x="17" y="73"/>
                  </a:cubicBezTo>
                  <a:lnTo>
                    <a:pt x="1" y="74"/>
                  </a:lnTo>
                  <a:close/>
                  <a:moveTo>
                    <a:pt x="28" y="42"/>
                  </a:moveTo>
                  <a:cubicBezTo>
                    <a:pt x="36" y="42"/>
                    <a:pt x="40" y="36"/>
                    <a:pt x="40" y="27"/>
                  </a:cubicBezTo>
                  <a:cubicBezTo>
                    <a:pt x="40" y="17"/>
                    <a:pt x="35" y="11"/>
                    <a:pt x="27" y="11"/>
                  </a:cubicBezTo>
                  <a:cubicBezTo>
                    <a:pt x="19" y="11"/>
                    <a:pt x="15" y="17"/>
                    <a:pt x="15" y="27"/>
                  </a:cubicBezTo>
                  <a:cubicBezTo>
                    <a:pt x="15" y="37"/>
                    <a:pt x="20" y="42"/>
                    <a:pt x="28"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5" name="Freeform 7"/>
            <p:cNvSpPr>
              <a:spLocks/>
            </p:cNvSpPr>
            <p:nvPr userDrawn="1"/>
          </p:nvSpPr>
          <p:spPr bwMode="auto">
            <a:xfrm>
              <a:off x="8518525" y="233363"/>
              <a:ext cx="85725" cy="128587"/>
            </a:xfrm>
            <a:custGeom>
              <a:avLst/>
              <a:gdLst>
                <a:gd name="T0" fmla="*/ 31 w 36"/>
                <a:gd name="T1" fmla="*/ 11 h 53"/>
                <a:gd name="T2" fmla="*/ 22 w 36"/>
                <a:gd name="T3" fmla="*/ 10 h 53"/>
                <a:gd name="T4" fmla="*/ 13 w 36"/>
                <a:gd name="T5" fmla="*/ 13 h 53"/>
                <a:gd name="T6" fmla="*/ 24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4" y="22"/>
                  </a:cubicBezTo>
                  <a:cubicBezTo>
                    <a:pt x="29" y="25"/>
                    <a:pt x="36" y="29"/>
                    <a:pt x="36" y="38"/>
                  </a:cubicBezTo>
                  <a:cubicBezTo>
                    <a:pt x="36" y="47"/>
                    <a:pt x="28" y="53"/>
                    <a:pt x="15" y="53"/>
                  </a:cubicBezTo>
                  <a:cubicBezTo>
                    <a:pt x="10" y="53"/>
                    <a:pt x="6" y="52"/>
                    <a:pt x="1" y="51"/>
                  </a:cubicBezTo>
                  <a:cubicBezTo>
                    <a:pt x="1" y="40"/>
                    <a:pt x="1" y="40"/>
                    <a:pt x="1" y="40"/>
                  </a:cubicBezTo>
                  <a:cubicBezTo>
                    <a:pt x="5" y="41"/>
                    <a:pt x="10" y="43"/>
                    <a:pt x="16" y="43"/>
                  </a:cubicBezTo>
                  <a:cubicBezTo>
                    <a:pt x="19" y="43"/>
                    <a:pt x="23" y="41"/>
                    <a:pt x="23" y="38"/>
                  </a:cubicBezTo>
                  <a:cubicBezTo>
                    <a:pt x="23" y="35"/>
                    <a:pt x="19" y="33"/>
                    <a:pt x="12" y="30"/>
                  </a:cubicBezTo>
                  <a:cubicBezTo>
                    <a:pt x="7" y="27"/>
                    <a:pt x="0" y="21"/>
                    <a:pt x="0" y="13"/>
                  </a:cubicBezTo>
                  <a:cubicBezTo>
                    <a:pt x="0" y="5"/>
                    <a:pt x="8" y="0"/>
                    <a:pt x="20" y="0"/>
                  </a:cubicBezTo>
                  <a:cubicBezTo>
                    <a:pt x="24"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6" name="Freeform 8"/>
            <p:cNvSpPr>
              <a:spLocks noEditPoints="1"/>
            </p:cNvSpPr>
            <p:nvPr userDrawn="1"/>
          </p:nvSpPr>
          <p:spPr bwMode="auto">
            <a:xfrm>
              <a:off x="8616950" y="233363"/>
              <a:ext cx="123825" cy="128587"/>
            </a:xfrm>
            <a:custGeom>
              <a:avLst/>
              <a:gdLst>
                <a:gd name="T0" fmla="*/ 0 w 52"/>
                <a:gd name="T1" fmla="*/ 26 h 53"/>
                <a:gd name="T2" fmla="*/ 26 w 52"/>
                <a:gd name="T3" fmla="*/ 0 h 53"/>
                <a:gd name="T4" fmla="*/ 52 w 52"/>
                <a:gd name="T5" fmla="*/ 26 h 53"/>
                <a:gd name="T6" fmla="*/ 26 w 52"/>
                <a:gd name="T7" fmla="*/ 53 h 53"/>
                <a:gd name="T8" fmla="*/ 0 w 52"/>
                <a:gd name="T9" fmla="*/ 26 h 53"/>
                <a:gd name="T10" fmla="*/ 26 w 52"/>
                <a:gd name="T11" fmla="*/ 42 h 53"/>
                <a:gd name="T12" fmla="*/ 39 w 52"/>
                <a:gd name="T13" fmla="*/ 26 h 53"/>
                <a:gd name="T14" fmla="*/ 26 w 52"/>
                <a:gd name="T15" fmla="*/ 11 h 53"/>
                <a:gd name="T16" fmla="*/ 13 w 52"/>
                <a:gd name="T17" fmla="*/ 26 h 53"/>
                <a:gd name="T18" fmla="*/ 26 w 52"/>
                <a:gd name="T19"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3">
                  <a:moveTo>
                    <a:pt x="0" y="26"/>
                  </a:moveTo>
                  <a:cubicBezTo>
                    <a:pt x="0" y="10"/>
                    <a:pt x="11" y="0"/>
                    <a:pt x="26" y="0"/>
                  </a:cubicBezTo>
                  <a:cubicBezTo>
                    <a:pt x="42" y="0"/>
                    <a:pt x="52" y="10"/>
                    <a:pt x="52" y="26"/>
                  </a:cubicBezTo>
                  <a:cubicBezTo>
                    <a:pt x="52" y="41"/>
                    <a:pt x="42" y="53"/>
                    <a:pt x="26" y="53"/>
                  </a:cubicBezTo>
                  <a:cubicBezTo>
                    <a:pt x="11" y="53"/>
                    <a:pt x="0" y="42"/>
                    <a:pt x="0" y="26"/>
                  </a:cubicBezTo>
                  <a:close/>
                  <a:moveTo>
                    <a:pt x="26" y="42"/>
                  </a:moveTo>
                  <a:cubicBezTo>
                    <a:pt x="35" y="42"/>
                    <a:pt x="39" y="35"/>
                    <a:pt x="39" y="26"/>
                  </a:cubicBezTo>
                  <a:cubicBezTo>
                    <a:pt x="39" y="16"/>
                    <a:pt x="35" y="11"/>
                    <a:pt x="26" y="11"/>
                  </a:cubicBezTo>
                  <a:cubicBezTo>
                    <a:pt x="17" y="11"/>
                    <a:pt x="13" y="17"/>
                    <a:pt x="13" y="26"/>
                  </a:cubicBezTo>
                  <a:cubicBezTo>
                    <a:pt x="13" y="35"/>
                    <a:pt x="18" y="42"/>
                    <a:pt x="26"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7" name="Freeform 9"/>
            <p:cNvSpPr>
              <a:spLocks/>
            </p:cNvSpPr>
            <p:nvPr userDrawn="1"/>
          </p:nvSpPr>
          <p:spPr bwMode="auto">
            <a:xfrm>
              <a:off x="8758238" y="233363"/>
              <a:ext cx="85725" cy="128587"/>
            </a:xfrm>
            <a:custGeom>
              <a:avLst/>
              <a:gdLst>
                <a:gd name="T0" fmla="*/ 31 w 36"/>
                <a:gd name="T1" fmla="*/ 11 h 53"/>
                <a:gd name="T2" fmla="*/ 22 w 36"/>
                <a:gd name="T3" fmla="*/ 10 h 53"/>
                <a:gd name="T4" fmla="*/ 13 w 36"/>
                <a:gd name="T5" fmla="*/ 13 h 53"/>
                <a:gd name="T6" fmla="*/ 23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3" y="22"/>
                  </a:cubicBezTo>
                  <a:cubicBezTo>
                    <a:pt x="29" y="25"/>
                    <a:pt x="36" y="29"/>
                    <a:pt x="36" y="38"/>
                  </a:cubicBezTo>
                  <a:cubicBezTo>
                    <a:pt x="36" y="47"/>
                    <a:pt x="28" y="53"/>
                    <a:pt x="15" y="53"/>
                  </a:cubicBezTo>
                  <a:cubicBezTo>
                    <a:pt x="9" y="53"/>
                    <a:pt x="5" y="52"/>
                    <a:pt x="1" y="51"/>
                  </a:cubicBezTo>
                  <a:cubicBezTo>
                    <a:pt x="1" y="40"/>
                    <a:pt x="1" y="40"/>
                    <a:pt x="1" y="40"/>
                  </a:cubicBezTo>
                  <a:cubicBezTo>
                    <a:pt x="4" y="41"/>
                    <a:pt x="10" y="43"/>
                    <a:pt x="16" y="43"/>
                  </a:cubicBezTo>
                  <a:cubicBezTo>
                    <a:pt x="19" y="43"/>
                    <a:pt x="23" y="41"/>
                    <a:pt x="23" y="38"/>
                  </a:cubicBezTo>
                  <a:cubicBezTo>
                    <a:pt x="23" y="35"/>
                    <a:pt x="18" y="33"/>
                    <a:pt x="12" y="30"/>
                  </a:cubicBezTo>
                  <a:cubicBezTo>
                    <a:pt x="7" y="27"/>
                    <a:pt x="0" y="21"/>
                    <a:pt x="0" y="13"/>
                  </a:cubicBezTo>
                  <a:cubicBezTo>
                    <a:pt x="0" y="5"/>
                    <a:pt x="8" y="0"/>
                    <a:pt x="20" y="0"/>
                  </a:cubicBezTo>
                  <a:cubicBezTo>
                    <a:pt x="23"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8" name="Line 10"/>
            <p:cNvSpPr>
              <a:spLocks noChangeShapeType="1"/>
            </p:cNvSpPr>
            <p:nvPr userDrawn="1"/>
          </p:nvSpPr>
          <p:spPr bwMode="auto">
            <a:xfrm>
              <a:off x="8434388" y="4048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Tree>
    <p:extLst>
      <p:ext uri="{BB962C8B-B14F-4D97-AF65-F5344CB8AC3E}">
        <p14:creationId xmlns:p14="http://schemas.microsoft.com/office/powerpoint/2010/main" val="36526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Main Title - 1/3 Image">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0" y="0"/>
            <a:ext cx="3740522" cy="5143500"/>
          </a:xfrm>
          <a:custGeom>
            <a:avLst/>
            <a:gdLst/>
            <a:ahLst/>
            <a:cxnLst/>
            <a:rect l="l" t="t" r="r" b="b"/>
            <a:pathLst>
              <a:path w="3740522" h="5143500">
                <a:moveTo>
                  <a:pt x="0" y="0"/>
                </a:moveTo>
                <a:lnTo>
                  <a:pt x="447251" y="0"/>
                </a:lnTo>
                <a:lnTo>
                  <a:pt x="3740522" y="5143500"/>
                </a:lnTo>
                <a:lnTo>
                  <a:pt x="0" y="5143500"/>
                </a:lnTo>
                <a:close/>
              </a:path>
            </a:pathLst>
          </a:custGeom>
        </p:spPr>
        <p:txBody>
          <a:bodyPr/>
          <a:lstStyle/>
          <a:p>
            <a:endParaRPr lang="en-GB" dirty="0"/>
          </a:p>
        </p:txBody>
      </p:sp>
      <p:sp>
        <p:nvSpPr>
          <p:cNvPr id="2" name="Title 1"/>
          <p:cNvSpPr>
            <a:spLocks noGrp="1"/>
          </p:cNvSpPr>
          <p:nvPr>
            <p:ph type="ctrTitle" hasCustomPrompt="1"/>
          </p:nvPr>
        </p:nvSpPr>
        <p:spPr>
          <a:xfrm>
            <a:off x="4176000" y="2152234"/>
            <a:ext cx="4699059" cy="508645"/>
          </a:xfrm>
        </p:spPr>
        <p:txBody>
          <a:bodyPr anchor="ctr"/>
          <a:lstStyle>
            <a:lvl1pPr>
              <a:defRPr sz="3700" baseline="0"/>
            </a:lvl1pPr>
          </a:lstStyle>
          <a:p>
            <a:r>
              <a:rPr lang="en-US" dirty="0" smtClean="0"/>
              <a:t>Impact word(s)</a:t>
            </a:r>
            <a:endParaRPr lang="en-US" dirty="0"/>
          </a:p>
        </p:txBody>
      </p:sp>
      <p:sp>
        <p:nvSpPr>
          <p:cNvPr id="3" name="Subtitle 2"/>
          <p:cNvSpPr>
            <a:spLocks noGrp="1"/>
          </p:cNvSpPr>
          <p:nvPr>
            <p:ph type="subTitle" idx="1" hasCustomPrompt="1"/>
          </p:nvPr>
        </p:nvSpPr>
        <p:spPr>
          <a:xfrm>
            <a:off x="4176000" y="2864332"/>
            <a:ext cx="4699059" cy="1332300"/>
          </a:xfrm>
        </p:spPr>
        <p:txBody>
          <a:bodyPr/>
          <a:lstStyle>
            <a:lvl1pPr marL="0" indent="0" algn="l">
              <a:buNone/>
              <a:defRPr cap="none" baseline="0">
                <a:solidFill>
                  <a:schemeClr val="bg2">
                    <a:lumMod val="75000"/>
                  </a:schemeClr>
                </a:solidFill>
              </a:defRPr>
            </a:lvl1pPr>
            <a:lvl2pPr marL="3240" indent="0" algn="l">
              <a:spcBef>
                <a:spcPts val="0"/>
              </a:spcBef>
              <a:buNone/>
              <a:tabLst/>
              <a:defRPr baseline="0">
                <a:solidFill>
                  <a:schemeClr val="bg2">
                    <a:lumMod val="75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smtClean="0"/>
              <a:t>Presenter Name</a:t>
            </a:r>
          </a:p>
          <a:p>
            <a:pPr lvl="1"/>
            <a:r>
              <a:rPr lang="en-US" dirty="0" smtClean="0"/>
              <a:t>Job title, date, or other relevant presenter info</a:t>
            </a:r>
            <a:endParaRPr lang="en-US" dirty="0"/>
          </a:p>
        </p:txBody>
      </p:sp>
      <p:sp>
        <p:nvSpPr>
          <p:cNvPr id="20" name="Text Placeholder 19"/>
          <p:cNvSpPr>
            <a:spLocks noGrp="1"/>
          </p:cNvSpPr>
          <p:nvPr>
            <p:ph type="body" sz="quarter" idx="13" hasCustomPrompt="1"/>
          </p:nvPr>
        </p:nvSpPr>
        <p:spPr>
          <a:xfrm>
            <a:off x="4176000" y="1389063"/>
            <a:ext cx="4699059" cy="637454"/>
          </a:xfrm>
        </p:spPr>
        <p:txBody>
          <a:bodyPr anchor="b">
            <a:normAutofit/>
          </a:bodyPr>
          <a:lstStyle>
            <a:lvl1pPr>
              <a:defRPr sz="2200" b="0" cap="none" baseline="0">
                <a:solidFill>
                  <a:schemeClr val="bg2"/>
                </a:solidFill>
              </a:defRPr>
            </a:lvl1pPr>
          </a:lstStyle>
          <a:p>
            <a:pPr lvl="0"/>
            <a:r>
              <a:rPr lang="en-US" dirty="0" smtClean="0"/>
              <a:t>Full presentation title</a:t>
            </a:r>
            <a:endParaRPr lang="en-GB" dirty="0"/>
          </a:p>
        </p:txBody>
      </p:sp>
      <p:sp>
        <p:nvSpPr>
          <p:cNvPr id="7" name="Picture Placeholder 6"/>
          <p:cNvSpPr>
            <a:spLocks noGrp="1"/>
          </p:cNvSpPr>
          <p:nvPr>
            <p:ph type="pic" sz="quarter" idx="15" hasCustomPrompt="1"/>
          </p:nvPr>
        </p:nvSpPr>
        <p:spPr>
          <a:xfrm>
            <a:off x="7689036" y="672878"/>
            <a:ext cx="1165276" cy="633412"/>
          </a:xfrm>
          <a:solidFill>
            <a:schemeClr val="bg1"/>
          </a:solidFill>
        </p:spPr>
        <p:txBody>
          <a:bodyPr/>
          <a:lstStyle>
            <a:lvl1pPr algn="ctr">
              <a:defRPr sz="1400"/>
            </a:lvl1pPr>
          </a:lstStyle>
          <a:p>
            <a:r>
              <a:rPr lang="en-GB" dirty="0" smtClean="0"/>
              <a:t>Client Logo</a:t>
            </a:r>
            <a:br>
              <a:rPr lang="en-GB" dirty="0" smtClean="0"/>
            </a:br>
            <a:r>
              <a:rPr lang="en-GB" dirty="0" smtClean="0"/>
              <a:t>(delete if unused)</a:t>
            </a:r>
            <a:endParaRPr lang="en-GB" dirty="0"/>
          </a:p>
        </p:txBody>
      </p:sp>
      <p:sp>
        <p:nvSpPr>
          <p:cNvPr id="11" name="Slide Number Placeholder 5"/>
          <p:cNvSpPr>
            <a:spLocks noGrp="1"/>
          </p:cNvSpPr>
          <p:nvPr>
            <p:ph type="sldNum" sz="quarter" idx="12"/>
          </p:nvPr>
        </p:nvSpPr>
        <p:spPr>
          <a:xfrm>
            <a:off x="247311" y="4627422"/>
            <a:ext cx="560381" cy="260192"/>
          </a:xfrm>
          <a:prstGeom prst="rect">
            <a:avLst/>
          </a:prstGeom>
        </p:spPr>
        <p:txBody>
          <a:bodyPr lIns="0" tIns="0" rIns="0" bIns="0" anchor="b"/>
          <a:lstStyle>
            <a:lvl1pPr>
              <a:defRPr sz="800">
                <a:solidFill>
                  <a:schemeClr val="bg1">
                    <a:lumMod val="95000"/>
                  </a:schemeClr>
                </a:solidFill>
              </a:defRPr>
            </a:lvl1pPr>
          </a:lstStyle>
          <a:p>
            <a:fld id="{7F034911-0302-4AAB-AEF0-815419E29289}" type="slidenum">
              <a:rPr lang="en-US" smtClean="0"/>
              <a:pPr/>
              <a:t>‹#›</a:t>
            </a:fld>
            <a:endParaRPr lang="en-US" dirty="0"/>
          </a:p>
        </p:txBody>
      </p:sp>
      <p:sp>
        <p:nvSpPr>
          <p:cNvPr id="21" name="TextBox 20"/>
          <p:cNvSpPr txBox="1"/>
          <p:nvPr userDrawn="1"/>
        </p:nvSpPr>
        <p:spPr>
          <a:xfrm>
            <a:off x="239634" y="4686827"/>
            <a:ext cx="307188" cy="238005"/>
          </a:xfrm>
          <a:prstGeom prst="rect">
            <a:avLst/>
          </a:prstGeom>
        </p:spPr>
        <p:txBody>
          <a:bodyPr vert="horz" wrap="none" lIns="0" tIns="0" rIns="0" bIns="0" rtlCol="0" anchor="b">
            <a:normAutofit/>
          </a:bodyPr>
          <a:lstStyle/>
          <a:p>
            <a:pPr>
              <a:lnSpc>
                <a:spcPct val="85000"/>
              </a:lnSpc>
              <a:spcBef>
                <a:spcPts val="204"/>
              </a:spcBef>
            </a:pPr>
            <a:fld id="{01990C03-C3A3-48FE-AF6D-3AE397C89625}" type="slidenum">
              <a:rPr lang="en-GB" sz="1000">
                <a:solidFill>
                  <a:schemeClr val="bg1"/>
                </a:solidFill>
              </a:rPr>
              <a:pPr>
                <a:lnSpc>
                  <a:spcPct val="85000"/>
                </a:lnSpc>
                <a:spcBef>
                  <a:spcPts val="204"/>
                </a:spcBef>
              </a:pPr>
              <a:t>‹#›</a:t>
            </a:fld>
            <a:endParaRPr lang="en-GB" sz="1000" dirty="0">
              <a:solidFill>
                <a:schemeClr val="bg1"/>
              </a:solidFill>
            </a:endParaRPr>
          </a:p>
        </p:txBody>
      </p:sp>
    </p:spTree>
    <p:extLst>
      <p:ext uri="{BB962C8B-B14F-4D97-AF65-F5344CB8AC3E}">
        <p14:creationId xmlns:p14="http://schemas.microsoft.com/office/powerpoint/2010/main" val="377510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acts">
    <p:bg>
      <p:bgPr>
        <a:solidFill>
          <a:schemeClr val="accent6"/>
        </a:solidFill>
        <a:effectLst/>
      </p:bgPr>
    </p:bg>
    <p:spTree>
      <p:nvGrpSpPr>
        <p:cNvPr id="1" name=""/>
        <p:cNvGrpSpPr/>
        <p:nvPr/>
      </p:nvGrpSpPr>
      <p:grpSpPr>
        <a:xfrm>
          <a:off x="0" y="0"/>
          <a:ext cx="0" cy="0"/>
          <a:chOff x="0" y="0"/>
          <a:chExt cx="0" cy="0"/>
        </a:xfrm>
      </p:grpSpPr>
      <p:sp>
        <p:nvSpPr>
          <p:cNvPr id="21" name="TextBox 20"/>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smtClean="0">
              <a:solidFill>
                <a:schemeClr val="bg1"/>
              </a:solidFill>
              <a:latin typeface="+mn-lt"/>
              <a:ea typeface="+mn-ea"/>
              <a:cs typeface="+mn-cs"/>
            </a:endParaRPr>
          </a:p>
        </p:txBody>
      </p:sp>
      <p:sp>
        <p:nvSpPr>
          <p:cNvPr id="6" name="Picture Placeholder 5"/>
          <p:cNvSpPr>
            <a:spLocks noGrp="1"/>
          </p:cNvSpPr>
          <p:nvPr>
            <p:ph type="pic" sz="quarter" idx="10"/>
          </p:nvPr>
        </p:nvSpPr>
        <p:spPr>
          <a:xfrm>
            <a:off x="743381" y="1622613"/>
            <a:ext cx="1211263" cy="1209675"/>
          </a:xfrm>
          <a:prstGeom prst="ellipse">
            <a:avLst/>
          </a:prstGeom>
        </p:spPr>
        <p:txBody>
          <a:bodyPr/>
          <a:lstStyle>
            <a:lvl1pPr>
              <a:defRPr>
                <a:solidFill>
                  <a:schemeClr val="bg1"/>
                </a:solidFill>
              </a:defRPr>
            </a:lvl1pPr>
          </a:lstStyle>
          <a:p>
            <a:endParaRPr lang="en-GB" dirty="0"/>
          </a:p>
        </p:txBody>
      </p:sp>
      <p:sp>
        <p:nvSpPr>
          <p:cNvPr id="16" name="Picture Placeholder 5"/>
          <p:cNvSpPr>
            <a:spLocks noGrp="1"/>
          </p:cNvSpPr>
          <p:nvPr>
            <p:ph type="pic" sz="quarter" idx="11"/>
          </p:nvPr>
        </p:nvSpPr>
        <p:spPr>
          <a:xfrm>
            <a:off x="3818226" y="1622613"/>
            <a:ext cx="1211263" cy="1209675"/>
          </a:xfrm>
          <a:prstGeom prst="ellipse">
            <a:avLst/>
          </a:prstGeom>
        </p:spPr>
        <p:txBody>
          <a:bodyPr/>
          <a:lstStyle>
            <a:lvl1pPr>
              <a:defRPr>
                <a:solidFill>
                  <a:schemeClr val="bg1"/>
                </a:solidFill>
              </a:defRPr>
            </a:lvl1pPr>
          </a:lstStyle>
          <a:p>
            <a:endParaRPr lang="en-GB" dirty="0"/>
          </a:p>
        </p:txBody>
      </p:sp>
      <p:sp>
        <p:nvSpPr>
          <p:cNvPr id="11"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solidFill>
                  <a:schemeClr val="bg1"/>
                </a:solidFill>
              </a:defRPr>
            </a:lvl1pPr>
          </a:lstStyle>
          <a:p>
            <a:pPr lvl="0">
              <a:spcBef>
                <a:spcPts val="0"/>
              </a:spcBef>
              <a:spcAft>
                <a:spcPts val="0"/>
              </a:spcAft>
            </a:pPr>
            <a:r>
              <a:rPr lang="en-US" dirty="0" smtClean="0"/>
              <a:t>CLICK TO ADD TAG LINE OR BEGINNING OF TITLE</a:t>
            </a:r>
            <a:endParaRPr lang="en-GB" dirty="0"/>
          </a:p>
        </p:txBody>
      </p:sp>
      <p:sp>
        <p:nvSpPr>
          <p:cNvPr id="19" name="Picture Placeholder 5"/>
          <p:cNvSpPr>
            <a:spLocks noGrp="1"/>
          </p:cNvSpPr>
          <p:nvPr>
            <p:ph type="pic" sz="quarter" idx="12"/>
          </p:nvPr>
        </p:nvSpPr>
        <p:spPr>
          <a:xfrm>
            <a:off x="6893072" y="1622613"/>
            <a:ext cx="1211263" cy="1209675"/>
          </a:xfrm>
          <a:prstGeom prst="ellipse">
            <a:avLst/>
          </a:prstGeom>
        </p:spPr>
        <p:txBody>
          <a:bodyPr/>
          <a:lstStyle>
            <a:lvl1pPr>
              <a:defRPr>
                <a:solidFill>
                  <a:schemeClr val="bg1"/>
                </a:solidFill>
              </a:defRPr>
            </a:lvl1pPr>
          </a:lstStyle>
          <a:p>
            <a:endParaRPr lang="en-GB" dirty="0"/>
          </a:p>
        </p:txBody>
      </p:sp>
      <p:grpSp>
        <p:nvGrpSpPr>
          <p:cNvPr id="12" name="Gruppieren 11"/>
          <p:cNvGrpSpPr/>
          <p:nvPr userDrawn="1"/>
        </p:nvGrpSpPr>
        <p:grpSpPr>
          <a:xfrm>
            <a:off x="6965726" y="4629150"/>
            <a:ext cx="1949815" cy="320400"/>
            <a:chOff x="6965726" y="4629150"/>
            <a:chExt cx="1949815" cy="320400"/>
          </a:xfrm>
        </p:grpSpPr>
        <p:sp>
          <p:nvSpPr>
            <p:cNvPr id="13" name="Freeform 72"/>
            <p:cNvSpPr>
              <a:spLocks noEditPoints="1"/>
            </p:cNvSpPr>
            <p:nvPr userDrawn="1"/>
          </p:nvSpPr>
          <p:spPr bwMode="auto">
            <a:xfrm>
              <a:off x="6965726" y="4787900"/>
              <a:ext cx="1339850" cy="111125"/>
            </a:xfrm>
            <a:custGeom>
              <a:avLst/>
              <a:gdLst>
                <a:gd name="T0" fmla="*/ 867 w 867"/>
                <a:gd name="T1" fmla="*/ 50 h 72"/>
                <a:gd name="T2" fmla="*/ 836 w 867"/>
                <a:gd name="T3" fmla="*/ 11 h 72"/>
                <a:gd name="T4" fmla="*/ 836 w 867"/>
                <a:gd name="T5" fmla="*/ 0 h 72"/>
                <a:gd name="T6" fmla="*/ 852 w 867"/>
                <a:gd name="T7" fmla="*/ 52 h 72"/>
                <a:gd name="T8" fmla="*/ 808 w 867"/>
                <a:gd name="T9" fmla="*/ 48 h 72"/>
                <a:gd name="T10" fmla="*/ 785 w 867"/>
                <a:gd name="T11" fmla="*/ 23 h 72"/>
                <a:gd name="T12" fmla="*/ 758 w 867"/>
                <a:gd name="T13" fmla="*/ 13 h 72"/>
                <a:gd name="T14" fmla="*/ 758 w 867"/>
                <a:gd name="T15" fmla="*/ 43 h 72"/>
                <a:gd name="T16" fmla="*/ 787 w 867"/>
                <a:gd name="T17" fmla="*/ 71 h 72"/>
                <a:gd name="T18" fmla="*/ 789 w 867"/>
                <a:gd name="T19" fmla="*/ 38 h 72"/>
                <a:gd name="T20" fmla="*/ 780 w 867"/>
                <a:gd name="T21" fmla="*/ 1 h 72"/>
                <a:gd name="T22" fmla="*/ 679 w 867"/>
                <a:gd name="T23" fmla="*/ 71 h 72"/>
                <a:gd name="T24" fmla="*/ 695 w 867"/>
                <a:gd name="T25" fmla="*/ 58 h 72"/>
                <a:gd name="T26" fmla="*/ 728 w 867"/>
                <a:gd name="T27" fmla="*/ 29 h 72"/>
                <a:gd name="T28" fmla="*/ 731 w 867"/>
                <a:gd name="T29" fmla="*/ 14 h 72"/>
                <a:gd name="T30" fmla="*/ 679 w 867"/>
                <a:gd name="T31" fmla="*/ 71 h 72"/>
                <a:gd name="T32" fmla="*/ 667 w 867"/>
                <a:gd name="T33" fmla="*/ 33 h 72"/>
                <a:gd name="T34" fmla="*/ 653 w 867"/>
                <a:gd name="T35" fmla="*/ 44 h 72"/>
                <a:gd name="T36" fmla="*/ 637 w 867"/>
                <a:gd name="T37" fmla="*/ 12 h 72"/>
                <a:gd name="T38" fmla="*/ 637 w 867"/>
                <a:gd name="T39" fmla="*/ 0 h 72"/>
                <a:gd name="T40" fmla="*/ 656 w 867"/>
                <a:gd name="T41" fmla="*/ 63 h 72"/>
                <a:gd name="T42" fmla="*/ 548 w 867"/>
                <a:gd name="T43" fmla="*/ 71 h 72"/>
                <a:gd name="T44" fmla="*/ 577 w 867"/>
                <a:gd name="T45" fmla="*/ 71 h 72"/>
                <a:gd name="T46" fmla="*/ 578 w 867"/>
                <a:gd name="T47" fmla="*/ 1 h 72"/>
                <a:gd name="T48" fmla="*/ 549 w 867"/>
                <a:gd name="T49" fmla="*/ 1 h 72"/>
                <a:gd name="T50" fmla="*/ 494 w 867"/>
                <a:gd name="T51" fmla="*/ 18 h 72"/>
                <a:gd name="T52" fmla="*/ 485 w 867"/>
                <a:gd name="T53" fmla="*/ 44 h 72"/>
                <a:gd name="T54" fmla="*/ 475 w 867"/>
                <a:gd name="T55" fmla="*/ 71 h 72"/>
                <a:gd name="T56" fmla="*/ 512 w 867"/>
                <a:gd name="T57" fmla="*/ 71 h 72"/>
                <a:gd name="T58" fmla="*/ 486 w 867"/>
                <a:gd name="T59" fmla="*/ 1 h 72"/>
                <a:gd name="T60" fmla="*/ 410 w 867"/>
                <a:gd name="T61" fmla="*/ 71 h 72"/>
                <a:gd name="T62" fmla="*/ 438 w 867"/>
                <a:gd name="T63" fmla="*/ 71 h 72"/>
                <a:gd name="T64" fmla="*/ 438 w 867"/>
                <a:gd name="T65" fmla="*/ 1 h 72"/>
                <a:gd name="T66" fmla="*/ 410 w 867"/>
                <a:gd name="T67" fmla="*/ 1 h 72"/>
                <a:gd name="T68" fmla="*/ 384 w 867"/>
                <a:gd name="T69" fmla="*/ 25 h 72"/>
                <a:gd name="T70" fmla="*/ 354 w 867"/>
                <a:gd name="T71" fmla="*/ 72 h 72"/>
                <a:gd name="T72" fmla="*/ 354 w 867"/>
                <a:gd name="T73" fmla="*/ 59 h 72"/>
                <a:gd name="T74" fmla="*/ 369 w 867"/>
                <a:gd name="T75" fmla="*/ 25 h 72"/>
                <a:gd name="T76" fmla="*/ 286 w 867"/>
                <a:gd name="T77" fmla="*/ 71 h 72"/>
                <a:gd name="T78" fmla="*/ 248 w 867"/>
                <a:gd name="T79" fmla="*/ 41 h 72"/>
                <a:gd name="T80" fmla="*/ 248 w 867"/>
                <a:gd name="T81" fmla="*/ 29 h 72"/>
                <a:gd name="T82" fmla="*/ 285 w 867"/>
                <a:gd name="T83" fmla="*/ 1 h 72"/>
                <a:gd name="T84" fmla="*/ 145 w 867"/>
                <a:gd name="T85" fmla="*/ 71 h 72"/>
                <a:gd name="T86" fmla="*/ 159 w 867"/>
                <a:gd name="T87" fmla="*/ 22 h 72"/>
                <a:gd name="T88" fmla="*/ 205 w 867"/>
                <a:gd name="T89" fmla="*/ 21 h 72"/>
                <a:gd name="T90" fmla="*/ 220 w 867"/>
                <a:gd name="T91" fmla="*/ 71 h 72"/>
                <a:gd name="T92" fmla="*/ 183 w 867"/>
                <a:gd name="T93" fmla="*/ 49 h 72"/>
                <a:gd name="T94" fmla="*/ 145 w 867"/>
                <a:gd name="T95" fmla="*/ 1 h 72"/>
                <a:gd name="T96" fmla="*/ 105 w 867"/>
                <a:gd name="T97" fmla="*/ 18 h 72"/>
                <a:gd name="T98" fmla="*/ 105 w 867"/>
                <a:gd name="T99" fmla="*/ 18 h 72"/>
                <a:gd name="T100" fmla="*/ 92 w 867"/>
                <a:gd name="T101" fmla="*/ 55 h 72"/>
                <a:gd name="T102" fmla="*/ 139 w 867"/>
                <a:gd name="T103" fmla="*/ 71 h 72"/>
                <a:gd name="T104" fmla="*/ 71 w 867"/>
                <a:gd name="T105" fmla="*/ 71 h 72"/>
                <a:gd name="T106" fmla="*/ 64 w 867"/>
                <a:gd name="T107" fmla="*/ 33 h 72"/>
                <a:gd name="T108" fmla="*/ 50 w 867"/>
                <a:gd name="T109" fmla="*/ 44 h 72"/>
                <a:gd name="T110" fmla="*/ 34 w 867"/>
                <a:gd name="T111" fmla="*/ 12 h 72"/>
                <a:gd name="T112" fmla="*/ 34 w 867"/>
                <a:gd name="T113" fmla="*/ 0 h 72"/>
                <a:gd name="T114" fmla="*/ 53 w 867"/>
                <a:gd name="T115" fmla="*/ 6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7" h="72">
                  <a:moveTo>
                    <a:pt x="808" y="48"/>
                  </a:moveTo>
                  <a:cubicBezTo>
                    <a:pt x="808" y="65"/>
                    <a:pt x="822" y="72"/>
                    <a:pt x="838" y="72"/>
                  </a:cubicBezTo>
                  <a:cubicBezTo>
                    <a:pt x="857" y="72"/>
                    <a:pt x="867" y="63"/>
                    <a:pt x="867" y="50"/>
                  </a:cubicBezTo>
                  <a:cubicBezTo>
                    <a:pt x="867" y="34"/>
                    <a:pt x="851" y="31"/>
                    <a:pt x="846" y="30"/>
                  </a:cubicBezTo>
                  <a:cubicBezTo>
                    <a:pt x="829" y="25"/>
                    <a:pt x="825" y="25"/>
                    <a:pt x="825" y="19"/>
                  </a:cubicBezTo>
                  <a:cubicBezTo>
                    <a:pt x="825" y="13"/>
                    <a:pt x="831" y="11"/>
                    <a:pt x="836" y="11"/>
                  </a:cubicBezTo>
                  <a:cubicBezTo>
                    <a:pt x="843" y="11"/>
                    <a:pt x="849" y="14"/>
                    <a:pt x="849" y="22"/>
                  </a:cubicBezTo>
                  <a:cubicBezTo>
                    <a:pt x="864" y="22"/>
                    <a:pt x="864" y="22"/>
                    <a:pt x="864" y="22"/>
                  </a:cubicBezTo>
                  <a:cubicBezTo>
                    <a:pt x="864" y="6"/>
                    <a:pt x="851" y="0"/>
                    <a:pt x="836" y="0"/>
                  </a:cubicBezTo>
                  <a:cubicBezTo>
                    <a:pt x="824" y="0"/>
                    <a:pt x="810" y="6"/>
                    <a:pt x="810" y="21"/>
                  </a:cubicBezTo>
                  <a:cubicBezTo>
                    <a:pt x="810" y="34"/>
                    <a:pt x="821" y="38"/>
                    <a:pt x="831" y="40"/>
                  </a:cubicBezTo>
                  <a:cubicBezTo>
                    <a:pt x="841" y="43"/>
                    <a:pt x="852" y="44"/>
                    <a:pt x="852" y="52"/>
                  </a:cubicBezTo>
                  <a:cubicBezTo>
                    <a:pt x="852" y="59"/>
                    <a:pt x="844" y="60"/>
                    <a:pt x="838" y="60"/>
                  </a:cubicBezTo>
                  <a:cubicBezTo>
                    <a:pt x="830" y="60"/>
                    <a:pt x="823" y="57"/>
                    <a:pt x="823" y="48"/>
                  </a:cubicBezTo>
                  <a:lnTo>
                    <a:pt x="808" y="48"/>
                  </a:lnTo>
                  <a:close/>
                  <a:moveTo>
                    <a:pt x="758" y="13"/>
                  </a:moveTo>
                  <a:cubicBezTo>
                    <a:pt x="774" y="13"/>
                    <a:pt x="774" y="13"/>
                    <a:pt x="774" y="13"/>
                  </a:cubicBezTo>
                  <a:cubicBezTo>
                    <a:pt x="781" y="13"/>
                    <a:pt x="785" y="16"/>
                    <a:pt x="785" y="23"/>
                  </a:cubicBezTo>
                  <a:cubicBezTo>
                    <a:pt x="785" y="30"/>
                    <a:pt x="781" y="33"/>
                    <a:pt x="774" y="33"/>
                  </a:cubicBezTo>
                  <a:cubicBezTo>
                    <a:pt x="758" y="33"/>
                    <a:pt x="758" y="33"/>
                    <a:pt x="758" y="33"/>
                  </a:cubicBezTo>
                  <a:lnTo>
                    <a:pt x="758" y="13"/>
                  </a:lnTo>
                  <a:close/>
                  <a:moveTo>
                    <a:pt x="742" y="71"/>
                  </a:moveTo>
                  <a:cubicBezTo>
                    <a:pt x="758" y="71"/>
                    <a:pt x="758" y="71"/>
                    <a:pt x="758" y="71"/>
                  </a:cubicBezTo>
                  <a:cubicBezTo>
                    <a:pt x="758" y="43"/>
                    <a:pt x="758" y="43"/>
                    <a:pt x="758" y="43"/>
                  </a:cubicBezTo>
                  <a:cubicBezTo>
                    <a:pt x="773" y="43"/>
                    <a:pt x="773" y="43"/>
                    <a:pt x="773" y="43"/>
                  </a:cubicBezTo>
                  <a:cubicBezTo>
                    <a:pt x="781" y="43"/>
                    <a:pt x="783" y="47"/>
                    <a:pt x="784" y="54"/>
                  </a:cubicBezTo>
                  <a:cubicBezTo>
                    <a:pt x="785" y="59"/>
                    <a:pt x="785" y="66"/>
                    <a:pt x="787" y="71"/>
                  </a:cubicBezTo>
                  <a:cubicBezTo>
                    <a:pt x="802" y="71"/>
                    <a:pt x="802" y="71"/>
                    <a:pt x="802" y="71"/>
                  </a:cubicBezTo>
                  <a:cubicBezTo>
                    <a:pt x="799" y="67"/>
                    <a:pt x="800" y="59"/>
                    <a:pt x="799" y="54"/>
                  </a:cubicBezTo>
                  <a:cubicBezTo>
                    <a:pt x="799" y="47"/>
                    <a:pt x="797" y="40"/>
                    <a:pt x="789" y="38"/>
                  </a:cubicBezTo>
                  <a:cubicBezTo>
                    <a:pt x="789" y="38"/>
                    <a:pt x="789" y="38"/>
                    <a:pt x="789" y="38"/>
                  </a:cubicBezTo>
                  <a:cubicBezTo>
                    <a:pt x="797" y="35"/>
                    <a:pt x="800" y="28"/>
                    <a:pt x="800" y="20"/>
                  </a:cubicBezTo>
                  <a:cubicBezTo>
                    <a:pt x="800" y="10"/>
                    <a:pt x="792" y="1"/>
                    <a:pt x="780" y="1"/>
                  </a:cubicBezTo>
                  <a:cubicBezTo>
                    <a:pt x="742" y="1"/>
                    <a:pt x="742" y="1"/>
                    <a:pt x="742" y="1"/>
                  </a:cubicBezTo>
                  <a:lnTo>
                    <a:pt x="742" y="71"/>
                  </a:lnTo>
                  <a:close/>
                  <a:moveTo>
                    <a:pt x="679" y="71"/>
                  </a:moveTo>
                  <a:cubicBezTo>
                    <a:pt x="732" y="71"/>
                    <a:pt x="732" y="71"/>
                    <a:pt x="732" y="71"/>
                  </a:cubicBezTo>
                  <a:cubicBezTo>
                    <a:pt x="732" y="58"/>
                    <a:pt x="732" y="58"/>
                    <a:pt x="732" y="58"/>
                  </a:cubicBezTo>
                  <a:cubicBezTo>
                    <a:pt x="695" y="58"/>
                    <a:pt x="695" y="58"/>
                    <a:pt x="695" y="58"/>
                  </a:cubicBezTo>
                  <a:cubicBezTo>
                    <a:pt x="695" y="41"/>
                    <a:pt x="695" y="41"/>
                    <a:pt x="695" y="41"/>
                  </a:cubicBezTo>
                  <a:cubicBezTo>
                    <a:pt x="728" y="41"/>
                    <a:pt x="728" y="41"/>
                    <a:pt x="728" y="41"/>
                  </a:cubicBezTo>
                  <a:cubicBezTo>
                    <a:pt x="728" y="29"/>
                    <a:pt x="728" y="29"/>
                    <a:pt x="728" y="29"/>
                  </a:cubicBezTo>
                  <a:cubicBezTo>
                    <a:pt x="695" y="29"/>
                    <a:pt x="695" y="29"/>
                    <a:pt x="695" y="29"/>
                  </a:cubicBezTo>
                  <a:cubicBezTo>
                    <a:pt x="695" y="14"/>
                    <a:pt x="695" y="14"/>
                    <a:pt x="695" y="14"/>
                  </a:cubicBezTo>
                  <a:cubicBezTo>
                    <a:pt x="731" y="14"/>
                    <a:pt x="731" y="14"/>
                    <a:pt x="731" y="14"/>
                  </a:cubicBezTo>
                  <a:cubicBezTo>
                    <a:pt x="731" y="1"/>
                    <a:pt x="731" y="1"/>
                    <a:pt x="731" y="1"/>
                  </a:cubicBezTo>
                  <a:cubicBezTo>
                    <a:pt x="679" y="1"/>
                    <a:pt x="679" y="1"/>
                    <a:pt x="679" y="1"/>
                  </a:cubicBezTo>
                  <a:lnTo>
                    <a:pt x="679" y="71"/>
                  </a:lnTo>
                  <a:close/>
                  <a:moveTo>
                    <a:pt x="657" y="71"/>
                  </a:moveTo>
                  <a:cubicBezTo>
                    <a:pt x="667" y="71"/>
                    <a:pt x="667" y="71"/>
                    <a:pt x="667" y="71"/>
                  </a:cubicBezTo>
                  <a:cubicBezTo>
                    <a:pt x="667" y="33"/>
                    <a:pt x="667" y="33"/>
                    <a:pt x="667" y="33"/>
                  </a:cubicBezTo>
                  <a:cubicBezTo>
                    <a:pt x="638" y="33"/>
                    <a:pt x="638" y="33"/>
                    <a:pt x="638" y="33"/>
                  </a:cubicBezTo>
                  <a:cubicBezTo>
                    <a:pt x="638" y="44"/>
                    <a:pt x="638" y="44"/>
                    <a:pt x="638" y="44"/>
                  </a:cubicBezTo>
                  <a:cubicBezTo>
                    <a:pt x="653" y="44"/>
                    <a:pt x="653" y="44"/>
                    <a:pt x="653" y="44"/>
                  </a:cubicBezTo>
                  <a:cubicBezTo>
                    <a:pt x="652" y="54"/>
                    <a:pt x="647" y="59"/>
                    <a:pt x="637" y="59"/>
                  </a:cubicBezTo>
                  <a:cubicBezTo>
                    <a:pt x="623" y="59"/>
                    <a:pt x="618" y="48"/>
                    <a:pt x="618" y="36"/>
                  </a:cubicBezTo>
                  <a:cubicBezTo>
                    <a:pt x="618" y="24"/>
                    <a:pt x="623" y="12"/>
                    <a:pt x="637" y="12"/>
                  </a:cubicBezTo>
                  <a:cubicBezTo>
                    <a:pt x="644" y="12"/>
                    <a:pt x="650" y="16"/>
                    <a:pt x="651" y="24"/>
                  </a:cubicBezTo>
                  <a:cubicBezTo>
                    <a:pt x="666" y="24"/>
                    <a:pt x="666" y="24"/>
                    <a:pt x="666" y="24"/>
                  </a:cubicBezTo>
                  <a:cubicBezTo>
                    <a:pt x="664" y="8"/>
                    <a:pt x="651" y="0"/>
                    <a:pt x="637" y="0"/>
                  </a:cubicBezTo>
                  <a:cubicBezTo>
                    <a:pt x="615" y="0"/>
                    <a:pt x="603" y="16"/>
                    <a:pt x="603" y="36"/>
                  </a:cubicBezTo>
                  <a:cubicBezTo>
                    <a:pt x="603" y="56"/>
                    <a:pt x="615" y="72"/>
                    <a:pt x="637" y="72"/>
                  </a:cubicBezTo>
                  <a:cubicBezTo>
                    <a:pt x="643" y="72"/>
                    <a:pt x="650" y="70"/>
                    <a:pt x="656" y="63"/>
                  </a:cubicBezTo>
                  <a:lnTo>
                    <a:pt x="657" y="71"/>
                  </a:lnTo>
                  <a:close/>
                  <a:moveTo>
                    <a:pt x="534" y="71"/>
                  </a:moveTo>
                  <a:cubicBezTo>
                    <a:pt x="548" y="71"/>
                    <a:pt x="548" y="71"/>
                    <a:pt x="548" y="71"/>
                  </a:cubicBezTo>
                  <a:cubicBezTo>
                    <a:pt x="548" y="24"/>
                    <a:pt x="548" y="24"/>
                    <a:pt x="548" y="24"/>
                  </a:cubicBezTo>
                  <a:cubicBezTo>
                    <a:pt x="548" y="24"/>
                    <a:pt x="548" y="24"/>
                    <a:pt x="548" y="24"/>
                  </a:cubicBezTo>
                  <a:cubicBezTo>
                    <a:pt x="577" y="71"/>
                    <a:pt x="577" y="71"/>
                    <a:pt x="577" y="71"/>
                  </a:cubicBezTo>
                  <a:cubicBezTo>
                    <a:pt x="592" y="71"/>
                    <a:pt x="592" y="71"/>
                    <a:pt x="592" y="71"/>
                  </a:cubicBezTo>
                  <a:cubicBezTo>
                    <a:pt x="592" y="1"/>
                    <a:pt x="592" y="1"/>
                    <a:pt x="592" y="1"/>
                  </a:cubicBezTo>
                  <a:cubicBezTo>
                    <a:pt x="578" y="1"/>
                    <a:pt x="578" y="1"/>
                    <a:pt x="578" y="1"/>
                  </a:cubicBezTo>
                  <a:cubicBezTo>
                    <a:pt x="578" y="48"/>
                    <a:pt x="578" y="48"/>
                    <a:pt x="578" y="48"/>
                  </a:cubicBezTo>
                  <a:cubicBezTo>
                    <a:pt x="578" y="48"/>
                    <a:pt x="578" y="48"/>
                    <a:pt x="578" y="48"/>
                  </a:cubicBezTo>
                  <a:cubicBezTo>
                    <a:pt x="549" y="1"/>
                    <a:pt x="549" y="1"/>
                    <a:pt x="549" y="1"/>
                  </a:cubicBezTo>
                  <a:cubicBezTo>
                    <a:pt x="534" y="1"/>
                    <a:pt x="534" y="1"/>
                    <a:pt x="534" y="1"/>
                  </a:cubicBezTo>
                  <a:lnTo>
                    <a:pt x="534" y="71"/>
                  </a:lnTo>
                  <a:close/>
                  <a:moveTo>
                    <a:pt x="494" y="18"/>
                  </a:moveTo>
                  <a:cubicBezTo>
                    <a:pt x="494" y="18"/>
                    <a:pt x="494" y="18"/>
                    <a:pt x="494" y="18"/>
                  </a:cubicBezTo>
                  <a:cubicBezTo>
                    <a:pt x="503" y="44"/>
                    <a:pt x="503" y="44"/>
                    <a:pt x="503" y="44"/>
                  </a:cubicBezTo>
                  <a:cubicBezTo>
                    <a:pt x="485" y="44"/>
                    <a:pt x="485" y="44"/>
                    <a:pt x="485" y="44"/>
                  </a:cubicBezTo>
                  <a:lnTo>
                    <a:pt x="494" y="18"/>
                  </a:lnTo>
                  <a:close/>
                  <a:moveTo>
                    <a:pt x="460" y="71"/>
                  </a:moveTo>
                  <a:cubicBezTo>
                    <a:pt x="475" y="71"/>
                    <a:pt x="475" y="71"/>
                    <a:pt x="475" y="71"/>
                  </a:cubicBezTo>
                  <a:cubicBezTo>
                    <a:pt x="481" y="55"/>
                    <a:pt x="481" y="55"/>
                    <a:pt x="481" y="55"/>
                  </a:cubicBezTo>
                  <a:cubicBezTo>
                    <a:pt x="507" y="55"/>
                    <a:pt x="507" y="55"/>
                    <a:pt x="507" y="55"/>
                  </a:cubicBezTo>
                  <a:cubicBezTo>
                    <a:pt x="512" y="71"/>
                    <a:pt x="512" y="71"/>
                    <a:pt x="512" y="71"/>
                  </a:cubicBezTo>
                  <a:cubicBezTo>
                    <a:pt x="528" y="71"/>
                    <a:pt x="528" y="71"/>
                    <a:pt x="528" y="71"/>
                  </a:cubicBezTo>
                  <a:cubicBezTo>
                    <a:pt x="502" y="1"/>
                    <a:pt x="502" y="1"/>
                    <a:pt x="502" y="1"/>
                  </a:cubicBezTo>
                  <a:cubicBezTo>
                    <a:pt x="486" y="1"/>
                    <a:pt x="486" y="1"/>
                    <a:pt x="486" y="1"/>
                  </a:cubicBezTo>
                  <a:lnTo>
                    <a:pt x="460" y="71"/>
                  </a:lnTo>
                  <a:close/>
                  <a:moveTo>
                    <a:pt x="395" y="71"/>
                  </a:moveTo>
                  <a:cubicBezTo>
                    <a:pt x="410" y="71"/>
                    <a:pt x="410" y="71"/>
                    <a:pt x="410" y="71"/>
                  </a:cubicBezTo>
                  <a:cubicBezTo>
                    <a:pt x="410" y="41"/>
                    <a:pt x="410" y="41"/>
                    <a:pt x="410" y="41"/>
                  </a:cubicBezTo>
                  <a:cubicBezTo>
                    <a:pt x="438" y="41"/>
                    <a:pt x="438" y="41"/>
                    <a:pt x="438" y="41"/>
                  </a:cubicBezTo>
                  <a:cubicBezTo>
                    <a:pt x="438" y="71"/>
                    <a:pt x="438" y="71"/>
                    <a:pt x="438" y="71"/>
                  </a:cubicBezTo>
                  <a:cubicBezTo>
                    <a:pt x="454" y="71"/>
                    <a:pt x="454" y="71"/>
                    <a:pt x="454" y="71"/>
                  </a:cubicBezTo>
                  <a:cubicBezTo>
                    <a:pt x="454" y="1"/>
                    <a:pt x="454" y="1"/>
                    <a:pt x="454" y="1"/>
                  </a:cubicBezTo>
                  <a:cubicBezTo>
                    <a:pt x="438" y="1"/>
                    <a:pt x="438" y="1"/>
                    <a:pt x="438" y="1"/>
                  </a:cubicBezTo>
                  <a:cubicBezTo>
                    <a:pt x="438" y="28"/>
                    <a:pt x="438" y="28"/>
                    <a:pt x="438" y="28"/>
                  </a:cubicBezTo>
                  <a:cubicBezTo>
                    <a:pt x="410" y="28"/>
                    <a:pt x="410" y="28"/>
                    <a:pt x="410" y="28"/>
                  </a:cubicBezTo>
                  <a:cubicBezTo>
                    <a:pt x="410" y="1"/>
                    <a:pt x="410" y="1"/>
                    <a:pt x="410" y="1"/>
                  </a:cubicBezTo>
                  <a:cubicBezTo>
                    <a:pt x="395" y="1"/>
                    <a:pt x="395" y="1"/>
                    <a:pt x="395" y="1"/>
                  </a:cubicBezTo>
                  <a:lnTo>
                    <a:pt x="395" y="71"/>
                  </a:lnTo>
                  <a:close/>
                  <a:moveTo>
                    <a:pt x="384" y="25"/>
                  </a:moveTo>
                  <a:cubicBezTo>
                    <a:pt x="382" y="8"/>
                    <a:pt x="369" y="0"/>
                    <a:pt x="354" y="0"/>
                  </a:cubicBezTo>
                  <a:cubicBezTo>
                    <a:pt x="333" y="0"/>
                    <a:pt x="320" y="16"/>
                    <a:pt x="320" y="36"/>
                  </a:cubicBezTo>
                  <a:cubicBezTo>
                    <a:pt x="320" y="56"/>
                    <a:pt x="333" y="72"/>
                    <a:pt x="354" y="72"/>
                  </a:cubicBezTo>
                  <a:cubicBezTo>
                    <a:pt x="371" y="72"/>
                    <a:pt x="383" y="61"/>
                    <a:pt x="385" y="44"/>
                  </a:cubicBezTo>
                  <a:cubicBezTo>
                    <a:pt x="370" y="44"/>
                    <a:pt x="370" y="44"/>
                    <a:pt x="370" y="44"/>
                  </a:cubicBezTo>
                  <a:cubicBezTo>
                    <a:pt x="369" y="53"/>
                    <a:pt x="364" y="59"/>
                    <a:pt x="354" y="59"/>
                  </a:cubicBezTo>
                  <a:cubicBezTo>
                    <a:pt x="340" y="59"/>
                    <a:pt x="335" y="48"/>
                    <a:pt x="335" y="36"/>
                  </a:cubicBezTo>
                  <a:cubicBezTo>
                    <a:pt x="335" y="24"/>
                    <a:pt x="340" y="12"/>
                    <a:pt x="354" y="12"/>
                  </a:cubicBezTo>
                  <a:cubicBezTo>
                    <a:pt x="362" y="12"/>
                    <a:pt x="368" y="18"/>
                    <a:pt x="369" y="25"/>
                  </a:cubicBezTo>
                  <a:lnTo>
                    <a:pt x="384" y="25"/>
                  </a:lnTo>
                  <a:close/>
                  <a:moveTo>
                    <a:pt x="233" y="71"/>
                  </a:moveTo>
                  <a:cubicBezTo>
                    <a:pt x="286" y="71"/>
                    <a:pt x="286" y="71"/>
                    <a:pt x="286" y="71"/>
                  </a:cubicBezTo>
                  <a:cubicBezTo>
                    <a:pt x="286" y="58"/>
                    <a:pt x="286" y="58"/>
                    <a:pt x="286" y="58"/>
                  </a:cubicBezTo>
                  <a:cubicBezTo>
                    <a:pt x="248" y="58"/>
                    <a:pt x="248" y="58"/>
                    <a:pt x="248" y="58"/>
                  </a:cubicBezTo>
                  <a:cubicBezTo>
                    <a:pt x="248" y="41"/>
                    <a:pt x="248" y="41"/>
                    <a:pt x="248" y="41"/>
                  </a:cubicBezTo>
                  <a:cubicBezTo>
                    <a:pt x="282" y="41"/>
                    <a:pt x="282" y="41"/>
                    <a:pt x="282" y="41"/>
                  </a:cubicBezTo>
                  <a:cubicBezTo>
                    <a:pt x="282" y="29"/>
                    <a:pt x="282" y="29"/>
                    <a:pt x="282" y="29"/>
                  </a:cubicBezTo>
                  <a:cubicBezTo>
                    <a:pt x="248" y="29"/>
                    <a:pt x="248" y="29"/>
                    <a:pt x="248" y="29"/>
                  </a:cubicBezTo>
                  <a:cubicBezTo>
                    <a:pt x="248" y="14"/>
                    <a:pt x="248" y="14"/>
                    <a:pt x="248" y="14"/>
                  </a:cubicBezTo>
                  <a:cubicBezTo>
                    <a:pt x="285" y="14"/>
                    <a:pt x="285" y="14"/>
                    <a:pt x="285" y="14"/>
                  </a:cubicBezTo>
                  <a:cubicBezTo>
                    <a:pt x="285" y="1"/>
                    <a:pt x="285" y="1"/>
                    <a:pt x="285" y="1"/>
                  </a:cubicBezTo>
                  <a:cubicBezTo>
                    <a:pt x="233" y="1"/>
                    <a:pt x="233" y="1"/>
                    <a:pt x="233" y="1"/>
                  </a:cubicBezTo>
                  <a:lnTo>
                    <a:pt x="233" y="71"/>
                  </a:lnTo>
                  <a:close/>
                  <a:moveTo>
                    <a:pt x="145" y="71"/>
                  </a:moveTo>
                  <a:cubicBezTo>
                    <a:pt x="159" y="71"/>
                    <a:pt x="159" y="71"/>
                    <a:pt x="159" y="71"/>
                  </a:cubicBezTo>
                  <a:cubicBezTo>
                    <a:pt x="159" y="22"/>
                    <a:pt x="159" y="22"/>
                    <a:pt x="159" y="22"/>
                  </a:cubicBezTo>
                  <a:cubicBezTo>
                    <a:pt x="159" y="22"/>
                    <a:pt x="159" y="22"/>
                    <a:pt x="159" y="22"/>
                  </a:cubicBezTo>
                  <a:cubicBezTo>
                    <a:pt x="176" y="71"/>
                    <a:pt x="176" y="71"/>
                    <a:pt x="176" y="71"/>
                  </a:cubicBezTo>
                  <a:cubicBezTo>
                    <a:pt x="188" y="71"/>
                    <a:pt x="188" y="71"/>
                    <a:pt x="188" y="71"/>
                  </a:cubicBezTo>
                  <a:cubicBezTo>
                    <a:pt x="205" y="21"/>
                    <a:pt x="205" y="21"/>
                    <a:pt x="205" y="21"/>
                  </a:cubicBezTo>
                  <a:cubicBezTo>
                    <a:pt x="205" y="21"/>
                    <a:pt x="205" y="21"/>
                    <a:pt x="205" y="21"/>
                  </a:cubicBezTo>
                  <a:cubicBezTo>
                    <a:pt x="205" y="71"/>
                    <a:pt x="205" y="71"/>
                    <a:pt x="205" y="71"/>
                  </a:cubicBezTo>
                  <a:cubicBezTo>
                    <a:pt x="220" y="71"/>
                    <a:pt x="220" y="71"/>
                    <a:pt x="220" y="71"/>
                  </a:cubicBezTo>
                  <a:cubicBezTo>
                    <a:pt x="220" y="1"/>
                    <a:pt x="220" y="1"/>
                    <a:pt x="220" y="1"/>
                  </a:cubicBezTo>
                  <a:cubicBezTo>
                    <a:pt x="198" y="1"/>
                    <a:pt x="198" y="1"/>
                    <a:pt x="198" y="1"/>
                  </a:cubicBezTo>
                  <a:cubicBezTo>
                    <a:pt x="183" y="49"/>
                    <a:pt x="183" y="49"/>
                    <a:pt x="183" y="49"/>
                  </a:cubicBezTo>
                  <a:cubicBezTo>
                    <a:pt x="183" y="49"/>
                    <a:pt x="183" y="49"/>
                    <a:pt x="183" y="49"/>
                  </a:cubicBezTo>
                  <a:cubicBezTo>
                    <a:pt x="166" y="1"/>
                    <a:pt x="166" y="1"/>
                    <a:pt x="166" y="1"/>
                  </a:cubicBezTo>
                  <a:cubicBezTo>
                    <a:pt x="145" y="1"/>
                    <a:pt x="145" y="1"/>
                    <a:pt x="145" y="1"/>
                  </a:cubicBezTo>
                  <a:lnTo>
                    <a:pt x="145" y="71"/>
                  </a:lnTo>
                  <a:close/>
                  <a:moveTo>
                    <a:pt x="105" y="18"/>
                  </a:moveTo>
                  <a:cubicBezTo>
                    <a:pt x="105" y="18"/>
                    <a:pt x="105" y="18"/>
                    <a:pt x="105" y="18"/>
                  </a:cubicBezTo>
                  <a:cubicBezTo>
                    <a:pt x="114" y="44"/>
                    <a:pt x="114" y="44"/>
                    <a:pt x="114" y="44"/>
                  </a:cubicBezTo>
                  <a:cubicBezTo>
                    <a:pt x="96" y="44"/>
                    <a:pt x="96" y="44"/>
                    <a:pt x="96" y="44"/>
                  </a:cubicBezTo>
                  <a:lnTo>
                    <a:pt x="105" y="18"/>
                  </a:lnTo>
                  <a:close/>
                  <a:moveTo>
                    <a:pt x="71" y="71"/>
                  </a:moveTo>
                  <a:cubicBezTo>
                    <a:pt x="86" y="71"/>
                    <a:pt x="86" y="71"/>
                    <a:pt x="86" y="71"/>
                  </a:cubicBezTo>
                  <a:cubicBezTo>
                    <a:pt x="92" y="55"/>
                    <a:pt x="92" y="55"/>
                    <a:pt x="92" y="55"/>
                  </a:cubicBezTo>
                  <a:cubicBezTo>
                    <a:pt x="118" y="55"/>
                    <a:pt x="118" y="55"/>
                    <a:pt x="118" y="55"/>
                  </a:cubicBezTo>
                  <a:cubicBezTo>
                    <a:pt x="123" y="71"/>
                    <a:pt x="123" y="71"/>
                    <a:pt x="123" y="71"/>
                  </a:cubicBezTo>
                  <a:cubicBezTo>
                    <a:pt x="139" y="71"/>
                    <a:pt x="139" y="71"/>
                    <a:pt x="139" y="71"/>
                  </a:cubicBezTo>
                  <a:cubicBezTo>
                    <a:pt x="113" y="1"/>
                    <a:pt x="113" y="1"/>
                    <a:pt x="113" y="1"/>
                  </a:cubicBezTo>
                  <a:cubicBezTo>
                    <a:pt x="97" y="1"/>
                    <a:pt x="97" y="1"/>
                    <a:pt x="97" y="1"/>
                  </a:cubicBezTo>
                  <a:lnTo>
                    <a:pt x="71" y="71"/>
                  </a:lnTo>
                  <a:close/>
                  <a:moveTo>
                    <a:pt x="54" y="71"/>
                  </a:moveTo>
                  <a:cubicBezTo>
                    <a:pt x="64" y="71"/>
                    <a:pt x="64" y="71"/>
                    <a:pt x="64" y="71"/>
                  </a:cubicBezTo>
                  <a:cubicBezTo>
                    <a:pt x="64" y="33"/>
                    <a:pt x="64" y="33"/>
                    <a:pt x="64" y="33"/>
                  </a:cubicBezTo>
                  <a:cubicBezTo>
                    <a:pt x="35" y="33"/>
                    <a:pt x="35" y="33"/>
                    <a:pt x="35" y="33"/>
                  </a:cubicBezTo>
                  <a:cubicBezTo>
                    <a:pt x="35" y="44"/>
                    <a:pt x="35" y="44"/>
                    <a:pt x="35" y="44"/>
                  </a:cubicBezTo>
                  <a:cubicBezTo>
                    <a:pt x="50" y="44"/>
                    <a:pt x="50" y="44"/>
                    <a:pt x="50" y="44"/>
                  </a:cubicBezTo>
                  <a:cubicBezTo>
                    <a:pt x="49" y="54"/>
                    <a:pt x="44" y="59"/>
                    <a:pt x="34" y="59"/>
                  </a:cubicBezTo>
                  <a:cubicBezTo>
                    <a:pt x="20" y="59"/>
                    <a:pt x="15" y="48"/>
                    <a:pt x="15" y="36"/>
                  </a:cubicBezTo>
                  <a:cubicBezTo>
                    <a:pt x="15" y="24"/>
                    <a:pt x="20" y="12"/>
                    <a:pt x="34" y="12"/>
                  </a:cubicBezTo>
                  <a:cubicBezTo>
                    <a:pt x="41" y="12"/>
                    <a:pt x="47" y="16"/>
                    <a:pt x="49" y="24"/>
                  </a:cubicBezTo>
                  <a:cubicBezTo>
                    <a:pt x="63" y="24"/>
                    <a:pt x="63" y="24"/>
                    <a:pt x="63" y="24"/>
                  </a:cubicBezTo>
                  <a:cubicBezTo>
                    <a:pt x="61" y="8"/>
                    <a:pt x="48" y="0"/>
                    <a:pt x="34" y="0"/>
                  </a:cubicBezTo>
                  <a:cubicBezTo>
                    <a:pt x="12" y="0"/>
                    <a:pt x="0" y="16"/>
                    <a:pt x="0" y="36"/>
                  </a:cubicBezTo>
                  <a:cubicBezTo>
                    <a:pt x="0" y="56"/>
                    <a:pt x="12" y="72"/>
                    <a:pt x="34" y="72"/>
                  </a:cubicBezTo>
                  <a:cubicBezTo>
                    <a:pt x="41" y="72"/>
                    <a:pt x="48" y="70"/>
                    <a:pt x="53" y="63"/>
                  </a:cubicBezTo>
                  <a:lnTo>
                    <a:pt x="54" y="7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dirty="0"/>
            </a:p>
          </p:txBody>
        </p:sp>
        <p:grpSp>
          <p:nvGrpSpPr>
            <p:cNvPr id="14" name="Ipsos logo"/>
            <p:cNvGrpSpPr>
              <a:grpSpLocks noChangeAspect="1"/>
            </p:cNvGrpSpPr>
            <p:nvPr userDrawn="1"/>
          </p:nvGrpSpPr>
          <p:grpSpPr bwMode="gray">
            <a:xfrm>
              <a:off x="8558213" y="4629150"/>
              <a:ext cx="357328" cy="320400"/>
              <a:chOff x="1352" y="681"/>
              <a:chExt cx="3519" cy="3153"/>
            </a:xfrm>
          </p:grpSpPr>
          <p:sp>
            <p:nvSpPr>
              <p:cNvPr id="15" name="Freeform 19"/>
              <p:cNvSpPr>
                <a:spLocks noChangeAspect="1"/>
              </p:cNvSpPr>
              <p:nvPr userDrawn="1"/>
            </p:nvSpPr>
            <p:spPr bwMode="gray">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Freeform 20"/>
              <p:cNvSpPr>
                <a:spLocks noChangeAspect="1"/>
              </p:cNvSpPr>
              <p:nvPr userDrawn="1"/>
            </p:nvSpPr>
            <p:spPr bwMode="gray">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8" name="Freeform 21"/>
              <p:cNvSpPr>
                <a:spLocks noChangeAspect="1"/>
              </p:cNvSpPr>
              <p:nvPr userDrawn="1"/>
            </p:nvSpPr>
            <p:spPr bwMode="gray">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2" name="Freeform 22"/>
              <p:cNvSpPr>
                <a:spLocks noChangeAspect="1"/>
              </p:cNvSpPr>
              <p:nvPr userDrawn="1"/>
            </p:nvSpPr>
            <p:spPr bwMode="gray">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4" name="Freeform 23"/>
              <p:cNvSpPr>
                <a:spLocks noChangeAspect="1"/>
              </p:cNvSpPr>
              <p:nvPr userDrawn="1"/>
            </p:nvSpPr>
            <p:spPr bwMode="gray">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5" name="Freeform 24"/>
              <p:cNvSpPr>
                <a:spLocks noChangeAspect="1"/>
              </p:cNvSpPr>
              <p:nvPr userDrawn="1"/>
            </p:nvSpPr>
            <p:spPr bwMode="gray">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6" name="Freeform 25"/>
              <p:cNvSpPr>
                <a:spLocks noChangeAspect="1"/>
              </p:cNvSpPr>
              <p:nvPr userDrawn="1"/>
            </p:nvSpPr>
            <p:spPr bwMode="gray">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7" name="Freeform 26"/>
              <p:cNvSpPr>
                <a:spLocks noChangeAspect="1"/>
              </p:cNvSpPr>
              <p:nvPr userDrawn="1"/>
            </p:nvSpPr>
            <p:spPr bwMode="gray">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8" name="Freeform 27"/>
              <p:cNvSpPr>
                <a:spLocks noChangeAspect="1" noEditPoints="1"/>
              </p:cNvSpPr>
              <p:nvPr userDrawn="1"/>
            </p:nvSpPr>
            <p:spPr bwMode="gray">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9" name="Freeform 28"/>
              <p:cNvSpPr>
                <a:spLocks noChangeAspect="1"/>
              </p:cNvSpPr>
              <p:nvPr userDrawn="1"/>
            </p:nvSpPr>
            <p:spPr bwMode="gray">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0" name="Freeform 29"/>
              <p:cNvSpPr>
                <a:spLocks noChangeAspect="1" noEditPoints="1"/>
              </p:cNvSpPr>
              <p:nvPr userDrawn="1"/>
            </p:nvSpPr>
            <p:spPr bwMode="gray">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1" name="Freeform 30"/>
              <p:cNvSpPr>
                <a:spLocks noChangeAspect="1"/>
              </p:cNvSpPr>
              <p:nvPr userDrawn="1"/>
            </p:nvSpPr>
            <p:spPr bwMode="gray">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2" name="Freeform 31"/>
              <p:cNvSpPr>
                <a:spLocks noChangeAspect="1"/>
              </p:cNvSpPr>
              <p:nvPr userDrawn="1"/>
            </p:nvSpPr>
            <p:spPr bwMode="gray">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3" name="Freeform 32"/>
              <p:cNvSpPr>
                <a:spLocks noChangeAspect="1" noEditPoints="1"/>
              </p:cNvSpPr>
              <p:nvPr userDrawn="1"/>
            </p:nvSpPr>
            <p:spPr bwMode="gray">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4" name="Freeform 33"/>
              <p:cNvSpPr>
                <a:spLocks noChangeAspect="1"/>
              </p:cNvSpPr>
              <p:nvPr userDrawn="1"/>
            </p:nvSpPr>
            <p:spPr bwMode="gray">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grpSp>
        <p:nvGrpSpPr>
          <p:cNvPr id="35" name="Gruppieren 34"/>
          <p:cNvGrpSpPr/>
          <p:nvPr userDrawn="1"/>
        </p:nvGrpSpPr>
        <p:grpSpPr>
          <a:xfrm>
            <a:off x="8304213" y="187325"/>
            <a:ext cx="539750" cy="223838"/>
            <a:chOff x="8304213" y="187325"/>
            <a:chExt cx="539750" cy="223838"/>
          </a:xfrm>
          <a:solidFill>
            <a:schemeClr val="bg1"/>
          </a:solidFill>
        </p:grpSpPr>
        <p:sp>
          <p:nvSpPr>
            <p:cNvPr id="36" name="Freeform 5"/>
            <p:cNvSpPr>
              <a:spLocks/>
            </p:cNvSpPr>
            <p:nvPr userDrawn="1"/>
          </p:nvSpPr>
          <p:spPr bwMode="auto">
            <a:xfrm>
              <a:off x="8304213" y="187325"/>
              <a:ext cx="46038" cy="169862"/>
            </a:xfrm>
            <a:custGeom>
              <a:avLst/>
              <a:gdLst>
                <a:gd name="T0" fmla="*/ 1 w 19"/>
                <a:gd name="T1" fmla="*/ 70 h 70"/>
                <a:gd name="T2" fmla="*/ 2 w 19"/>
                <a:gd name="T3" fmla="*/ 52 h 70"/>
                <a:gd name="T4" fmla="*/ 2 w 19"/>
                <a:gd name="T5" fmla="*/ 25 h 70"/>
                <a:gd name="T6" fmla="*/ 0 w 19"/>
                <a:gd name="T7" fmla="*/ 0 h 70"/>
                <a:gd name="T8" fmla="*/ 17 w 19"/>
                <a:gd name="T9" fmla="*/ 0 h 70"/>
                <a:gd name="T10" fmla="*/ 17 w 19"/>
                <a:gd name="T11" fmla="*/ 20 h 70"/>
                <a:gd name="T12" fmla="*/ 17 w 19"/>
                <a:gd name="T13" fmla="*/ 46 h 70"/>
                <a:gd name="T14" fmla="*/ 19 w 19"/>
                <a:gd name="T15" fmla="*/ 70 h 70"/>
                <a:gd name="T16" fmla="*/ 1 w 1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0">
                  <a:moveTo>
                    <a:pt x="1" y="70"/>
                  </a:moveTo>
                  <a:cubicBezTo>
                    <a:pt x="2" y="65"/>
                    <a:pt x="2" y="60"/>
                    <a:pt x="2" y="52"/>
                  </a:cubicBezTo>
                  <a:cubicBezTo>
                    <a:pt x="2" y="25"/>
                    <a:pt x="2" y="25"/>
                    <a:pt x="2" y="25"/>
                  </a:cubicBezTo>
                  <a:cubicBezTo>
                    <a:pt x="2" y="15"/>
                    <a:pt x="1" y="8"/>
                    <a:pt x="0" y="0"/>
                  </a:cubicBezTo>
                  <a:cubicBezTo>
                    <a:pt x="17" y="0"/>
                    <a:pt x="17" y="0"/>
                    <a:pt x="17" y="0"/>
                  </a:cubicBezTo>
                  <a:cubicBezTo>
                    <a:pt x="17" y="5"/>
                    <a:pt x="17" y="12"/>
                    <a:pt x="17" y="20"/>
                  </a:cubicBezTo>
                  <a:cubicBezTo>
                    <a:pt x="17" y="46"/>
                    <a:pt x="17" y="46"/>
                    <a:pt x="17" y="46"/>
                  </a:cubicBezTo>
                  <a:cubicBezTo>
                    <a:pt x="17" y="53"/>
                    <a:pt x="18" y="64"/>
                    <a:pt x="19" y="70"/>
                  </a:cubicBezTo>
                  <a:lnTo>
                    <a:pt x="1" y="70"/>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7" name="Freeform 6"/>
            <p:cNvSpPr>
              <a:spLocks noEditPoints="1"/>
            </p:cNvSpPr>
            <p:nvPr userDrawn="1"/>
          </p:nvSpPr>
          <p:spPr bwMode="auto">
            <a:xfrm>
              <a:off x="8374063" y="233363"/>
              <a:ext cx="130175" cy="177800"/>
            </a:xfrm>
            <a:custGeom>
              <a:avLst/>
              <a:gdLst>
                <a:gd name="T0" fmla="*/ 1 w 54"/>
                <a:gd name="T1" fmla="*/ 74 h 74"/>
                <a:gd name="T2" fmla="*/ 3 w 54"/>
                <a:gd name="T3" fmla="*/ 48 h 74"/>
                <a:gd name="T4" fmla="*/ 3 w 54"/>
                <a:gd name="T5" fmla="*/ 27 h 74"/>
                <a:gd name="T6" fmla="*/ 0 w 54"/>
                <a:gd name="T7" fmla="*/ 2 h 74"/>
                <a:gd name="T8" fmla="*/ 12 w 54"/>
                <a:gd name="T9" fmla="*/ 1 h 74"/>
                <a:gd name="T10" fmla="*/ 14 w 54"/>
                <a:gd name="T11" fmla="*/ 8 h 74"/>
                <a:gd name="T12" fmla="*/ 31 w 54"/>
                <a:gd name="T13" fmla="*/ 0 h 74"/>
                <a:gd name="T14" fmla="*/ 54 w 54"/>
                <a:gd name="T15" fmla="*/ 27 h 74"/>
                <a:gd name="T16" fmla="*/ 31 w 54"/>
                <a:gd name="T17" fmla="*/ 53 h 74"/>
                <a:gd name="T18" fmla="*/ 16 w 54"/>
                <a:gd name="T19" fmla="*/ 48 h 74"/>
                <a:gd name="T20" fmla="*/ 16 w 54"/>
                <a:gd name="T21" fmla="*/ 54 h 74"/>
                <a:gd name="T22" fmla="*/ 17 w 54"/>
                <a:gd name="T23" fmla="*/ 73 h 74"/>
                <a:gd name="T24" fmla="*/ 1 w 54"/>
                <a:gd name="T25" fmla="*/ 74 h 74"/>
                <a:gd name="T26" fmla="*/ 28 w 54"/>
                <a:gd name="T27" fmla="*/ 42 h 74"/>
                <a:gd name="T28" fmla="*/ 40 w 54"/>
                <a:gd name="T29" fmla="*/ 27 h 74"/>
                <a:gd name="T30" fmla="*/ 27 w 54"/>
                <a:gd name="T31" fmla="*/ 11 h 74"/>
                <a:gd name="T32" fmla="*/ 15 w 54"/>
                <a:gd name="T33" fmla="*/ 27 h 74"/>
                <a:gd name="T34" fmla="*/ 28 w 54"/>
                <a:gd name="T35"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74">
                  <a:moveTo>
                    <a:pt x="1" y="74"/>
                  </a:moveTo>
                  <a:cubicBezTo>
                    <a:pt x="1" y="69"/>
                    <a:pt x="3" y="55"/>
                    <a:pt x="3" y="48"/>
                  </a:cubicBezTo>
                  <a:cubicBezTo>
                    <a:pt x="3" y="27"/>
                    <a:pt x="3" y="27"/>
                    <a:pt x="3" y="27"/>
                  </a:cubicBezTo>
                  <a:cubicBezTo>
                    <a:pt x="3" y="19"/>
                    <a:pt x="1" y="11"/>
                    <a:pt x="0" y="2"/>
                  </a:cubicBezTo>
                  <a:cubicBezTo>
                    <a:pt x="12" y="1"/>
                    <a:pt x="12" y="1"/>
                    <a:pt x="12" y="1"/>
                  </a:cubicBezTo>
                  <a:cubicBezTo>
                    <a:pt x="13" y="3"/>
                    <a:pt x="13" y="5"/>
                    <a:pt x="14" y="8"/>
                  </a:cubicBezTo>
                  <a:cubicBezTo>
                    <a:pt x="17" y="5"/>
                    <a:pt x="21" y="0"/>
                    <a:pt x="31" y="0"/>
                  </a:cubicBezTo>
                  <a:cubicBezTo>
                    <a:pt x="44" y="0"/>
                    <a:pt x="54" y="11"/>
                    <a:pt x="54" y="27"/>
                  </a:cubicBezTo>
                  <a:cubicBezTo>
                    <a:pt x="54" y="42"/>
                    <a:pt x="45" y="53"/>
                    <a:pt x="31" y="53"/>
                  </a:cubicBezTo>
                  <a:cubicBezTo>
                    <a:pt x="23" y="53"/>
                    <a:pt x="19" y="50"/>
                    <a:pt x="16" y="48"/>
                  </a:cubicBezTo>
                  <a:cubicBezTo>
                    <a:pt x="16" y="54"/>
                    <a:pt x="16" y="54"/>
                    <a:pt x="16" y="54"/>
                  </a:cubicBezTo>
                  <a:cubicBezTo>
                    <a:pt x="16" y="57"/>
                    <a:pt x="16" y="65"/>
                    <a:pt x="17" y="73"/>
                  </a:cubicBezTo>
                  <a:lnTo>
                    <a:pt x="1" y="74"/>
                  </a:lnTo>
                  <a:close/>
                  <a:moveTo>
                    <a:pt x="28" y="42"/>
                  </a:moveTo>
                  <a:cubicBezTo>
                    <a:pt x="36" y="42"/>
                    <a:pt x="40" y="36"/>
                    <a:pt x="40" y="27"/>
                  </a:cubicBezTo>
                  <a:cubicBezTo>
                    <a:pt x="40" y="17"/>
                    <a:pt x="35" y="11"/>
                    <a:pt x="27" y="11"/>
                  </a:cubicBezTo>
                  <a:cubicBezTo>
                    <a:pt x="19" y="11"/>
                    <a:pt x="15" y="17"/>
                    <a:pt x="15" y="27"/>
                  </a:cubicBezTo>
                  <a:cubicBezTo>
                    <a:pt x="15" y="37"/>
                    <a:pt x="20" y="42"/>
                    <a:pt x="28"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8" name="Freeform 7"/>
            <p:cNvSpPr>
              <a:spLocks/>
            </p:cNvSpPr>
            <p:nvPr userDrawn="1"/>
          </p:nvSpPr>
          <p:spPr bwMode="auto">
            <a:xfrm>
              <a:off x="8518525" y="233363"/>
              <a:ext cx="85725" cy="128587"/>
            </a:xfrm>
            <a:custGeom>
              <a:avLst/>
              <a:gdLst>
                <a:gd name="T0" fmla="*/ 31 w 36"/>
                <a:gd name="T1" fmla="*/ 11 h 53"/>
                <a:gd name="T2" fmla="*/ 22 w 36"/>
                <a:gd name="T3" fmla="*/ 10 h 53"/>
                <a:gd name="T4" fmla="*/ 13 w 36"/>
                <a:gd name="T5" fmla="*/ 13 h 53"/>
                <a:gd name="T6" fmla="*/ 24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4" y="22"/>
                  </a:cubicBezTo>
                  <a:cubicBezTo>
                    <a:pt x="29" y="25"/>
                    <a:pt x="36" y="29"/>
                    <a:pt x="36" y="38"/>
                  </a:cubicBezTo>
                  <a:cubicBezTo>
                    <a:pt x="36" y="47"/>
                    <a:pt x="28" y="53"/>
                    <a:pt x="15" y="53"/>
                  </a:cubicBezTo>
                  <a:cubicBezTo>
                    <a:pt x="10" y="53"/>
                    <a:pt x="6" y="52"/>
                    <a:pt x="1" y="51"/>
                  </a:cubicBezTo>
                  <a:cubicBezTo>
                    <a:pt x="1" y="40"/>
                    <a:pt x="1" y="40"/>
                    <a:pt x="1" y="40"/>
                  </a:cubicBezTo>
                  <a:cubicBezTo>
                    <a:pt x="5" y="41"/>
                    <a:pt x="10" y="43"/>
                    <a:pt x="16" y="43"/>
                  </a:cubicBezTo>
                  <a:cubicBezTo>
                    <a:pt x="19" y="43"/>
                    <a:pt x="23" y="41"/>
                    <a:pt x="23" y="38"/>
                  </a:cubicBezTo>
                  <a:cubicBezTo>
                    <a:pt x="23" y="35"/>
                    <a:pt x="19" y="33"/>
                    <a:pt x="12" y="30"/>
                  </a:cubicBezTo>
                  <a:cubicBezTo>
                    <a:pt x="7" y="27"/>
                    <a:pt x="0" y="21"/>
                    <a:pt x="0" y="13"/>
                  </a:cubicBezTo>
                  <a:cubicBezTo>
                    <a:pt x="0" y="5"/>
                    <a:pt x="8" y="0"/>
                    <a:pt x="20" y="0"/>
                  </a:cubicBezTo>
                  <a:cubicBezTo>
                    <a:pt x="24"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9" name="Freeform 8"/>
            <p:cNvSpPr>
              <a:spLocks noEditPoints="1"/>
            </p:cNvSpPr>
            <p:nvPr userDrawn="1"/>
          </p:nvSpPr>
          <p:spPr bwMode="auto">
            <a:xfrm>
              <a:off x="8616950" y="233363"/>
              <a:ext cx="123825" cy="128587"/>
            </a:xfrm>
            <a:custGeom>
              <a:avLst/>
              <a:gdLst>
                <a:gd name="T0" fmla="*/ 0 w 52"/>
                <a:gd name="T1" fmla="*/ 26 h 53"/>
                <a:gd name="T2" fmla="*/ 26 w 52"/>
                <a:gd name="T3" fmla="*/ 0 h 53"/>
                <a:gd name="T4" fmla="*/ 52 w 52"/>
                <a:gd name="T5" fmla="*/ 26 h 53"/>
                <a:gd name="T6" fmla="*/ 26 w 52"/>
                <a:gd name="T7" fmla="*/ 53 h 53"/>
                <a:gd name="T8" fmla="*/ 0 w 52"/>
                <a:gd name="T9" fmla="*/ 26 h 53"/>
                <a:gd name="T10" fmla="*/ 26 w 52"/>
                <a:gd name="T11" fmla="*/ 42 h 53"/>
                <a:gd name="T12" fmla="*/ 39 w 52"/>
                <a:gd name="T13" fmla="*/ 26 h 53"/>
                <a:gd name="T14" fmla="*/ 26 w 52"/>
                <a:gd name="T15" fmla="*/ 11 h 53"/>
                <a:gd name="T16" fmla="*/ 13 w 52"/>
                <a:gd name="T17" fmla="*/ 26 h 53"/>
                <a:gd name="T18" fmla="*/ 26 w 52"/>
                <a:gd name="T19"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3">
                  <a:moveTo>
                    <a:pt x="0" y="26"/>
                  </a:moveTo>
                  <a:cubicBezTo>
                    <a:pt x="0" y="10"/>
                    <a:pt x="11" y="0"/>
                    <a:pt x="26" y="0"/>
                  </a:cubicBezTo>
                  <a:cubicBezTo>
                    <a:pt x="42" y="0"/>
                    <a:pt x="52" y="10"/>
                    <a:pt x="52" y="26"/>
                  </a:cubicBezTo>
                  <a:cubicBezTo>
                    <a:pt x="52" y="41"/>
                    <a:pt x="42" y="53"/>
                    <a:pt x="26" y="53"/>
                  </a:cubicBezTo>
                  <a:cubicBezTo>
                    <a:pt x="11" y="53"/>
                    <a:pt x="0" y="42"/>
                    <a:pt x="0" y="26"/>
                  </a:cubicBezTo>
                  <a:close/>
                  <a:moveTo>
                    <a:pt x="26" y="42"/>
                  </a:moveTo>
                  <a:cubicBezTo>
                    <a:pt x="35" y="42"/>
                    <a:pt x="39" y="35"/>
                    <a:pt x="39" y="26"/>
                  </a:cubicBezTo>
                  <a:cubicBezTo>
                    <a:pt x="39" y="16"/>
                    <a:pt x="35" y="11"/>
                    <a:pt x="26" y="11"/>
                  </a:cubicBezTo>
                  <a:cubicBezTo>
                    <a:pt x="17" y="11"/>
                    <a:pt x="13" y="17"/>
                    <a:pt x="13" y="26"/>
                  </a:cubicBezTo>
                  <a:cubicBezTo>
                    <a:pt x="13" y="35"/>
                    <a:pt x="18" y="42"/>
                    <a:pt x="26"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40" name="Freeform 9"/>
            <p:cNvSpPr>
              <a:spLocks/>
            </p:cNvSpPr>
            <p:nvPr userDrawn="1"/>
          </p:nvSpPr>
          <p:spPr bwMode="auto">
            <a:xfrm>
              <a:off x="8758238" y="233363"/>
              <a:ext cx="85725" cy="128587"/>
            </a:xfrm>
            <a:custGeom>
              <a:avLst/>
              <a:gdLst>
                <a:gd name="T0" fmla="*/ 31 w 36"/>
                <a:gd name="T1" fmla="*/ 11 h 53"/>
                <a:gd name="T2" fmla="*/ 22 w 36"/>
                <a:gd name="T3" fmla="*/ 10 h 53"/>
                <a:gd name="T4" fmla="*/ 13 w 36"/>
                <a:gd name="T5" fmla="*/ 13 h 53"/>
                <a:gd name="T6" fmla="*/ 23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3" y="22"/>
                  </a:cubicBezTo>
                  <a:cubicBezTo>
                    <a:pt x="29" y="25"/>
                    <a:pt x="36" y="29"/>
                    <a:pt x="36" y="38"/>
                  </a:cubicBezTo>
                  <a:cubicBezTo>
                    <a:pt x="36" y="47"/>
                    <a:pt x="28" y="53"/>
                    <a:pt x="15" y="53"/>
                  </a:cubicBezTo>
                  <a:cubicBezTo>
                    <a:pt x="9" y="53"/>
                    <a:pt x="5" y="52"/>
                    <a:pt x="1" y="51"/>
                  </a:cubicBezTo>
                  <a:cubicBezTo>
                    <a:pt x="1" y="40"/>
                    <a:pt x="1" y="40"/>
                    <a:pt x="1" y="40"/>
                  </a:cubicBezTo>
                  <a:cubicBezTo>
                    <a:pt x="4" y="41"/>
                    <a:pt x="10" y="43"/>
                    <a:pt x="16" y="43"/>
                  </a:cubicBezTo>
                  <a:cubicBezTo>
                    <a:pt x="19" y="43"/>
                    <a:pt x="23" y="41"/>
                    <a:pt x="23" y="38"/>
                  </a:cubicBezTo>
                  <a:cubicBezTo>
                    <a:pt x="23" y="35"/>
                    <a:pt x="18" y="33"/>
                    <a:pt x="12" y="30"/>
                  </a:cubicBezTo>
                  <a:cubicBezTo>
                    <a:pt x="7" y="27"/>
                    <a:pt x="0" y="21"/>
                    <a:pt x="0" y="13"/>
                  </a:cubicBezTo>
                  <a:cubicBezTo>
                    <a:pt x="0" y="5"/>
                    <a:pt x="8" y="0"/>
                    <a:pt x="20" y="0"/>
                  </a:cubicBezTo>
                  <a:cubicBezTo>
                    <a:pt x="23"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41" name="Line 10"/>
            <p:cNvSpPr>
              <a:spLocks noChangeShapeType="1"/>
            </p:cNvSpPr>
            <p:nvPr userDrawn="1"/>
          </p:nvSpPr>
          <p:spPr bwMode="auto">
            <a:xfrm>
              <a:off x="8434388" y="4048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Tree>
    <p:extLst>
      <p:ext uri="{BB962C8B-B14F-4D97-AF65-F5344CB8AC3E}">
        <p14:creationId xmlns:p14="http://schemas.microsoft.com/office/powerpoint/2010/main" val="378040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Icons">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2018441" y="4626175"/>
            <a:ext cx="849926" cy="266454"/>
          </a:xfrm>
          <a:prstGeom prst="rect">
            <a:avLst/>
          </a:prstGeom>
        </p:spPr>
        <p:txBody>
          <a:bodyPr lIns="62197" tIns="31099" rIns="62197" bIns="31099"/>
          <a:lstStyle/>
          <a:p>
            <a:fld id="{8C03FF2B-E5CF-48CB-861B-BAAF00613138}" type="datetime1">
              <a:rPr lang="en-US" smtClean="0"/>
              <a:t>1209//15</a:t>
            </a:fld>
            <a:endParaRPr lang="en-US" dirty="0"/>
          </a:p>
        </p:txBody>
      </p:sp>
      <p:sp>
        <p:nvSpPr>
          <p:cNvPr id="4" name="Footer Placeholder 3"/>
          <p:cNvSpPr>
            <a:spLocks noGrp="1"/>
          </p:cNvSpPr>
          <p:nvPr>
            <p:ph type="ftr" sz="quarter" idx="11"/>
          </p:nvPr>
        </p:nvSpPr>
        <p:spPr>
          <a:xfrm>
            <a:off x="2885646" y="4627422"/>
            <a:ext cx="4672014" cy="260192"/>
          </a:xfrm>
          <a:prstGeom prst="rect">
            <a:avLst/>
          </a:prstGeom>
        </p:spPr>
        <p:txBody>
          <a:bodyPr lIns="62197" tIns="31099" rIns="62197" bIns="31099"/>
          <a:lstStyle/>
          <a:p>
            <a:endParaRPr lang="en-US" dirty="0"/>
          </a:p>
        </p:txBody>
      </p:sp>
      <p:sp>
        <p:nvSpPr>
          <p:cNvPr id="5" name="Slide Number Placeholder 4"/>
          <p:cNvSpPr>
            <a:spLocks noGrp="1"/>
          </p:cNvSpPr>
          <p:nvPr>
            <p:ph type="sldNum" sz="quarter" idx="12"/>
          </p:nvPr>
        </p:nvSpPr>
        <p:spPr>
          <a:xfrm>
            <a:off x="7810252" y="4627422"/>
            <a:ext cx="1076718" cy="260192"/>
          </a:xfrm>
          <a:prstGeom prst="rect">
            <a:avLst/>
          </a:prstGeom>
        </p:spPr>
        <p:txBody>
          <a:bodyPr lIns="62197" tIns="31099" rIns="62197" bIns="31099"/>
          <a:lstStyle/>
          <a:p>
            <a:fld id="{7F034911-0302-4AAB-AEF0-815419E29289}" type="slidenum">
              <a:rPr lang="en-US" smtClean="0"/>
              <a:pPr/>
              <a:t>‹#›</a:t>
            </a:fld>
            <a:endParaRPr lang="en-US" dirty="0"/>
          </a:p>
        </p:txBody>
      </p:sp>
      <p:sp>
        <p:nvSpPr>
          <p:cNvPr id="2" name="Title 1"/>
          <p:cNvSpPr>
            <a:spLocks noGrp="1"/>
          </p:cNvSpPr>
          <p:nvPr>
            <p:ph type="title"/>
          </p:nvPr>
        </p:nvSpPr>
        <p:spPr>
          <a:xfrm>
            <a:off x="1024889" y="287806"/>
            <a:ext cx="7052111" cy="304699"/>
          </a:xfrm>
        </p:spPr>
        <p:txBody>
          <a:bodyPr/>
          <a:lstStyle>
            <a:lvl1pPr>
              <a:defRPr sz="2200"/>
            </a:lvl1pPr>
          </a:lstStyle>
          <a:p>
            <a:r>
              <a:rPr lang="en-US" smtClean="0"/>
              <a:t>Click to edit Master title style</a:t>
            </a:r>
            <a:endParaRPr lang="en-GB"/>
          </a:p>
        </p:txBody>
      </p:sp>
      <p:sp>
        <p:nvSpPr>
          <p:cNvPr id="8" name="Textplatzhalter 19"/>
          <p:cNvSpPr>
            <a:spLocks noGrp="1"/>
          </p:cNvSpPr>
          <p:nvPr>
            <p:ph type="body" sz="quarter" idx="19"/>
          </p:nvPr>
        </p:nvSpPr>
        <p:spPr>
          <a:xfrm>
            <a:off x="2017937" y="4627851"/>
            <a:ext cx="6072024" cy="460292"/>
          </a:xfrm>
        </p:spPr>
        <p:txBody>
          <a:bodyPr>
            <a:normAutofit/>
          </a:bodyPr>
          <a:lstStyle>
            <a:lvl1pPr>
              <a:lnSpc>
                <a:spcPct val="100000"/>
              </a:lnSpc>
              <a:defRPr sz="700" cap="none">
                <a:solidFill>
                  <a:schemeClr val="tx2"/>
                </a:solidFill>
              </a:defRPr>
            </a:lvl1pPr>
          </a:lstStyle>
          <a:p>
            <a:pPr lvl="0"/>
            <a:endParaRPr lang="de-DE" dirty="0" smtClean="0"/>
          </a:p>
        </p:txBody>
      </p:sp>
    </p:spTree>
    <p:extLst>
      <p:ext uri="{BB962C8B-B14F-4D97-AF65-F5344CB8AC3E}">
        <p14:creationId xmlns:p14="http://schemas.microsoft.com/office/powerpoint/2010/main" val="246984081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5" name="Text Placeholder 4"/>
          <p:cNvSpPr>
            <a:spLocks noGrp="1"/>
          </p:cNvSpPr>
          <p:nvPr>
            <p:ph type="body" sz="quarter" idx="14" hasCustomPrompt="1"/>
          </p:nvPr>
        </p:nvSpPr>
        <p:spPr>
          <a:xfrm>
            <a:off x="233363" y="1399203"/>
            <a:ext cx="8288337" cy="2639397"/>
          </a:xfrm>
        </p:spPr>
        <p:txBody>
          <a:bodyPr/>
          <a:lstStyle>
            <a:lvl1pPr marL="176213" indent="-176213">
              <a:lnSpc>
                <a:spcPct val="100000"/>
              </a:lnSpc>
              <a:spcBef>
                <a:spcPts val="300"/>
              </a:spcBef>
              <a:spcAft>
                <a:spcPts val="300"/>
              </a:spcAft>
              <a:buFont typeface="Arial" panose="020B0604020202020204" pitchFamily="34" charset="0"/>
              <a:buChar char="•"/>
              <a:defRPr sz="1200" cap="none"/>
            </a:lvl1pPr>
            <a:lvl2pPr marL="476250" indent="-166688">
              <a:lnSpc>
                <a:spcPct val="100000"/>
              </a:lnSpc>
              <a:spcBef>
                <a:spcPts val="300"/>
              </a:spcBef>
              <a:spcAft>
                <a:spcPts val="300"/>
              </a:spcAft>
              <a:buFont typeface="Arial" panose="020B0604020202020204" pitchFamily="34" charset="0"/>
              <a:buChar char="–"/>
              <a:tabLst/>
              <a:defRPr sz="1200"/>
            </a:lvl2pPr>
            <a:lvl3pPr marL="692150" indent="-177800">
              <a:lnSpc>
                <a:spcPct val="100000"/>
              </a:lnSpc>
              <a:spcBef>
                <a:spcPts val="300"/>
              </a:spcBef>
              <a:spcAft>
                <a:spcPts val="300"/>
              </a:spcAft>
              <a:buSzPct val="85000"/>
              <a:buFont typeface="Arial" panose="020B0604020202020204" pitchFamily="34" charset="0"/>
              <a:buChar char="•"/>
              <a:defRPr sz="1200"/>
            </a:lvl3pPr>
            <a:lvl5pPr marL="968375" indent="-174625">
              <a:lnSpc>
                <a:spcPct val="100000"/>
              </a:lnSpc>
              <a:spcBef>
                <a:spcPts val="300"/>
              </a:spcBef>
              <a:spcAft>
                <a:spcPts val="300"/>
              </a:spcAft>
              <a:buSzPct val="85000"/>
              <a:buFont typeface="Arial" panose="020B0604020202020204" pitchFamily="34" charset="0"/>
              <a:buChar char="-"/>
              <a:defRPr sz="1200"/>
            </a:lvl5pPr>
          </a:lstStyle>
          <a:p>
            <a:pPr lvl="0"/>
            <a:r>
              <a:rPr lang="en-US" dirty="0" smtClean="0"/>
              <a:t>First level bullet</a:t>
            </a:r>
          </a:p>
          <a:p>
            <a:pPr lvl="1"/>
            <a:r>
              <a:rPr lang="en-US" dirty="0" smtClean="0"/>
              <a:t>Second level</a:t>
            </a:r>
          </a:p>
          <a:p>
            <a:pPr lvl="2"/>
            <a:r>
              <a:rPr lang="en-US" dirty="0" smtClean="0"/>
              <a:t>Third level</a:t>
            </a:r>
          </a:p>
          <a:p>
            <a:pPr lvl="4"/>
            <a:r>
              <a:rPr lang="en-US" dirty="0" smtClean="0"/>
              <a:t>Fourth level</a:t>
            </a:r>
            <a:endParaRPr lang="en-GB" dirty="0"/>
          </a:p>
        </p:txBody>
      </p:sp>
      <p:sp>
        <p:nvSpPr>
          <p:cNvPr id="6"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lvl1pPr>
          </a:lstStyle>
          <a:p>
            <a:pPr lvl="0">
              <a:spcBef>
                <a:spcPts val="0"/>
              </a:spcBef>
              <a:spcAft>
                <a:spcPts val="0"/>
              </a:spcAft>
            </a:pPr>
            <a:r>
              <a:rPr lang="en-US" dirty="0" smtClean="0"/>
              <a:t>CLICK TO ADD TAG LINE OR BEGINNING OF TITLE</a:t>
            </a:r>
            <a:endParaRPr lang="en-GB" dirty="0"/>
          </a:p>
        </p:txBody>
      </p:sp>
    </p:spTree>
    <p:extLst>
      <p:ext uri="{BB962C8B-B14F-4D97-AF65-F5344CB8AC3E}">
        <p14:creationId xmlns:p14="http://schemas.microsoft.com/office/powerpoint/2010/main" val="3195050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Bling">
    <p:spTree>
      <p:nvGrpSpPr>
        <p:cNvPr id="1" name=""/>
        <p:cNvGrpSpPr/>
        <p:nvPr/>
      </p:nvGrpSpPr>
      <p:grpSpPr>
        <a:xfrm>
          <a:off x="0" y="0"/>
          <a:ext cx="0" cy="0"/>
          <a:chOff x="0" y="0"/>
          <a:chExt cx="0" cy="0"/>
        </a:xfrm>
      </p:grpSpPr>
      <p:sp>
        <p:nvSpPr>
          <p:cNvPr id="12"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lvl1pPr>
          </a:lstStyle>
          <a:p>
            <a:pPr lvl="0">
              <a:spcBef>
                <a:spcPts val="0"/>
              </a:spcBef>
              <a:spcAft>
                <a:spcPts val="0"/>
              </a:spcAft>
            </a:pPr>
            <a:r>
              <a:rPr lang="en-US" dirty="0" smtClean="0"/>
              <a:t>CLICK TO ADD TAG LINE OR BEGINNING OF TITLE</a:t>
            </a:r>
            <a:endParaRPr lang="en-GB" dirty="0"/>
          </a:p>
        </p:txBody>
      </p:sp>
      <p:grpSp>
        <p:nvGrpSpPr>
          <p:cNvPr id="2" name="Gruppieren 1"/>
          <p:cNvGrpSpPr/>
          <p:nvPr userDrawn="1"/>
        </p:nvGrpSpPr>
        <p:grpSpPr>
          <a:xfrm>
            <a:off x="8252496" y="2571750"/>
            <a:ext cx="891505" cy="2571750"/>
            <a:chOff x="8252496" y="2571750"/>
            <a:chExt cx="891505" cy="2571750"/>
          </a:xfrm>
        </p:grpSpPr>
        <p:grpSp>
          <p:nvGrpSpPr>
            <p:cNvPr id="88" name="Group 87"/>
            <p:cNvGrpSpPr/>
            <p:nvPr userDrawn="1"/>
          </p:nvGrpSpPr>
          <p:grpSpPr>
            <a:xfrm>
              <a:off x="8252496" y="2571750"/>
              <a:ext cx="891505" cy="2571750"/>
              <a:chOff x="12130881" y="3781425"/>
              <a:chExt cx="1310482" cy="3781425"/>
            </a:xfrm>
          </p:grpSpPr>
          <p:sp>
            <p:nvSpPr>
              <p:cNvPr id="89" name="Oval 88"/>
              <p:cNvSpPr>
                <a:spLocks/>
              </p:cNvSpPr>
              <p:nvPr/>
            </p:nvSpPr>
            <p:spPr bwMode="auto">
              <a:xfrm rot="3900000" flipH="1">
                <a:off x="12448596" y="5001406"/>
                <a:ext cx="698400" cy="697635"/>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90" name="Oval 89"/>
              <p:cNvSpPr/>
              <p:nvPr/>
            </p:nvSpPr>
            <p:spPr>
              <a:xfrm>
                <a:off x="12613164" y="4367456"/>
                <a:ext cx="411286" cy="4112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1" name="Oval 90"/>
              <p:cNvSpPr/>
              <p:nvPr/>
            </p:nvSpPr>
            <p:spPr>
              <a:xfrm>
                <a:off x="12346781" y="4200525"/>
                <a:ext cx="172831" cy="1728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Right Triangle 91"/>
              <p:cNvSpPr/>
              <p:nvPr/>
            </p:nvSpPr>
            <p:spPr>
              <a:xfrm flipH="1">
                <a:off x="12130881" y="3781425"/>
                <a:ext cx="1310482" cy="3781425"/>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4" name="Oval 24"/>
              <p:cNvSpPr>
                <a:spLocks/>
              </p:cNvSpPr>
              <p:nvPr/>
            </p:nvSpPr>
            <p:spPr bwMode="auto">
              <a:xfrm rot="3900000" flipH="1">
                <a:off x="12429978" y="5491320"/>
                <a:ext cx="763902" cy="754332"/>
              </a:xfrm>
              <a:custGeom>
                <a:avLst/>
                <a:gdLst/>
                <a:ahLst/>
                <a:cxnLst/>
                <a:rect l="l" t="t" r="r" b="b"/>
                <a:pathLst>
                  <a:path w="763902" h="754332">
                    <a:moveTo>
                      <a:pt x="763902" y="138227"/>
                    </a:moveTo>
                    <a:cubicBezTo>
                      <a:pt x="683802" y="52832"/>
                      <a:pt x="569760" y="0"/>
                      <a:pt x="443365" y="0"/>
                    </a:cubicBezTo>
                    <a:cubicBezTo>
                      <a:pt x="198502" y="0"/>
                      <a:pt x="-1" y="198284"/>
                      <a:pt x="0" y="442881"/>
                    </a:cubicBezTo>
                    <a:cubicBezTo>
                      <a:pt x="-1" y="564384"/>
                      <a:pt x="48982" y="674459"/>
                      <a:pt x="128444" y="75433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grpSp>
        <p:grpSp>
          <p:nvGrpSpPr>
            <p:cNvPr id="29" name="Ipsos logo"/>
            <p:cNvGrpSpPr>
              <a:grpSpLocks noChangeAspect="1"/>
            </p:cNvGrpSpPr>
            <p:nvPr userDrawn="1"/>
          </p:nvGrpSpPr>
          <p:grpSpPr bwMode="gray">
            <a:xfrm>
              <a:off x="8558213" y="4629150"/>
              <a:ext cx="357328" cy="320400"/>
              <a:chOff x="1352" y="681"/>
              <a:chExt cx="3519" cy="3153"/>
            </a:xfrm>
          </p:grpSpPr>
          <p:sp>
            <p:nvSpPr>
              <p:cNvPr id="30" name="Freeform 19"/>
              <p:cNvSpPr>
                <a:spLocks noChangeAspect="1"/>
              </p:cNvSpPr>
              <p:nvPr userDrawn="1"/>
            </p:nvSpPr>
            <p:spPr bwMode="gray">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1" name="Freeform 20"/>
              <p:cNvSpPr>
                <a:spLocks noChangeAspect="1"/>
              </p:cNvSpPr>
              <p:nvPr userDrawn="1"/>
            </p:nvSpPr>
            <p:spPr bwMode="gray">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2" name="Freeform 21"/>
              <p:cNvSpPr>
                <a:spLocks noChangeAspect="1"/>
              </p:cNvSpPr>
              <p:nvPr userDrawn="1"/>
            </p:nvSpPr>
            <p:spPr bwMode="gray">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3" name="Freeform 22"/>
              <p:cNvSpPr>
                <a:spLocks noChangeAspect="1"/>
              </p:cNvSpPr>
              <p:nvPr userDrawn="1"/>
            </p:nvSpPr>
            <p:spPr bwMode="gray">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4" name="Freeform 23"/>
              <p:cNvSpPr>
                <a:spLocks noChangeAspect="1"/>
              </p:cNvSpPr>
              <p:nvPr userDrawn="1"/>
            </p:nvSpPr>
            <p:spPr bwMode="gray">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5" name="Freeform 24"/>
              <p:cNvSpPr>
                <a:spLocks noChangeAspect="1"/>
              </p:cNvSpPr>
              <p:nvPr userDrawn="1"/>
            </p:nvSpPr>
            <p:spPr bwMode="gray">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6" name="Freeform 25"/>
              <p:cNvSpPr>
                <a:spLocks noChangeAspect="1"/>
              </p:cNvSpPr>
              <p:nvPr userDrawn="1"/>
            </p:nvSpPr>
            <p:spPr bwMode="gray">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7" name="Freeform 26"/>
              <p:cNvSpPr>
                <a:spLocks noChangeAspect="1"/>
              </p:cNvSpPr>
              <p:nvPr userDrawn="1"/>
            </p:nvSpPr>
            <p:spPr bwMode="gray">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8" name="Freeform 27"/>
              <p:cNvSpPr>
                <a:spLocks noChangeAspect="1" noEditPoints="1"/>
              </p:cNvSpPr>
              <p:nvPr userDrawn="1"/>
            </p:nvSpPr>
            <p:spPr bwMode="gray">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9" name="Freeform 28"/>
              <p:cNvSpPr>
                <a:spLocks noChangeAspect="1"/>
              </p:cNvSpPr>
              <p:nvPr userDrawn="1"/>
            </p:nvSpPr>
            <p:spPr bwMode="gray">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0" name="Freeform 29"/>
              <p:cNvSpPr>
                <a:spLocks noChangeAspect="1" noEditPoints="1"/>
              </p:cNvSpPr>
              <p:nvPr userDrawn="1"/>
            </p:nvSpPr>
            <p:spPr bwMode="gray">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1" name="Freeform 30"/>
              <p:cNvSpPr>
                <a:spLocks noChangeAspect="1"/>
              </p:cNvSpPr>
              <p:nvPr userDrawn="1"/>
            </p:nvSpPr>
            <p:spPr bwMode="gray">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2" name="Freeform 31"/>
              <p:cNvSpPr>
                <a:spLocks noChangeAspect="1"/>
              </p:cNvSpPr>
              <p:nvPr userDrawn="1"/>
            </p:nvSpPr>
            <p:spPr bwMode="gray">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3" name="Freeform 32"/>
              <p:cNvSpPr>
                <a:spLocks noChangeAspect="1" noEditPoints="1"/>
              </p:cNvSpPr>
              <p:nvPr userDrawn="1"/>
            </p:nvSpPr>
            <p:spPr bwMode="gray">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4" name="Freeform 33"/>
              <p:cNvSpPr>
                <a:spLocks noChangeAspect="1"/>
              </p:cNvSpPr>
              <p:nvPr userDrawn="1"/>
            </p:nvSpPr>
            <p:spPr bwMode="gray">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spTree>
    <p:extLst>
      <p:ext uri="{BB962C8B-B14F-4D97-AF65-F5344CB8AC3E}">
        <p14:creationId xmlns:p14="http://schemas.microsoft.com/office/powerpoint/2010/main" val="220237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Bling">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47650" y="1388443"/>
            <a:ext cx="7870391" cy="2643008"/>
          </a:xfrm>
        </p:spPr>
        <p:txBody>
          <a:bodyPr vert="horz" lIns="0" tIns="0" rIns="0" bIns="0" rtlCol="0">
            <a:noAutofit/>
          </a:bodyPr>
          <a:lstStyle>
            <a:lvl1pPr>
              <a:defRPr lang="en-US" cap="none" dirty="0" smtClean="0"/>
            </a:lvl1pPr>
            <a:lvl2pPr>
              <a:defRPr lang="en-US" cap="none" baseline="0" dirty="0" smtClean="0"/>
            </a:lvl2pPr>
            <a:lvl3pPr>
              <a:defRPr lang="en-US" cap="none" baseline="0" dirty="0" smtClean="0"/>
            </a:lvl3pPr>
            <a:lvl4pPr>
              <a:defRPr lang="en-US" cap="none" baseline="0" dirty="0" smtClean="0"/>
            </a:lvl4pPr>
            <a:lvl5pPr>
              <a:defRPr lang="en-GB" cap="none" baseline="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3"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lvl1pPr>
          </a:lstStyle>
          <a:p>
            <a:pPr lvl="0">
              <a:spcBef>
                <a:spcPts val="0"/>
              </a:spcBef>
              <a:spcAft>
                <a:spcPts val="0"/>
              </a:spcAft>
            </a:pPr>
            <a:r>
              <a:rPr lang="en-US" dirty="0" smtClean="0"/>
              <a:t>CLICK TO ADD TAG LINE OR BEGINNING OF TITLE</a:t>
            </a:r>
            <a:endParaRPr lang="en-GB" dirty="0"/>
          </a:p>
        </p:txBody>
      </p:sp>
      <p:grpSp>
        <p:nvGrpSpPr>
          <p:cNvPr id="31" name="Gruppieren 30"/>
          <p:cNvGrpSpPr/>
          <p:nvPr userDrawn="1"/>
        </p:nvGrpSpPr>
        <p:grpSpPr>
          <a:xfrm>
            <a:off x="8252496" y="2571750"/>
            <a:ext cx="891505" cy="2571750"/>
            <a:chOff x="8252496" y="2571750"/>
            <a:chExt cx="891505" cy="2571750"/>
          </a:xfrm>
        </p:grpSpPr>
        <p:grpSp>
          <p:nvGrpSpPr>
            <p:cNvPr id="32" name="Group 87"/>
            <p:cNvGrpSpPr/>
            <p:nvPr userDrawn="1"/>
          </p:nvGrpSpPr>
          <p:grpSpPr>
            <a:xfrm>
              <a:off x="8252496" y="2571750"/>
              <a:ext cx="891505" cy="2571750"/>
              <a:chOff x="12130881" y="3781425"/>
              <a:chExt cx="1310482" cy="3781425"/>
            </a:xfrm>
          </p:grpSpPr>
          <p:sp>
            <p:nvSpPr>
              <p:cNvPr id="56" name="Oval 88"/>
              <p:cNvSpPr>
                <a:spLocks/>
              </p:cNvSpPr>
              <p:nvPr/>
            </p:nvSpPr>
            <p:spPr bwMode="auto">
              <a:xfrm rot="3900000" flipH="1">
                <a:off x="12448596" y="5001406"/>
                <a:ext cx="698400" cy="697635"/>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57" name="Oval 89"/>
              <p:cNvSpPr/>
              <p:nvPr/>
            </p:nvSpPr>
            <p:spPr>
              <a:xfrm>
                <a:off x="12613164" y="4367456"/>
                <a:ext cx="411286" cy="4112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Oval 90"/>
              <p:cNvSpPr/>
              <p:nvPr/>
            </p:nvSpPr>
            <p:spPr>
              <a:xfrm>
                <a:off x="12346781" y="4200525"/>
                <a:ext cx="172831" cy="1728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Right Triangle 91"/>
              <p:cNvSpPr/>
              <p:nvPr/>
            </p:nvSpPr>
            <p:spPr>
              <a:xfrm flipH="1">
                <a:off x="12130881" y="3781425"/>
                <a:ext cx="1310482" cy="3781425"/>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Oval 24"/>
              <p:cNvSpPr>
                <a:spLocks/>
              </p:cNvSpPr>
              <p:nvPr/>
            </p:nvSpPr>
            <p:spPr bwMode="auto">
              <a:xfrm rot="3900000" flipH="1">
                <a:off x="12429978" y="5491320"/>
                <a:ext cx="763902" cy="754332"/>
              </a:xfrm>
              <a:custGeom>
                <a:avLst/>
                <a:gdLst/>
                <a:ahLst/>
                <a:cxnLst/>
                <a:rect l="l" t="t" r="r" b="b"/>
                <a:pathLst>
                  <a:path w="763902" h="754332">
                    <a:moveTo>
                      <a:pt x="763902" y="138227"/>
                    </a:moveTo>
                    <a:cubicBezTo>
                      <a:pt x="683802" y="52832"/>
                      <a:pt x="569760" y="0"/>
                      <a:pt x="443365" y="0"/>
                    </a:cubicBezTo>
                    <a:cubicBezTo>
                      <a:pt x="198502" y="0"/>
                      <a:pt x="-1" y="198284"/>
                      <a:pt x="0" y="442881"/>
                    </a:cubicBezTo>
                    <a:cubicBezTo>
                      <a:pt x="-1" y="564384"/>
                      <a:pt x="48982" y="674459"/>
                      <a:pt x="128444" y="75433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grpSp>
        <p:grpSp>
          <p:nvGrpSpPr>
            <p:cNvPr id="33" name="Ipsos logo"/>
            <p:cNvGrpSpPr>
              <a:grpSpLocks noChangeAspect="1"/>
            </p:cNvGrpSpPr>
            <p:nvPr userDrawn="1"/>
          </p:nvGrpSpPr>
          <p:grpSpPr bwMode="gray">
            <a:xfrm>
              <a:off x="8558213" y="4629150"/>
              <a:ext cx="357328" cy="320400"/>
              <a:chOff x="1352" y="681"/>
              <a:chExt cx="3519" cy="3153"/>
            </a:xfrm>
          </p:grpSpPr>
          <p:sp>
            <p:nvSpPr>
              <p:cNvPr id="34" name="Freeform 19"/>
              <p:cNvSpPr>
                <a:spLocks noChangeAspect="1"/>
              </p:cNvSpPr>
              <p:nvPr userDrawn="1"/>
            </p:nvSpPr>
            <p:spPr bwMode="gray">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5" name="Freeform 20"/>
              <p:cNvSpPr>
                <a:spLocks noChangeAspect="1"/>
              </p:cNvSpPr>
              <p:nvPr userDrawn="1"/>
            </p:nvSpPr>
            <p:spPr bwMode="gray">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3" name="Freeform 21"/>
              <p:cNvSpPr>
                <a:spLocks noChangeAspect="1"/>
              </p:cNvSpPr>
              <p:nvPr userDrawn="1"/>
            </p:nvSpPr>
            <p:spPr bwMode="gray">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4" name="Freeform 22"/>
              <p:cNvSpPr>
                <a:spLocks noChangeAspect="1"/>
              </p:cNvSpPr>
              <p:nvPr userDrawn="1"/>
            </p:nvSpPr>
            <p:spPr bwMode="gray">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5" name="Freeform 23"/>
              <p:cNvSpPr>
                <a:spLocks noChangeAspect="1"/>
              </p:cNvSpPr>
              <p:nvPr userDrawn="1"/>
            </p:nvSpPr>
            <p:spPr bwMode="gray">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6" name="Freeform 24"/>
              <p:cNvSpPr>
                <a:spLocks noChangeAspect="1"/>
              </p:cNvSpPr>
              <p:nvPr userDrawn="1"/>
            </p:nvSpPr>
            <p:spPr bwMode="gray">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7" name="Freeform 25"/>
              <p:cNvSpPr>
                <a:spLocks noChangeAspect="1"/>
              </p:cNvSpPr>
              <p:nvPr userDrawn="1"/>
            </p:nvSpPr>
            <p:spPr bwMode="gray">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8" name="Freeform 26"/>
              <p:cNvSpPr>
                <a:spLocks noChangeAspect="1"/>
              </p:cNvSpPr>
              <p:nvPr userDrawn="1"/>
            </p:nvSpPr>
            <p:spPr bwMode="gray">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9" name="Freeform 27"/>
              <p:cNvSpPr>
                <a:spLocks noChangeAspect="1" noEditPoints="1"/>
              </p:cNvSpPr>
              <p:nvPr userDrawn="1"/>
            </p:nvSpPr>
            <p:spPr bwMode="gray">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0" name="Freeform 28"/>
              <p:cNvSpPr>
                <a:spLocks noChangeAspect="1"/>
              </p:cNvSpPr>
              <p:nvPr userDrawn="1"/>
            </p:nvSpPr>
            <p:spPr bwMode="gray">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1" name="Freeform 29"/>
              <p:cNvSpPr>
                <a:spLocks noChangeAspect="1" noEditPoints="1"/>
              </p:cNvSpPr>
              <p:nvPr userDrawn="1"/>
            </p:nvSpPr>
            <p:spPr bwMode="gray">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2" name="Freeform 30"/>
              <p:cNvSpPr>
                <a:spLocks noChangeAspect="1"/>
              </p:cNvSpPr>
              <p:nvPr userDrawn="1"/>
            </p:nvSpPr>
            <p:spPr bwMode="gray">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3" name="Freeform 31"/>
              <p:cNvSpPr>
                <a:spLocks noChangeAspect="1"/>
              </p:cNvSpPr>
              <p:nvPr userDrawn="1"/>
            </p:nvSpPr>
            <p:spPr bwMode="gray">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4" name="Freeform 32"/>
              <p:cNvSpPr>
                <a:spLocks noChangeAspect="1" noEditPoints="1"/>
              </p:cNvSpPr>
              <p:nvPr userDrawn="1"/>
            </p:nvSpPr>
            <p:spPr bwMode="gray">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5" name="Freeform 33"/>
              <p:cNvSpPr>
                <a:spLocks noChangeAspect="1"/>
              </p:cNvSpPr>
              <p:nvPr userDrawn="1"/>
            </p:nvSpPr>
            <p:spPr bwMode="gray">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spTree>
    <p:extLst>
      <p:ext uri="{BB962C8B-B14F-4D97-AF65-F5344CB8AC3E}">
        <p14:creationId xmlns:p14="http://schemas.microsoft.com/office/powerpoint/2010/main" val="3713217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ographies">
    <p:spTree>
      <p:nvGrpSpPr>
        <p:cNvPr id="1" name=""/>
        <p:cNvGrpSpPr/>
        <p:nvPr/>
      </p:nvGrpSpPr>
      <p:grpSpPr>
        <a:xfrm>
          <a:off x="0" y="0"/>
          <a:ext cx="0" cy="0"/>
          <a:chOff x="0" y="0"/>
          <a:chExt cx="0" cy="0"/>
        </a:xfrm>
      </p:grpSpPr>
      <p:sp>
        <p:nvSpPr>
          <p:cNvPr id="5" name="Content Placeholder 2"/>
          <p:cNvSpPr>
            <a:spLocks noGrp="1"/>
          </p:cNvSpPr>
          <p:nvPr>
            <p:ph idx="12" hasCustomPrompt="1"/>
          </p:nvPr>
        </p:nvSpPr>
        <p:spPr>
          <a:xfrm>
            <a:off x="947451" y="1239836"/>
            <a:ext cx="1941711" cy="578779"/>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dirty="0" smtClean="0"/>
              <a:t>Click to edit master text styles</a:t>
            </a:r>
          </a:p>
        </p:txBody>
      </p:sp>
      <p:sp>
        <p:nvSpPr>
          <p:cNvPr id="10" name="Picture Placeholder 8"/>
          <p:cNvSpPr>
            <a:spLocks noGrp="1"/>
          </p:cNvSpPr>
          <p:nvPr>
            <p:ph type="pic" sz="quarter" idx="15" hasCustomPrompt="1"/>
          </p:nvPr>
        </p:nvSpPr>
        <p:spPr>
          <a:xfrm>
            <a:off x="262929" y="1239836"/>
            <a:ext cx="684522" cy="578779"/>
          </a:xfrm>
          <a:solidFill>
            <a:schemeClr val="bg1">
              <a:lumMod val="85000"/>
            </a:schemeClr>
          </a:solidFill>
        </p:spPr>
        <p:txBody>
          <a:bodyPr>
            <a:normAutofit/>
          </a:bodyPr>
          <a:lstStyle>
            <a:lvl1pPr marL="0" indent="0">
              <a:buNone/>
              <a:defRPr sz="1050" baseline="0"/>
            </a:lvl1pPr>
          </a:lstStyle>
          <a:p>
            <a:r>
              <a:rPr lang="en-GB" dirty="0" smtClean="0"/>
              <a:t>Insert picture from file</a:t>
            </a:r>
            <a:endParaRPr lang="en-GB" dirty="0"/>
          </a:p>
        </p:txBody>
      </p:sp>
      <p:sp>
        <p:nvSpPr>
          <p:cNvPr id="11" name="Picture Placeholder 8"/>
          <p:cNvSpPr>
            <a:spLocks noGrp="1"/>
          </p:cNvSpPr>
          <p:nvPr>
            <p:ph type="pic" sz="quarter" idx="18" hasCustomPrompt="1"/>
          </p:nvPr>
        </p:nvSpPr>
        <p:spPr>
          <a:xfrm>
            <a:off x="3196468" y="1239836"/>
            <a:ext cx="684522" cy="578779"/>
          </a:xfrm>
          <a:solidFill>
            <a:schemeClr val="bg1">
              <a:lumMod val="85000"/>
            </a:schemeClr>
          </a:solidFill>
        </p:spPr>
        <p:txBody>
          <a:bodyPr>
            <a:normAutofit/>
          </a:bodyPr>
          <a:lstStyle>
            <a:lvl1pPr marL="0" indent="0">
              <a:buNone/>
              <a:defRPr sz="1050" baseline="0"/>
            </a:lvl1pPr>
          </a:lstStyle>
          <a:p>
            <a:r>
              <a:rPr lang="en-GB" dirty="0" smtClean="0"/>
              <a:t>Insert picture from file</a:t>
            </a:r>
            <a:endParaRPr lang="en-GB" dirty="0"/>
          </a:p>
        </p:txBody>
      </p:sp>
      <p:sp>
        <p:nvSpPr>
          <p:cNvPr id="12" name="Picture Placeholder 8"/>
          <p:cNvSpPr>
            <a:spLocks noGrp="1"/>
          </p:cNvSpPr>
          <p:nvPr>
            <p:ph type="pic" sz="quarter" idx="19" hasCustomPrompt="1"/>
          </p:nvPr>
        </p:nvSpPr>
        <p:spPr>
          <a:xfrm>
            <a:off x="6147915" y="1239836"/>
            <a:ext cx="684522" cy="578779"/>
          </a:xfrm>
          <a:solidFill>
            <a:schemeClr val="bg1">
              <a:lumMod val="85000"/>
            </a:schemeClr>
          </a:solidFill>
        </p:spPr>
        <p:txBody>
          <a:bodyPr>
            <a:normAutofit/>
          </a:bodyPr>
          <a:lstStyle>
            <a:lvl1pPr marL="0" indent="0">
              <a:buNone/>
              <a:defRPr sz="1050" baseline="0"/>
            </a:lvl1pPr>
          </a:lstStyle>
          <a:p>
            <a:r>
              <a:rPr lang="en-GB" dirty="0" smtClean="0"/>
              <a:t>Insert picture from file</a:t>
            </a:r>
            <a:endParaRPr lang="en-GB" dirty="0"/>
          </a:p>
        </p:txBody>
      </p:sp>
      <p:sp>
        <p:nvSpPr>
          <p:cNvPr id="4" name="Text Placeholder 3"/>
          <p:cNvSpPr>
            <a:spLocks noGrp="1"/>
          </p:cNvSpPr>
          <p:nvPr>
            <p:ph type="body" sz="quarter" idx="20" hasCustomPrompt="1"/>
          </p:nvPr>
        </p:nvSpPr>
        <p:spPr>
          <a:xfrm>
            <a:off x="263525" y="1918036"/>
            <a:ext cx="2625725" cy="947738"/>
          </a:xfrm>
        </p:spPr>
        <p:txBody>
          <a:bodyPr>
            <a:noAutofit/>
          </a:bodyPr>
          <a:lstStyle>
            <a:lvl3pPr>
              <a:defRPr baseline="0"/>
            </a:lvl3pPr>
            <a:lvl4pPr>
              <a:defRPr baseline="0"/>
            </a:lvl4pPr>
            <a:lvl5pPr>
              <a:defRPr/>
            </a:lvl5pPr>
          </a:lstStyle>
          <a:p>
            <a:pPr lvl="2"/>
            <a:r>
              <a:rPr lang="en-US" dirty="0" smtClean="0"/>
              <a:t>1st Level</a:t>
            </a:r>
          </a:p>
          <a:p>
            <a:pPr lvl="3"/>
            <a:r>
              <a:rPr lang="en-US" dirty="0" smtClean="0"/>
              <a:t>2nd Level</a:t>
            </a:r>
          </a:p>
          <a:p>
            <a:pPr lvl="4"/>
            <a:r>
              <a:rPr lang="en-US" dirty="0" smtClean="0"/>
              <a:t>3rd Level</a:t>
            </a:r>
            <a:endParaRPr lang="en-GB" dirty="0"/>
          </a:p>
        </p:txBody>
      </p:sp>
      <p:sp>
        <p:nvSpPr>
          <p:cNvPr id="13" name="Text Placeholder 3"/>
          <p:cNvSpPr>
            <a:spLocks noGrp="1"/>
          </p:cNvSpPr>
          <p:nvPr>
            <p:ph type="body" sz="quarter" idx="21" hasCustomPrompt="1"/>
          </p:nvPr>
        </p:nvSpPr>
        <p:spPr>
          <a:xfrm>
            <a:off x="3196468" y="1918036"/>
            <a:ext cx="2625725" cy="947738"/>
          </a:xfrm>
        </p:spPr>
        <p:txBody>
          <a:bodyPr>
            <a:noAutofit/>
          </a:bodyPr>
          <a:lstStyle>
            <a:lvl3pPr>
              <a:defRPr baseline="0"/>
            </a:lvl3pPr>
            <a:lvl4pPr>
              <a:defRPr baseline="0"/>
            </a:lvl4pPr>
            <a:lvl5pPr>
              <a:defRPr/>
            </a:lvl5pPr>
          </a:lstStyle>
          <a:p>
            <a:pPr lvl="2"/>
            <a:r>
              <a:rPr lang="en-US" dirty="0" smtClean="0"/>
              <a:t>1st Level</a:t>
            </a:r>
          </a:p>
          <a:p>
            <a:pPr lvl="3"/>
            <a:r>
              <a:rPr lang="en-US" dirty="0" smtClean="0"/>
              <a:t>2nd Level</a:t>
            </a:r>
          </a:p>
          <a:p>
            <a:pPr lvl="4"/>
            <a:r>
              <a:rPr lang="en-US" dirty="0" smtClean="0"/>
              <a:t>3rd Level</a:t>
            </a:r>
            <a:endParaRPr lang="en-GB" dirty="0"/>
          </a:p>
        </p:txBody>
      </p:sp>
      <p:sp>
        <p:nvSpPr>
          <p:cNvPr id="14" name="Text Placeholder 3"/>
          <p:cNvSpPr>
            <a:spLocks noGrp="1"/>
          </p:cNvSpPr>
          <p:nvPr>
            <p:ph type="body" sz="quarter" idx="22" hasCustomPrompt="1"/>
          </p:nvPr>
        </p:nvSpPr>
        <p:spPr>
          <a:xfrm>
            <a:off x="6143701" y="1918036"/>
            <a:ext cx="2625725" cy="947738"/>
          </a:xfrm>
        </p:spPr>
        <p:txBody>
          <a:bodyPr>
            <a:noAutofit/>
          </a:bodyPr>
          <a:lstStyle>
            <a:lvl3pPr>
              <a:defRPr baseline="0"/>
            </a:lvl3pPr>
            <a:lvl4pPr>
              <a:defRPr baseline="0"/>
            </a:lvl4pPr>
            <a:lvl5pPr>
              <a:defRPr/>
            </a:lvl5pPr>
          </a:lstStyle>
          <a:p>
            <a:pPr lvl="2"/>
            <a:r>
              <a:rPr lang="en-US" dirty="0" smtClean="0"/>
              <a:t>1st Level</a:t>
            </a:r>
          </a:p>
          <a:p>
            <a:pPr lvl="3"/>
            <a:r>
              <a:rPr lang="en-US" dirty="0" smtClean="0"/>
              <a:t>2nd Level</a:t>
            </a:r>
          </a:p>
          <a:p>
            <a:pPr lvl="4"/>
            <a:r>
              <a:rPr lang="en-US" dirty="0" smtClean="0"/>
              <a:t>3rd Level</a:t>
            </a:r>
            <a:endParaRPr lang="en-GB" dirty="0"/>
          </a:p>
        </p:txBody>
      </p:sp>
      <p:sp>
        <p:nvSpPr>
          <p:cNvPr id="24" name="Content Placeholder 2"/>
          <p:cNvSpPr>
            <a:spLocks noGrp="1"/>
          </p:cNvSpPr>
          <p:nvPr>
            <p:ph idx="23" hasCustomPrompt="1"/>
          </p:nvPr>
        </p:nvSpPr>
        <p:spPr>
          <a:xfrm>
            <a:off x="3880990" y="1239836"/>
            <a:ext cx="1941711" cy="578779"/>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dirty="0" smtClean="0"/>
              <a:t>Click to edit master text styles</a:t>
            </a:r>
          </a:p>
        </p:txBody>
      </p:sp>
      <p:sp>
        <p:nvSpPr>
          <p:cNvPr id="25" name="Content Placeholder 2"/>
          <p:cNvSpPr>
            <a:spLocks noGrp="1"/>
          </p:cNvSpPr>
          <p:nvPr>
            <p:ph idx="24" hasCustomPrompt="1"/>
          </p:nvPr>
        </p:nvSpPr>
        <p:spPr>
          <a:xfrm>
            <a:off x="6832437" y="1239836"/>
            <a:ext cx="1941711" cy="578779"/>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dirty="0" smtClean="0"/>
              <a:t>Click to edit master text styles</a:t>
            </a:r>
          </a:p>
        </p:txBody>
      </p:sp>
      <p:sp>
        <p:nvSpPr>
          <p:cNvPr id="16"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lvl1pPr>
          </a:lstStyle>
          <a:p>
            <a:pPr lvl="0">
              <a:spcBef>
                <a:spcPts val="0"/>
              </a:spcBef>
              <a:spcAft>
                <a:spcPts val="0"/>
              </a:spcAft>
            </a:pPr>
            <a:r>
              <a:rPr lang="en-US" dirty="0" smtClean="0"/>
              <a:t>CLICK TO ADD TAG LINE OR BEGINNING OF TITLE</a:t>
            </a:r>
            <a:endParaRPr lang="en-GB" dirty="0"/>
          </a:p>
        </p:txBody>
      </p:sp>
    </p:spTree>
    <p:extLst>
      <p:ext uri="{BB962C8B-B14F-4D97-AF65-F5344CB8AC3E}">
        <p14:creationId xmlns:p14="http://schemas.microsoft.com/office/powerpoint/2010/main" val="110246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Main Title - 1/3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4000162" cy="5143500"/>
          </a:xfrm>
        </p:spPr>
        <p:txBody>
          <a:bodyPr/>
          <a:lstStyle/>
          <a:p>
            <a:r>
              <a:rPr lang="en-US" dirty="0" smtClean="0"/>
              <a:t>Click icon to add picture</a:t>
            </a:r>
            <a:endParaRPr lang="en-GB" dirty="0"/>
          </a:p>
        </p:txBody>
      </p:sp>
      <p:sp>
        <p:nvSpPr>
          <p:cNvPr id="2" name="Title 1"/>
          <p:cNvSpPr>
            <a:spLocks noGrp="1"/>
          </p:cNvSpPr>
          <p:nvPr>
            <p:ph type="ctrTitle" hasCustomPrompt="1"/>
          </p:nvPr>
        </p:nvSpPr>
        <p:spPr>
          <a:xfrm>
            <a:off x="4769527" y="2152234"/>
            <a:ext cx="4078999" cy="508645"/>
          </a:xfrm>
        </p:spPr>
        <p:txBody>
          <a:bodyPr anchor="ctr"/>
          <a:lstStyle>
            <a:lvl1pPr>
              <a:defRPr sz="3700" baseline="0"/>
            </a:lvl1pPr>
          </a:lstStyle>
          <a:p>
            <a:r>
              <a:rPr lang="en-US" dirty="0" smtClean="0"/>
              <a:t>Impact word(s)</a:t>
            </a:r>
            <a:endParaRPr lang="en-US" dirty="0"/>
          </a:p>
        </p:txBody>
      </p:sp>
      <p:sp>
        <p:nvSpPr>
          <p:cNvPr id="3" name="Subtitle 2"/>
          <p:cNvSpPr>
            <a:spLocks noGrp="1"/>
          </p:cNvSpPr>
          <p:nvPr>
            <p:ph type="subTitle" idx="1" hasCustomPrompt="1"/>
          </p:nvPr>
        </p:nvSpPr>
        <p:spPr>
          <a:xfrm>
            <a:off x="4769527" y="2864332"/>
            <a:ext cx="4078999" cy="1332300"/>
          </a:xfrm>
        </p:spPr>
        <p:txBody>
          <a:bodyPr/>
          <a:lstStyle>
            <a:lvl1pPr marL="0" indent="0" algn="l">
              <a:buNone/>
              <a:defRPr baseline="0">
                <a:solidFill>
                  <a:schemeClr val="tx1"/>
                </a:solidFill>
              </a:defRPr>
            </a:lvl1pPr>
            <a:lvl2pPr marL="3240" indent="0" algn="l">
              <a:spcBef>
                <a:spcPts val="0"/>
              </a:spcBef>
              <a:buNone/>
              <a:tabLst/>
              <a:defRPr baseline="0">
                <a:solidFill>
                  <a:schemeClr val="tx1"/>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smtClean="0"/>
              <a:t>Presenter Name</a:t>
            </a:r>
          </a:p>
          <a:p>
            <a:pPr lvl="1"/>
            <a:r>
              <a:rPr lang="en-US" dirty="0" smtClean="0"/>
              <a:t>Job title, date, or other relevant presenter info</a:t>
            </a:r>
            <a:endParaRPr lang="en-US" dirty="0"/>
          </a:p>
        </p:txBody>
      </p:sp>
      <p:sp>
        <p:nvSpPr>
          <p:cNvPr id="20" name="Text Placeholder 19"/>
          <p:cNvSpPr>
            <a:spLocks noGrp="1"/>
          </p:cNvSpPr>
          <p:nvPr>
            <p:ph type="body" sz="quarter" idx="13" hasCustomPrompt="1"/>
          </p:nvPr>
        </p:nvSpPr>
        <p:spPr>
          <a:xfrm>
            <a:off x="4769527" y="1389063"/>
            <a:ext cx="4078999" cy="637454"/>
          </a:xfrm>
        </p:spPr>
        <p:txBody>
          <a:bodyPr anchor="b">
            <a:normAutofit/>
          </a:bodyPr>
          <a:lstStyle>
            <a:lvl1pPr>
              <a:defRPr sz="2200" b="0" cap="none" baseline="0">
                <a:solidFill>
                  <a:schemeClr val="tx1"/>
                </a:solidFill>
              </a:defRPr>
            </a:lvl1pPr>
          </a:lstStyle>
          <a:p>
            <a:pPr lvl="0"/>
            <a:r>
              <a:rPr lang="en-US" dirty="0" smtClean="0"/>
              <a:t>Full presentation title</a:t>
            </a:r>
            <a:endParaRPr lang="en-GB" dirty="0"/>
          </a:p>
        </p:txBody>
      </p:sp>
      <p:sp>
        <p:nvSpPr>
          <p:cNvPr id="7" name="Picture Placeholder 6"/>
          <p:cNvSpPr>
            <a:spLocks noGrp="1"/>
          </p:cNvSpPr>
          <p:nvPr>
            <p:ph type="pic" sz="quarter" idx="15" hasCustomPrompt="1"/>
          </p:nvPr>
        </p:nvSpPr>
        <p:spPr>
          <a:xfrm>
            <a:off x="7823701" y="592860"/>
            <a:ext cx="1024825" cy="722153"/>
          </a:xfrm>
          <a:noFill/>
        </p:spPr>
        <p:txBody>
          <a:bodyPr/>
          <a:lstStyle>
            <a:lvl1pPr algn="ctr">
              <a:defRPr sz="1400"/>
            </a:lvl1pPr>
          </a:lstStyle>
          <a:p>
            <a:r>
              <a:rPr lang="en-GB" dirty="0" smtClean="0"/>
              <a:t>Client Logo</a:t>
            </a:r>
            <a:br>
              <a:rPr lang="en-GB" dirty="0" smtClean="0"/>
            </a:br>
            <a:r>
              <a:rPr lang="en-GB" dirty="0" smtClean="0"/>
              <a:t>(delete if unused)</a:t>
            </a:r>
            <a:endParaRPr lang="en-GB" dirty="0"/>
          </a:p>
        </p:txBody>
      </p:sp>
    </p:spTree>
    <p:extLst>
      <p:ext uri="{BB962C8B-B14F-4D97-AF65-F5344CB8AC3E}">
        <p14:creationId xmlns:p14="http://schemas.microsoft.com/office/powerpoint/2010/main" val="387465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 Box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4571460" cy="5143500"/>
          </a:xfrm>
        </p:spPr>
        <p:txBody>
          <a:bodyPr/>
          <a:lstStyle/>
          <a:p>
            <a:r>
              <a:rPr lang="en-US" dirty="0" smtClean="0"/>
              <a:t>Click icon to add picture</a:t>
            </a:r>
            <a:endParaRPr lang="en-GB" dirty="0"/>
          </a:p>
        </p:txBody>
      </p:sp>
      <p:sp>
        <p:nvSpPr>
          <p:cNvPr id="3" name="Subtitle 2"/>
          <p:cNvSpPr>
            <a:spLocks noGrp="1"/>
          </p:cNvSpPr>
          <p:nvPr>
            <p:ph type="subTitle" idx="1" hasCustomPrompt="1"/>
          </p:nvPr>
        </p:nvSpPr>
        <p:spPr>
          <a:xfrm>
            <a:off x="4786371" y="1122848"/>
            <a:ext cx="4100599" cy="2742335"/>
          </a:xfrm>
        </p:spPr>
        <p:txBody>
          <a:bodyPr anchor="ctr">
            <a:normAutofit/>
          </a:bodyPr>
          <a:lstStyle>
            <a:lvl1pPr marL="0" indent="0" algn="l">
              <a:buNone/>
              <a:defRPr sz="2700" b="1" cap="none" baseline="0">
                <a:solidFill>
                  <a:schemeClr val="tx1"/>
                </a:solidFill>
              </a:defRPr>
            </a:lvl1pPr>
            <a:lvl2pPr marL="3240" indent="0" algn="l">
              <a:spcBef>
                <a:spcPts val="0"/>
              </a:spcBef>
              <a:buNone/>
              <a:tabLst/>
              <a:defRPr sz="2200" cap="none"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smtClean="0"/>
              <a:t>Slide Title</a:t>
            </a:r>
          </a:p>
          <a:p>
            <a:pPr lvl="1"/>
            <a:r>
              <a:rPr lang="en-US" dirty="0" smtClean="0"/>
              <a:t>Lorem ipsum dolor sit </a:t>
            </a:r>
            <a:r>
              <a:rPr lang="en-US" dirty="0" err="1" smtClean="0"/>
              <a:t>amet</a:t>
            </a:r>
            <a:r>
              <a:rPr lang="en-US" dirty="0" smtClean="0"/>
              <a:t>, </a:t>
            </a:r>
            <a:r>
              <a:rPr lang="en-US" dirty="0" err="1" smtClean="0"/>
              <a:t>consectetuer</a:t>
            </a:r>
            <a:r>
              <a:rPr lang="en-US" dirty="0" smtClean="0"/>
              <a:t> </a:t>
            </a:r>
            <a:r>
              <a:rPr lang="en-US" dirty="0" err="1" smtClean="0"/>
              <a:t>adipiscing</a:t>
            </a:r>
            <a:r>
              <a:rPr lang="en-US" dirty="0" smtClean="0"/>
              <a:t> </a:t>
            </a:r>
            <a:r>
              <a:rPr lang="en-US" dirty="0" err="1" smtClean="0"/>
              <a:t>elit</a:t>
            </a:r>
            <a:r>
              <a:rPr lang="en-US" dirty="0" smtClean="0"/>
              <a:t>. Maecenas </a:t>
            </a:r>
            <a:r>
              <a:rPr lang="en-US" dirty="0" err="1" smtClean="0"/>
              <a:t>porttitor</a:t>
            </a:r>
            <a:r>
              <a:rPr lang="en-US" dirty="0" smtClean="0"/>
              <a:t> </a:t>
            </a:r>
            <a:r>
              <a:rPr lang="en-US" dirty="0" err="1" smtClean="0"/>
              <a:t>congue</a:t>
            </a:r>
            <a:r>
              <a:rPr lang="en-US" dirty="0" smtClean="0"/>
              <a:t> </a:t>
            </a:r>
            <a:r>
              <a:rPr lang="en-US" dirty="0" err="1" smtClean="0"/>
              <a:t>massa</a:t>
            </a:r>
            <a:endParaRPr lang="en-US" dirty="0" smtClean="0"/>
          </a:p>
        </p:txBody>
      </p:sp>
    </p:spTree>
    <p:extLst>
      <p:ext uri="{BB962C8B-B14F-4D97-AF65-F5344CB8AC3E}">
        <p14:creationId xmlns:p14="http://schemas.microsoft.com/office/powerpoint/2010/main" val="376039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232377" y="643468"/>
            <a:ext cx="8652328" cy="461548"/>
          </a:xfrm>
          <a:prstGeom prst="rect">
            <a:avLst/>
          </a:prstGeom>
        </p:spPr>
        <p:txBody>
          <a:bodyPr vert="horz" wrap="square" lIns="0" tIns="0" rIns="0" bIns="0" rtlCol="0" anchor="t">
            <a:spAutoFit/>
          </a:bodyPr>
          <a:lstStyle/>
          <a:p>
            <a:r>
              <a:rPr lang="en-US" dirty="0" smtClean="0"/>
              <a:t>Click to add emphasis part of title</a:t>
            </a:r>
            <a:endParaRPr lang="en-US" dirty="0"/>
          </a:p>
        </p:txBody>
      </p:sp>
      <p:sp>
        <p:nvSpPr>
          <p:cNvPr id="3" name="Text Placeholder 2"/>
          <p:cNvSpPr>
            <a:spLocks noGrp="1"/>
          </p:cNvSpPr>
          <p:nvPr userDrawn="1">
            <p:ph type="body" idx="1"/>
          </p:nvPr>
        </p:nvSpPr>
        <p:spPr>
          <a:xfrm>
            <a:off x="247651" y="1388443"/>
            <a:ext cx="8637054" cy="2643008"/>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Box 12"/>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2"/>
                </a:solidFill>
                <a:latin typeface="+mn-lt"/>
                <a:ea typeface="+mn-ea"/>
                <a:cs typeface="+mn-cs"/>
              </a:rPr>
              <a:pPr marL="0" algn="l" defTabSz="924282" rtl="0" eaLnBrk="1" latinLnBrk="0" hangingPunct="1">
                <a:lnSpc>
                  <a:spcPct val="85000"/>
                </a:lnSpc>
                <a:spcBef>
                  <a:spcPts val="204"/>
                </a:spcBef>
              </a:pPr>
              <a:t>‹#›</a:t>
            </a:fld>
            <a:endParaRPr lang="en-GB" sz="800" kern="1200" dirty="0" smtClean="0">
              <a:solidFill>
                <a:schemeClr val="bg2"/>
              </a:solidFill>
              <a:latin typeface="+mn-lt"/>
              <a:ea typeface="+mn-ea"/>
              <a:cs typeface="+mn-cs"/>
            </a:endParaRPr>
          </a:p>
        </p:txBody>
      </p:sp>
      <p:pic>
        <p:nvPicPr>
          <p:cNvPr id="1026" name="Picture 2" descr="C:\Users\Katrin.Altenhoener\Desktop\Ablage\Eyeo GmbH_Online Werbung\Eyeo_Logo_RGB_200px.jpg"/>
          <p:cNvPicPr>
            <a:picLocks noChangeAspect="1" noChangeArrowheads="1"/>
          </p:cNvPicPr>
          <p:nvPr userDrawn="1"/>
        </p:nvPicPr>
        <p:blipFill>
          <a:blip r:embed="rId37" cstate="print">
            <a:extLst>
              <a:ext uri="{28A0092B-C50C-407E-A947-70E740481C1C}">
                <a14:useLocalDpi xmlns:a14="http://schemas.microsoft.com/office/drawing/2010/main" val="0"/>
              </a:ext>
            </a:extLst>
          </a:blip>
          <a:srcRect/>
          <a:stretch>
            <a:fillRect/>
          </a:stretch>
        </p:blipFill>
        <p:spPr bwMode="auto">
          <a:xfrm>
            <a:off x="8114048" y="244929"/>
            <a:ext cx="862343" cy="409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344813"/>
      </p:ext>
    </p:extLst>
  </p:cSld>
  <p:clrMap bg1="lt1" tx1="dk1" bg2="lt2" tx2="dk2" accent1="accent1" accent2="accent2" accent3="accent3" accent4="accent4" accent5="accent5" accent6="accent6" hlink="hlink" folHlink="folHlink"/>
  <p:sldLayoutIdLst>
    <p:sldLayoutId id="2147493318" r:id="rId1"/>
    <p:sldLayoutId id="2147493396" r:id="rId2"/>
    <p:sldLayoutId id="2147493383" r:id="rId3"/>
    <p:sldLayoutId id="2147493319" r:id="rId4"/>
    <p:sldLayoutId id="2147493322" r:id="rId5"/>
    <p:sldLayoutId id="2147493323" r:id="rId6"/>
    <p:sldLayoutId id="2147493382" r:id="rId7"/>
    <p:sldLayoutId id="2147493314" r:id="rId8"/>
    <p:sldLayoutId id="2147493315" r:id="rId9"/>
    <p:sldLayoutId id="2147493391" r:id="rId10"/>
    <p:sldLayoutId id="2147493388" r:id="rId11"/>
    <p:sldLayoutId id="2147493316" r:id="rId12"/>
    <p:sldLayoutId id="2147493390" r:id="rId13"/>
    <p:sldLayoutId id="2147493317" r:id="rId14"/>
    <p:sldLayoutId id="2147493331" r:id="rId15"/>
    <p:sldLayoutId id="2147493332" r:id="rId16"/>
    <p:sldLayoutId id="2147493333" r:id="rId17"/>
    <p:sldLayoutId id="2147493334" r:id="rId18"/>
    <p:sldLayoutId id="2147493335" r:id="rId19"/>
    <p:sldLayoutId id="2147493336" r:id="rId20"/>
    <p:sldLayoutId id="2147493339" r:id="rId21"/>
    <p:sldLayoutId id="2147493340" r:id="rId22"/>
    <p:sldLayoutId id="2147493392" r:id="rId23"/>
    <p:sldLayoutId id="2147493393" r:id="rId24"/>
    <p:sldLayoutId id="2147493394" r:id="rId25"/>
    <p:sldLayoutId id="2147493395" r:id="rId26"/>
    <p:sldLayoutId id="2147493353" r:id="rId27"/>
    <p:sldLayoutId id="2147493386" r:id="rId28"/>
    <p:sldLayoutId id="2147493385" r:id="rId29"/>
    <p:sldLayoutId id="2147493379" r:id="rId30"/>
    <p:sldLayoutId id="2147493380" r:id="rId31"/>
    <p:sldLayoutId id="2147493384" r:id="rId32"/>
    <p:sldLayoutId id="2147493389" r:id="rId33"/>
    <p:sldLayoutId id="2147493387" r:id="rId34"/>
    <p:sldLayoutId id="2147493398"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p:txStyles>
    <p:title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p:titleStyle>
    <p:body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chart" Target="../charts/char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4.xml.rels><?xml version="1.0" encoding="UTF-8" standalone="yes"?>
<Relationships xmlns="http://schemas.openxmlformats.org/package/2006/relationships"><Relationship Id="rId11" Type="http://schemas.openxmlformats.org/officeDocument/2006/relationships/image" Target="../media/image22.png"/><Relationship Id="rId12" Type="http://schemas.openxmlformats.org/officeDocument/2006/relationships/image" Target="../media/image23.png"/><Relationship Id="rId13" Type="http://schemas.openxmlformats.org/officeDocument/2006/relationships/image" Target="../media/image24.png"/><Relationship Id="rId1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7.gif"/><Relationship Id="rId3" Type="http://schemas.openxmlformats.org/officeDocument/2006/relationships/image" Target="../media/image6.gif"/><Relationship Id="rId4" Type="http://schemas.openxmlformats.org/officeDocument/2006/relationships/image" Target="../media/image5.gif"/><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4" Type="http://schemas.openxmlformats.org/officeDocument/2006/relationships/image" Target="../media/image5.gif"/><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4.png"/><Relationship Id="rId5"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1" Type="http://schemas.openxmlformats.org/officeDocument/2006/relationships/image" Target="../media/image22.png"/><Relationship Id="rId12" Type="http://schemas.openxmlformats.org/officeDocument/2006/relationships/image" Target="../media/image23.png"/><Relationship Id="rId13" Type="http://schemas.openxmlformats.org/officeDocument/2006/relationships/image" Target="../media/image25.png"/><Relationship Id="rId1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7.gif"/><Relationship Id="rId3" Type="http://schemas.openxmlformats.org/officeDocument/2006/relationships/image" Target="../media/image6.gif"/><Relationship Id="rId4" Type="http://schemas.openxmlformats.org/officeDocument/2006/relationships/image" Target="../media/image5.gif"/><Relationship Id="rId5" Type="http://schemas.openxmlformats.org/officeDocument/2006/relationships/image" Target="../media/image16.png"/><Relationship Id="rId6" Type="http://schemas.openxmlformats.org/officeDocument/2006/relationships/image" Target="../media/image18.png"/><Relationship Id="rId7" Type="http://schemas.openxmlformats.org/officeDocument/2006/relationships/image" Target="../media/image17.pn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6.gif"/><Relationship Id="rId4" Type="http://schemas.openxmlformats.org/officeDocument/2006/relationships/image" Target="../media/image5.gif"/><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4.png"/><Relationship Id="rId5"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gif"/><Relationship Id="rId5" Type="http://schemas.openxmlformats.org/officeDocument/2006/relationships/image" Target="../media/image6.gif"/><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49"/>
          <p:cNvSpPr>
            <a:spLocks/>
          </p:cNvSpPr>
          <p:nvPr userDrawn="1"/>
        </p:nvSpPr>
        <p:spPr bwMode="ltGray">
          <a:xfrm flipH="1">
            <a:off x="423343" y="540"/>
            <a:ext cx="3637297" cy="5142960"/>
          </a:xfrm>
          <a:custGeom>
            <a:avLst/>
            <a:gdLst/>
            <a:ahLst/>
            <a:cxnLst/>
            <a:rect l="l" t="t" r="r" b="b"/>
            <a:pathLst>
              <a:path w="5346701" h="7562056">
                <a:moveTo>
                  <a:pt x="5346701" y="0"/>
                </a:moveTo>
                <a:lnTo>
                  <a:pt x="0" y="0"/>
                </a:lnTo>
                <a:lnTo>
                  <a:pt x="0" y="7562056"/>
                </a:lnTo>
                <a:lnTo>
                  <a:pt x="474459" y="7562056"/>
                </a:lnTo>
                <a:close/>
              </a:path>
            </a:pathLst>
          </a:custGeom>
          <a:solidFill>
            <a:srgbClr val="FFFFFF"/>
          </a:solidFill>
          <a:ln w="9525">
            <a:noFill/>
            <a:round/>
            <a:headEnd/>
            <a:tailEnd/>
          </a:ln>
          <a:effectLst/>
          <a:extLst/>
        </p:spPr>
        <p:txBody>
          <a:bodyPr vert="horz" wrap="square" lIns="91440" tIns="45720" rIns="91440" bIns="45720" numCol="1" anchor="t" anchorCtr="0" compatLnSpc="1">
            <a:prstTxWarp prst="textNoShape">
              <a:avLst/>
            </a:prstTxWarp>
          </a:bodyPr>
          <a:lstStyle/>
          <a:p>
            <a:endParaRPr lang="en-GB" dirty="0"/>
          </a:p>
        </p:txBody>
      </p:sp>
      <p:sp>
        <p:nvSpPr>
          <p:cNvPr id="20" name="Title 19"/>
          <p:cNvSpPr>
            <a:spLocks noGrp="1"/>
          </p:cNvSpPr>
          <p:nvPr>
            <p:ph type="ctrTitle"/>
          </p:nvPr>
        </p:nvSpPr>
        <p:spPr>
          <a:xfrm>
            <a:off x="4176000" y="1894109"/>
            <a:ext cx="4699059" cy="1024896"/>
          </a:xfrm>
        </p:spPr>
        <p:txBody>
          <a:bodyPr/>
          <a:lstStyle/>
          <a:p>
            <a:r>
              <a:rPr lang="de-DE" dirty="0" err="1" smtClean="0"/>
              <a:t>Perception</a:t>
            </a:r>
            <a:r>
              <a:rPr lang="de-DE" dirty="0" smtClean="0"/>
              <a:t> </a:t>
            </a:r>
            <a:r>
              <a:rPr lang="de-DE" smtClean="0"/>
              <a:t>of </a:t>
            </a:r>
            <a:r>
              <a:rPr lang="de-DE" dirty="0" smtClean="0"/>
              <a:t>Online Advertising </a:t>
            </a:r>
            <a:r>
              <a:rPr lang="de-DE" smtClean="0"/>
              <a:t>- France</a:t>
            </a:r>
            <a:endParaRPr lang="en-GB" dirty="0"/>
          </a:p>
        </p:txBody>
      </p:sp>
      <p:sp>
        <p:nvSpPr>
          <p:cNvPr id="5" name="Subtitle 4"/>
          <p:cNvSpPr>
            <a:spLocks noGrp="1"/>
          </p:cNvSpPr>
          <p:nvPr>
            <p:ph type="subTitle" idx="1"/>
          </p:nvPr>
        </p:nvSpPr>
        <p:spPr/>
        <p:txBody>
          <a:bodyPr/>
          <a:lstStyle/>
          <a:p>
            <a:r>
              <a:rPr lang="en-US" dirty="0"/>
              <a:t>Comparison of 13 different forms of online advertising </a:t>
            </a:r>
          </a:p>
          <a:p>
            <a:r>
              <a:rPr lang="en-US" dirty="0" smtClean="0"/>
              <a:t>Report</a:t>
            </a:r>
            <a:endParaRPr lang="en-US" dirty="0"/>
          </a:p>
        </p:txBody>
      </p:sp>
      <p:sp>
        <p:nvSpPr>
          <p:cNvPr id="21" name="Text Placeholder 20"/>
          <p:cNvSpPr>
            <a:spLocks noGrp="1"/>
          </p:cNvSpPr>
          <p:nvPr>
            <p:ph type="body" sz="quarter" idx="13"/>
          </p:nvPr>
        </p:nvSpPr>
        <p:spPr>
          <a:xfrm>
            <a:off x="4176000" y="1356408"/>
            <a:ext cx="4699059" cy="637454"/>
          </a:xfrm>
        </p:spPr>
        <p:txBody>
          <a:bodyPr/>
          <a:lstStyle/>
          <a:p>
            <a:r>
              <a:rPr lang="en-GB" dirty="0" smtClean="0"/>
              <a:t>Study: </a:t>
            </a:r>
            <a:endParaRPr lang="en-GB" dirty="0"/>
          </a:p>
        </p:txBody>
      </p:sp>
      <p:grpSp>
        <p:nvGrpSpPr>
          <p:cNvPr id="15" name="Group 29"/>
          <p:cNvGrpSpPr/>
          <p:nvPr/>
        </p:nvGrpSpPr>
        <p:grpSpPr>
          <a:xfrm>
            <a:off x="423343" y="540"/>
            <a:ext cx="4512063" cy="5142960"/>
            <a:chOff x="622299" y="794"/>
            <a:chExt cx="6632576" cy="7562056"/>
          </a:xfrm>
        </p:grpSpPr>
        <p:sp>
          <p:nvSpPr>
            <p:cNvPr id="18" name="Freeform 49"/>
            <p:cNvSpPr>
              <a:spLocks/>
            </p:cNvSpPr>
            <p:nvPr userDrawn="1"/>
          </p:nvSpPr>
          <p:spPr bwMode="ltGray">
            <a:xfrm flipH="1">
              <a:off x="622299" y="794"/>
              <a:ext cx="5346701" cy="7562056"/>
            </a:xfrm>
            <a:custGeom>
              <a:avLst/>
              <a:gdLst/>
              <a:ahLst/>
              <a:cxnLst/>
              <a:rect l="l" t="t" r="r" b="b"/>
              <a:pathLst>
                <a:path w="5346701" h="7562056">
                  <a:moveTo>
                    <a:pt x="5346701" y="0"/>
                  </a:moveTo>
                  <a:lnTo>
                    <a:pt x="0" y="0"/>
                  </a:lnTo>
                  <a:lnTo>
                    <a:pt x="0" y="7562056"/>
                  </a:lnTo>
                  <a:lnTo>
                    <a:pt x="474459" y="7562056"/>
                  </a:lnTo>
                  <a:close/>
                </a:path>
              </a:pathLst>
            </a:custGeom>
            <a:solidFill>
              <a:srgbClr val="FFFFFF"/>
            </a:solidFill>
            <a:ln w="9525">
              <a:noFill/>
              <a:round/>
              <a:headEnd/>
              <a:tailEnd/>
            </a:ln>
            <a:effectLs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51"/>
            <p:cNvSpPr>
              <a:spLocks/>
            </p:cNvSpPr>
            <p:nvPr userDrawn="1"/>
          </p:nvSpPr>
          <p:spPr bwMode="ltGray">
            <a:xfrm flipH="1">
              <a:off x="622300" y="794"/>
              <a:ext cx="6632575" cy="4038600"/>
            </a:xfrm>
            <a:custGeom>
              <a:avLst/>
              <a:gdLst>
                <a:gd name="T0" fmla="*/ 0 w 4178"/>
                <a:gd name="T1" fmla="*/ 0 h 2544"/>
                <a:gd name="T2" fmla="*/ 2544 w 4178"/>
                <a:gd name="T3" fmla="*/ 2544 h 2544"/>
                <a:gd name="T4" fmla="*/ 4178 w 4178"/>
                <a:gd name="T5" fmla="*/ 0 h 2544"/>
                <a:gd name="T6" fmla="*/ 0 w 4178"/>
                <a:gd name="T7" fmla="*/ 0 h 2544"/>
              </a:gdLst>
              <a:ahLst/>
              <a:cxnLst>
                <a:cxn ang="0">
                  <a:pos x="T0" y="T1"/>
                </a:cxn>
                <a:cxn ang="0">
                  <a:pos x="T2" y="T3"/>
                </a:cxn>
                <a:cxn ang="0">
                  <a:pos x="T4" y="T5"/>
                </a:cxn>
                <a:cxn ang="0">
                  <a:pos x="T6" y="T7"/>
                </a:cxn>
              </a:cxnLst>
              <a:rect l="0" t="0" r="r" b="b"/>
              <a:pathLst>
                <a:path w="4178" h="2544">
                  <a:moveTo>
                    <a:pt x="0" y="0"/>
                  </a:moveTo>
                  <a:lnTo>
                    <a:pt x="2544" y="2544"/>
                  </a:lnTo>
                  <a:lnTo>
                    <a:pt x="4178" y="0"/>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53"/>
            <p:cNvSpPr>
              <a:spLocks/>
            </p:cNvSpPr>
            <p:nvPr userDrawn="1"/>
          </p:nvSpPr>
          <p:spPr bwMode="ltGray">
            <a:xfrm flipH="1">
              <a:off x="1730375" y="1470819"/>
              <a:ext cx="2584450" cy="3092450"/>
            </a:xfrm>
            <a:custGeom>
              <a:avLst/>
              <a:gdLst>
                <a:gd name="T0" fmla="*/ 490 w 1628"/>
                <a:gd name="T1" fmla="*/ 1948 h 1948"/>
                <a:gd name="T2" fmla="*/ 402 w 1628"/>
                <a:gd name="T3" fmla="*/ 1886 h 1948"/>
                <a:gd name="T4" fmla="*/ 322 w 1628"/>
                <a:gd name="T5" fmla="*/ 1816 h 1948"/>
                <a:gd name="T6" fmla="*/ 250 w 1628"/>
                <a:gd name="T7" fmla="*/ 1740 h 1948"/>
                <a:gd name="T8" fmla="*/ 188 w 1628"/>
                <a:gd name="T9" fmla="*/ 1658 h 1948"/>
                <a:gd name="T10" fmla="*/ 134 w 1628"/>
                <a:gd name="T11" fmla="*/ 1570 h 1948"/>
                <a:gd name="T12" fmla="*/ 88 w 1628"/>
                <a:gd name="T13" fmla="*/ 1480 h 1948"/>
                <a:gd name="T14" fmla="*/ 52 w 1628"/>
                <a:gd name="T15" fmla="*/ 1384 h 1948"/>
                <a:gd name="T16" fmla="*/ 26 w 1628"/>
                <a:gd name="T17" fmla="*/ 1286 h 1948"/>
                <a:gd name="T18" fmla="*/ 8 w 1628"/>
                <a:gd name="T19" fmla="*/ 1186 h 1948"/>
                <a:gd name="T20" fmla="*/ 0 w 1628"/>
                <a:gd name="T21" fmla="*/ 1086 h 1948"/>
                <a:gd name="T22" fmla="*/ 2 w 1628"/>
                <a:gd name="T23" fmla="*/ 984 h 1948"/>
                <a:gd name="T24" fmla="*/ 14 w 1628"/>
                <a:gd name="T25" fmla="*/ 882 h 1948"/>
                <a:gd name="T26" fmla="*/ 36 w 1628"/>
                <a:gd name="T27" fmla="*/ 780 h 1948"/>
                <a:gd name="T28" fmla="*/ 70 w 1628"/>
                <a:gd name="T29" fmla="*/ 682 h 1948"/>
                <a:gd name="T30" fmla="*/ 112 w 1628"/>
                <a:gd name="T31" fmla="*/ 584 h 1948"/>
                <a:gd name="T32" fmla="*/ 166 w 1628"/>
                <a:gd name="T33" fmla="*/ 490 h 1948"/>
                <a:gd name="T34" fmla="*/ 196 w 1628"/>
                <a:gd name="T35" fmla="*/ 444 h 1948"/>
                <a:gd name="T36" fmla="*/ 262 w 1628"/>
                <a:gd name="T37" fmla="*/ 360 h 1948"/>
                <a:gd name="T38" fmla="*/ 334 w 1628"/>
                <a:gd name="T39" fmla="*/ 284 h 1948"/>
                <a:gd name="T40" fmla="*/ 414 w 1628"/>
                <a:gd name="T41" fmla="*/ 218 h 1948"/>
                <a:gd name="T42" fmla="*/ 498 w 1628"/>
                <a:gd name="T43" fmla="*/ 160 h 1948"/>
                <a:gd name="T44" fmla="*/ 588 w 1628"/>
                <a:gd name="T45" fmla="*/ 110 h 1948"/>
                <a:gd name="T46" fmla="*/ 682 w 1628"/>
                <a:gd name="T47" fmla="*/ 68 h 1948"/>
                <a:gd name="T48" fmla="*/ 778 w 1628"/>
                <a:gd name="T49" fmla="*/ 38 h 1948"/>
                <a:gd name="T50" fmla="*/ 876 w 1628"/>
                <a:gd name="T51" fmla="*/ 16 h 1948"/>
                <a:gd name="T52" fmla="*/ 978 w 1628"/>
                <a:gd name="T53" fmla="*/ 2 h 1948"/>
                <a:gd name="T54" fmla="*/ 1080 w 1628"/>
                <a:gd name="T55" fmla="*/ 0 h 1948"/>
                <a:gd name="T56" fmla="*/ 1182 w 1628"/>
                <a:gd name="T57" fmla="*/ 8 h 1948"/>
                <a:gd name="T58" fmla="*/ 1282 w 1628"/>
                <a:gd name="T59" fmla="*/ 24 h 1948"/>
                <a:gd name="T60" fmla="*/ 1382 w 1628"/>
                <a:gd name="T61" fmla="*/ 52 h 1948"/>
                <a:gd name="T62" fmla="*/ 1482 w 1628"/>
                <a:gd name="T63" fmla="*/ 88 h 1948"/>
                <a:gd name="T64" fmla="*/ 1576 w 1628"/>
                <a:gd name="T65" fmla="*/ 136 h 1948"/>
                <a:gd name="T66" fmla="*/ 1624 w 1628"/>
                <a:gd name="T67" fmla="*/ 164 h 1948"/>
                <a:gd name="T68" fmla="*/ 490 w 1628"/>
                <a:gd name="T69" fmla="*/ 1948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948">
                  <a:moveTo>
                    <a:pt x="490" y="1948"/>
                  </a:moveTo>
                  <a:lnTo>
                    <a:pt x="490" y="1948"/>
                  </a:lnTo>
                  <a:lnTo>
                    <a:pt x="444" y="1918"/>
                  </a:lnTo>
                  <a:lnTo>
                    <a:pt x="402" y="1886"/>
                  </a:lnTo>
                  <a:lnTo>
                    <a:pt x="360" y="1852"/>
                  </a:lnTo>
                  <a:lnTo>
                    <a:pt x="322" y="1816"/>
                  </a:lnTo>
                  <a:lnTo>
                    <a:pt x="286" y="1778"/>
                  </a:lnTo>
                  <a:lnTo>
                    <a:pt x="250" y="1740"/>
                  </a:lnTo>
                  <a:lnTo>
                    <a:pt x="218" y="1700"/>
                  </a:lnTo>
                  <a:lnTo>
                    <a:pt x="188" y="1658"/>
                  </a:lnTo>
                  <a:lnTo>
                    <a:pt x="160" y="1614"/>
                  </a:lnTo>
                  <a:lnTo>
                    <a:pt x="134" y="1570"/>
                  </a:lnTo>
                  <a:lnTo>
                    <a:pt x="110" y="1526"/>
                  </a:lnTo>
                  <a:lnTo>
                    <a:pt x="88" y="1480"/>
                  </a:lnTo>
                  <a:lnTo>
                    <a:pt x="70" y="1432"/>
                  </a:lnTo>
                  <a:lnTo>
                    <a:pt x="52" y="1384"/>
                  </a:lnTo>
                  <a:lnTo>
                    <a:pt x="38" y="1336"/>
                  </a:lnTo>
                  <a:lnTo>
                    <a:pt x="26" y="1286"/>
                  </a:lnTo>
                  <a:lnTo>
                    <a:pt x="16" y="1236"/>
                  </a:lnTo>
                  <a:lnTo>
                    <a:pt x="8" y="1186"/>
                  </a:lnTo>
                  <a:lnTo>
                    <a:pt x="4" y="1136"/>
                  </a:lnTo>
                  <a:lnTo>
                    <a:pt x="0" y="1086"/>
                  </a:lnTo>
                  <a:lnTo>
                    <a:pt x="0" y="1034"/>
                  </a:lnTo>
                  <a:lnTo>
                    <a:pt x="2" y="984"/>
                  </a:lnTo>
                  <a:lnTo>
                    <a:pt x="8" y="932"/>
                  </a:lnTo>
                  <a:lnTo>
                    <a:pt x="14" y="882"/>
                  </a:lnTo>
                  <a:lnTo>
                    <a:pt x="24" y="830"/>
                  </a:lnTo>
                  <a:lnTo>
                    <a:pt x="36" y="780"/>
                  </a:lnTo>
                  <a:lnTo>
                    <a:pt x="52" y="730"/>
                  </a:lnTo>
                  <a:lnTo>
                    <a:pt x="70" y="682"/>
                  </a:lnTo>
                  <a:lnTo>
                    <a:pt x="90" y="632"/>
                  </a:lnTo>
                  <a:lnTo>
                    <a:pt x="112" y="584"/>
                  </a:lnTo>
                  <a:lnTo>
                    <a:pt x="138" y="536"/>
                  </a:lnTo>
                  <a:lnTo>
                    <a:pt x="166" y="490"/>
                  </a:lnTo>
                  <a:lnTo>
                    <a:pt x="166" y="490"/>
                  </a:lnTo>
                  <a:lnTo>
                    <a:pt x="196" y="444"/>
                  </a:lnTo>
                  <a:lnTo>
                    <a:pt x="228" y="402"/>
                  </a:lnTo>
                  <a:lnTo>
                    <a:pt x="262" y="360"/>
                  </a:lnTo>
                  <a:lnTo>
                    <a:pt x="298" y="322"/>
                  </a:lnTo>
                  <a:lnTo>
                    <a:pt x="334" y="284"/>
                  </a:lnTo>
                  <a:lnTo>
                    <a:pt x="374" y="250"/>
                  </a:lnTo>
                  <a:lnTo>
                    <a:pt x="414" y="218"/>
                  </a:lnTo>
                  <a:lnTo>
                    <a:pt x="456" y="188"/>
                  </a:lnTo>
                  <a:lnTo>
                    <a:pt x="498" y="160"/>
                  </a:lnTo>
                  <a:lnTo>
                    <a:pt x="542" y="134"/>
                  </a:lnTo>
                  <a:lnTo>
                    <a:pt x="588" y="110"/>
                  </a:lnTo>
                  <a:lnTo>
                    <a:pt x="634" y="88"/>
                  </a:lnTo>
                  <a:lnTo>
                    <a:pt x="682" y="68"/>
                  </a:lnTo>
                  <a:lnTo>
                    <a:pt x="730" y="52"/>
                  </a:lnTo>
                  <a:lnTo>
                    <a:pt x="778" y="38"/>
                  </a:lnTo>
                  <a:lnTo>
                    <a:pt x="828" y="26"/>
                  </a:lnTo>
                  <a:lnTo>
                    <a:pt x="876" y="16"/>
                  </a:lnTo>
                  <a:lnTo>
                    <a:pt x="926" y="8"/>
                  </a:lnTo>
                  <a:lnTo>
                    <a:pt x="978" y="2"/>
                  </a:lnTo>
                  <a:lnTo>
                    <a:pt x="1028" y="0"/>
                  </a:lnTo>
                  <a:lnTo>
                    <a:pt x="1080" y="0"/>
                  </a:lnTo>
                  <a:lnTo>
                    <a:pt x="1130" y="2"/>
                  </a:lnTo>
                  <a:lnTo>
                    <a:pt x="1182" y="8"/>
                  </a:lnTo>
                  <a:lnTo>
                    <a:pt x="1232" y="14"/>
                  </a:lnTo>
                  <a:lnTo>
                    <a:pt x="1282" y="24"/>
                  </a:lnTo>
                  <a:lnTo>
                    <a:pt x="1332" y="36"/>
                  </a:lnTo>
                  <a:lnTo>
                    <a:pt x="1382" y="52"/>
                  </a:lnTo>
                  <a:lnTo>
                    <a:pt x="1432" y="68"/>
                  </a:lnTo>
                  <a:lnTo>
                    <a:pt x="1482" y="88"/>
                  </a:lnTo>
                  <a:lnTo>
                    <a:pt x="1530" y="112"/>
                  </a:lnTo>
                  <a:lnTo>
                    <a:pt x="1576" y="136"/>
                  </a:lnTo>
                  <a:lnTo>
                    <a:pt x="1624" y="164"/>
                  </a:lnTo>
                  <a:lnTo>
                    <a:pt x="1624" y="164"/>
                  </a:lnTo>
                  <a:lnTo>
                    <a:pt x="1628" y="168"/>
                  </a:lnTo>
                  <a:lnTo>
                    <a:pt x="490" y="194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 name="Freeform 55"/>
            <p:cNvSpPr>
              <a:spLocks/>
            </p:cNvSpPr>
            <p:nvPr userDrawn="1"/>
          </p:nvSpPr>
          <p:spPr bwMode="ltGray">
            <a:xfrm flipH="1">
              <a:off x="4149725" y="858044"/>
              <a:ext cx="863600" cy="863600"/>
            </a:xfrm>
            <a:custGeom>
              <a:avLst/>
              <a:gdLst>
                <a:gd name="T0" fmla="*/ 0 w 544"/>
                <a:gd name="T1" fmla="*/ 272 h 544"/>
                <a:gd name="T2" fmla="*/ 4 w 544"/>
                <a:gd name="T3" fmla="*/ 218 h 544"/>
                <a:gd name="T4" fmla="*/ 20 w 544"/>
                <a:gd name="T5" fmla="*/ 166 h 544"/>
                <a:gd name="T6" fmla="*/ 46 w 544"/>
                <a:gd name="T7" fmla="*/ 120 h 544"/>
                <a:gd name="T8" fmla="*/ 80 w 544"/>
                <a:gd name="T9" fmla="*/ 80 h 544"/>
                <a:gd name="T10" fmla="*/ 120 w 544"/>
                <a:gd name="T11" fmla="*/ 46 h 544"/>
                <a:gd name="T12" fmla="*/ 166 w 544"/>
                <a:gd name="T13" fmla="*/ 20 h 544"/>
                <a:gd name="T14" fmla="*/ 216 w 544"/>
                <a:gd name="T15" fmla="*/ 4 h 544"/>
                <a:gd name="T16" fmla="*/ 272 w 544"/>
                <a:gd name="T17" fmla="*/ 0 h 544"/>
                <a:gd name="T18" fmla="*/ 300 w 544"/>
                <a:gd name="T19" fmla="*/ 0 h 544"/>
                <a:gd name="T20" fmla="*/ 352 w 544"/>
                <a:gd name="T21" fmla="*/ 12 h 544"/>
                <a:gd name="T22" fmla="*/ 402 w 544"/>
                <a:gd name="T23" fmla="*/ 32 h 544"/>
                <a:gd name="T24" fmla="*/ 446 w 544"/>
                <a:gd name="T25" fmla="*/ 62 h 544"/>
                <a:gd name="T26" fmla="*/ 482 w 544"/>
                <a:gd name="T27" fmla="*/ 98 h 544"/>
                <a:gd name="T28" fmla="*/ 512 w 544"/>
                <a:gd name="T29" fmla="*/ 142 h 544"/>
                <a:gd name="T30" fmla="*/ 532 w 544"/>
                <a:gd name="T31" fmla="*/ 190 h 544"/>
                <a:gd name="T32" fmla="*/ 544 w 544"/>
                <a:gd name="T33" fmla="*/ 244 h 544"/>
                <a:gd name="T34" fmla="*/ 544 w 544"/>
                <a:gd name="T35" fmla="*/ 272 h 544"/>
                <a:gd name="T36" fmla="*/ 538 w 544"/>
                <a:gd name="T37" fmla="*/ 326 h 544"/>
                <a:gd name="T38" fmla="*/ 524 w 544"/>
                <a:gd name="T39" fmla="*/ 378 h 544"/>
                <a:gd name="T40" fmla="*/ 498 w 544"/>
                <a:gd name="T41" fmla="*/ 424 h 544"/>
                <a:gd name="T42" fmla="*/ 464 w 544"/>
                <a:gd name="T43" fmla="*/ 464 h 544"/>
                <a:gd name="T44" fmla="*/ 424 w 544"/>
                <a:gd name="T45" fmla="*/ 498 h 544"/>
                <a:gd name="T46" fmla="*/ 378 w 544"/>
                <a:gd name="T47" fmla="*/ 524 h 544"/>
                <a:gd name="T48" fmla="*/ 326 w 544"/>
                <a:gd name="T49" fmla="*/ 540 h 544"/>
                <a:gd name="T50" fmla="*/ 272 w 544"/>
                <a:gd name="T51" fmla="*/ 544 h 544"/>
                <a:gd name="T52" fmla="*/ 244 w 544"/>
                <a:gd name="T53" fmla="*/ 544 h 544"/>
                <a:gd name="T54" fmla="*/ 190 w 544"/>
                <a:gd name="T55" fmla="*/ 532 h 544"/>
                <a:gd name="T56" fmla="*/ 142 w 544"/>
                <a:gd name="T57" fmla="*/ 512 h 544"/>
                <a:gd name="T58" fmla="*/ 98 w 544"/>
                <a:gd name="T59" fmla="*/ 482 h 544"/>
                <a:gd name="T60" fmla="*/ 62 w 544"/>
                <a:gd name="T61" fmla="*/ 446 h 544"/>
                <a:gd name="T62" fmla="*/ 32 w 544"/>
                <a:gd name="T63" fmla="*/ 402 h 544"/>
                <a:gd name="T64" fmla="*/ 12 w 544"/>
                <a:gd name="T65" fmla="*/ 354 h 544"/>
                <a:gd name="T66" fmla="*/ 0 w 544"/>
                <a:gd name="T67" fmla="*/ 300 h 544"/>
                <a:gd name="T68" fmla="*/ 0 w 544"/>
                <a:gd name="T6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4">
                  <a:moveTo>
                    <a:pt x="0" y="272"/>
                  </a:moveTo>
                  <a:lnTo>
                    <a:pt x="0" y="272"/>
                  </a:lnTo>
                  <a:lnTo>
                    <a:pt x="0" y="244"/>
                  </a:lnTo>
                  <a:lnTo>
                    <a:pt x="4" y="218"/>
                  </a:lnTo>
                  <a:lnTo>
                    <a:pt x="12" y="190"/>
                  </a:lnTo>
                  <a:lnTo>
                    <a:pt x="20" y="166"/>
                  </a:lnTo>
                  <a:lnTo>
                    <a:pt x="32" y="142"/>
                  </a:lnTo>
                  <a:lnTo>
                    <a:pt x="46" y="120"/>
                  </a:lnTo>
                  <a:lnTo>
                    <a:pt x="62" y="98"/>
                  </a:lnTo>
                  <a:lnTo>
                    <a:pt x="80" y="80"/>
                  </a:lnTo>
                  <a:lnTo>
                    <a:pt x="98" y="62"/>
                  </a:lnTo>
                  <a:lnTo>
                    <a:pt x="120" y="46"/>
                  </a:lnTo>
                  <a:lnTo>
                    <a:pt x="142" y="32"/>
                  </a:lnTo>
                  <a:lnTo>
                    <a:pt x="166" y="20"/>
                  </a:lnTo>
                  <a:lnTo>
                    <a:pt x="190" y="12"/>
                  </a:lnTo>
                  <a:lnTo>
                    <a:pt x="216" y="4"/>
                  </a:lnTo>
                  <a:lnTo>
                    <a:pt x="244" y="0"/>
                  </a:lnTo>
                  <a:lnTo>
                    <a:pt x="272" y="0"/>
                  </a:lnTo>
                  <a:lnTo>
                    <a:pt x="272" y="0"/>
                  </a:lnTo>
                  <a:lnTo>
                    <a:pt x="300" y="0"/>
                  </a:lnTo>
                  <a:lnTo>
                    <a:pt x="326" y="4"/>
                  </a:lnTo>
                  <a:lnTo>
                    <a:pt x="352" y="12"/>
                  </a:lnTo>
                  <a:lnTo>
                    <a:pt x="378" y="20"/>
                  </a:lnTo>
                  <a:lnTo>
                    <a:pt x="402" y="32"/>
                  </a:lnTo>
                  <a:lnTo>
                    <a:pt x="424" y="46"/>
                  </a:lnTo>
                  <a:lnTo>
                    <a:pt x="446" y="62"/>
                  </a:lnTo>
                  <a:lnTo>
                    <a:pt x="464" y="80"/>
                  </a:lnTo>
                  <a:lnTo>
                    <a:pt x="482" y="98"/>
                  </a:lnTo>
                  <a:lnTo>
                    <a:pt x="498" y="120"/>
                  </a:lnTo>
                  <a:lnTo>
                    <a:pt x="512" y="142"/>
                  </a:lnTo>
                  <a:lnTo>
                    <a:pt x="524" y="166"/>
                  </a:lnTo>
                  <a:lnTo>
                    <a:pt x="532" y="190"/>
                  </a:lnTo>
                  <a:lnTo>
                    <a:pt x="538" y="218"/>
                  </a:lnTo>
                  <a:lnTo>
                    <a:pt x="544" y="244"/>
                  </a:lnTo>
                  <a:lnTo>
                    <a:pt x="544" y="272"/>
                  </a:lnTo>
                  <a:lnTo>
                    <a:pt x="544" y="272"/>
                  </a:lnTo>
                  <a:lnTo>
                    <a:pt x="544" y="300"/>
                  </a:lnTo>
                  <a:lnTo>
                    <a:pt x="538" y="326"/>
                  </a:lnTo>
                  <a:lnTo>
                    <a:pt x="532" y="354"/>
                  </a:lnTo>
                  <a:lnTo>
                    <a:pt x="524" y="378"/>
                  </a:lnTo>
                  <a:lnTo>
                    <a:pt x="512" y="402"/>
                  </a:lnTo>
                  <a:lnTo>
                    <a:pt x="498" y="424"/>
                  </a:lnTo>
                  <a:lnTo>
                    <a:pt x="482" y="446"/>
                  </a:lnTo>
                  <a:lnTo>
                    <a:pt x="464" y="464"/>
                  </a:lnTo>
                  <a:lnTo>
                    <a:pt x="446" y="482"/>
                  </a:lnTo>
                  <a:lnTo>
                    <a:pt x="424" y="498"/>
                  </a:lnTo>
                  <a:lnTo>
                    <a:pt x="402" y="512"/>
                  </a:lnTo>
                  <a:lnTo>
                    <a:pt x="378" y="524"/>
                  </a:lnTo>
                  <a:lnTo>
                    <a:pt x="352" y="532"/>
                  </a:lnTo>
                  <a:lnTo>
                    <a:pt x="326" y="540"/>
                  </a:lnTo>
                  <a:lnTo>
                    <a:pt x="300" y="544"/>
                  </a:lnTo>
                  <a:lnTo>
                    <a:pt x="272" y="544"/>
                  </a:lnTo>
                  <a:lnTo>
                    <a:pt x="272" y="544"/>
                  </a:lnTo>
                  <a:lnTo>
                    <a:pt x="244" y="544"/>
                  </a:lnTo>
                  <a:lnTo>
                    <a:pt x="216" y="540"/>
                  </a:lnTo>
                  <a:lnTo>
                    <a:pt x="190" y="532"/>
                  </a:lnTo>
                  <a:lnTo>
                    <a:pt x="166" y="524"/>
                  </a:lnTo>
                  <a:lnTo>
                    <a:pt x="142" y="512"/>
                  </a:lnTo>
                  <a:lnTo>
                    <a:pt x="120" y="498"/>
                  </a:lnTo>
                  <a:lnTo>
                    <a:pt x="98" y="482"/>
                  </a:lnTo>
                  <a:lnTo>
                    <a:pt x="80" y="464"/>
                  </a:lnTo>
                  <a:lnTo>
                    <a:pt x="62" y="446"/>
                  </a:lnTo>
                  <a:lnTo>
                    <a:pt x="46" y="424"/>
                  </a:lnTo>
                  <a:lnTo>
                    <a:pt x="32" y="402"/>
                  </a:lnTo>
                  <a:lnTo>
                    <a:pt x="20" y="378"/>
                  </a:lnTo>
                  <a:lnTo>
                    <a:pt x="12" y="354"/>
                  </a:lnTo>
                  <a:lnTo>
                    <a:pt x="4" y="326"/>
                  </a:lnTo>
                  <a:lnTo>
                    <a:pt x="0" y="300"/>
                  </a:lnTo>
                  <a:lnTo>
                    <a:pt x="0" y="272"/>
                  </a:lnTo>
                  <a:lnTo>
                    <a:pt x="0" y="2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61"/>
            <p:cNvSpPr>
              <a:spLocks/>
            </p:cNvSpPr>
            <p:nvPr userDrawn="1"/>
          </p:nvSpPr>
          <p:spPr bwMode="ltGray">
            <a:xfrm flipH="1">
              <a:off x="5730875" y="972344"/>
              <a:ext cx="654050" cy="647700"/>
            </a:xfrm>
            <a:custGeom>
              <a:avLst/>
              <a:gdLst>
                <a:gd name="T0" fmla="*/ 412 w 412"/>
                <a:gd name="T1" fmla="*/ 336 h 408"/>
                <a:gd name="T2" fmla="*/ 412 w 412"/>
                <a:gd name="T3" fmla="*/ 336 h 408"/>
                <a:gd name="T4" fmla="*/ 394 w 412"/>
                <a:gd name="T5" fmla="*/ 352 h 408"/>
                <a:gd name="T6" fmla="*/ 374 w 412"/>
                <a:gd name="T7" fmla="*/ 368 h 408"/>
                <a:gd name="T8" fmla="*/ 354 w 412"/>
                <a:gd name="T9" fmla="*/ 380 h 408"/>
                <a:gd name="T10" fmla="*/ 334 w 412"/>
                <a:gd name="T11" fmla="*/ 390 h 408"/>
                <a:gd name="T12" fmla="*/ 312 w 412"/>
                <a:gd name="T13" fmla="*/ 398 h 408"/>
                <a:gd name="T14" fmla="*/ 288 w 412"/>
                <a:gd name="T15" fmla="*/ 404 h 408"/>
                <a:gd name="T16" fmla="*/ 266 w 412"/>
                <a:gd name="T17" fmla="*/ 406 h 408"/>
                <a:gd name="T18" fmla="*/ 244 w 412"/>
                <a:gd name="T19" fmla="*/ 408 h 408"/>
                <a:gd name="T20" fmla="*/ 220 w 412"/>
                <a:gd name="T21" fmla="*/ 408 h 408"/>
                <a:gd name="T22" fmla="*/ 198 w 412"/>
                <a:gd name="T23" fmla="*/ 404 h 408"/>
                <a:gd name="T24" fmla="*/ 174 w 412"/>
                <a:gd name="T25" fmla="*/ 400 h 408"/>
                <a:gd name="T26" fmla="*/ 152 w 412"/>
                <a:gd name="T27" fmla="*/ 392 h 408"/>
                <a:gd name="T28" fmla="*/ 132 w 412"/>
                <a:gd name="T29" fmla="*/ 382 h 408"/>
                <a:gd name="T30" fmla="*/ 110 w 412"/>
                <a:gd name="T31" fmla="*/ 370 h 408"/>
                <a:gd name="T32" fmla="*/ 92 w 412"/>
                <a:gd name="T33" fmla="*/ 356 h 408"/>
                <a:gd name="T34" fmla="*/ 72 w 412"/>
                <a:gd name="T35" fmla="*/ 340 h 408"/>
                <a:gd name="T36" fmla="*/ 72 w 412"/>
                <a:gd name="T37" fmla="*/ 340 h 408"/>
                <a:gd name="T38" fmla="*/ 56 w 412"/>
                <a:gd name="T39" fmla="*/ 322 h 408"/>
                <a:gd name="T40" fmla="*/ 42 w 412"/>
                <a:gd name="T41" fmla="*/ 302 h 408"/>
                <a:gd name="T42" fmla="*/ 30 w 412"/>
                <a:gd name="T43" fmla="*/ 282 h 408"/>
                <a:gd name="T44" fmla="*/ 20 w 412"/>
                <a:gd name="T45" fmla="*/ 262 h 408"/>
                <a:gd name="T46" fmla="*/ 12 w 412"/>
                <a:gd name="T47" fmla="*/ 240 h 408"/>
                <a:gd name="T48" fmla="*/ 6 w 412"/>
                <a:gd name="T49" fmla="*/ 218 h 408"/>
                <a:gd name="T50" fmla="*/ 2 w 412"/>
                <a:gd name="T51" fmla="*/ 194 h 408"/>
                <a:gd name="T52" fmla="*/ 0 w 412"/>
                <a:gd name="T53" fmla="*/ 172 h 408"/>
                <a:gd name="T54" fmla="*/ 2 w 412"/>
                <a:gd name="T55" fmla="*/ 148 h 408"/>
                <a:gd name="T56" fmla="*/ 4 w 412"/>
                <a:gd name="T57" fmla="*/ 126 h 408"/>
                <a:gd name="T58" fmla="*/ 10 w 412"/>
                <a:gd name="T59" fmla="*/ 104 h 408"/>
                <a:gd name="T60" fmla="*/ 18 w 412"/>
                <a:gd name="T61" fmla="*/ 80 h 408"/>
                <a:gd name="T62" fmla="*/ 26 w 412"/>
                <a:gd name="T63" fmla="*/ 60 h 408"/>
                <a:gd name="T64" fmla="*/ 38 w 412"/>
                <a:gd name="T65" fmla="*/ 40 h 408"/>
                <a:gd name="T66" fmla="*/ 52 w 412"/>
                <a:gd name="T67" fmla="*/ 20 h 408"/>
                <a:gd name="T68" fmla="*/ 68 w 412"/>
                <a:gd name="T69" fmla="*/ 2 h 408"/>
                <a:gd name="T70" fmla="*/ 70 w 412"/>
                <a:gd name="T71" fmla="*/ 0 h 408"/>
                <a:gd name="T72" fmla="*/ 412 w 412"/>
                <a:gd name="T73" fmla="*/ 3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08">
                  <a:moveTo>
                    <a:pt x="412" y="336"/>
                  </a:moveTo>
                  <a:lnTo>
                    <a:pt x="412" y="336"/>
                  </a:lnTo>
                  <a:lnTo>
                    <a:pt x="394" y="352"/>
                  </a:lnTo>
                  <a:lnTo>
                    <a:pt x="374" y="368"/>
                  </a:lnTo>
                  <a:lnTo>
                    <a:pt x="354" y="380"/>
                  </a:lnTo>
                  <a:lnTo>
                    <a:pt x="334" y="390"/>
                  </a:lnTo>
                  <a:lnTo>
                    <a:pt x="312" y="398"/>
                  </a:lnTo>
                  <a:lnTo>
                    <a:pt x="288" y="404"/>
                  </a:lnTo>
                  <a:lnTo>
                    <a:pt x="266" y="406"/>
                  </a:lnTo>
                  <a:lnTo>
                    <a:pt x="244" y="408"/>
                  </a:lnTo>
                  <a:lnTo>
                    <a:pt x="220" y="408"/>
                  </a:lnTo>
                  <a:lnTo>
                    <a:pt x="198" y="404"/>
                  </a:lnTo>
                  <a:lnTo>
                    <a:pt x="174" y="400"/>
                  </a:lnTo>
                  <a:lnTo>
                    <a:pt x="152" y="392"/>
                  </a:lnTo>
                  <a:lnTo>
                    <a:pt x="132" y="382"/>
                  </a:lnTo>
                  <a:lnTo>
                    <a:pt x="110" y="370"/>
                  </a:lnTo>
                  <a:lnTo>
                    <a:pt x="92" y="356"/>
                  </a:lnTo>
                  <a:lnTo>
                    <a:pt x="72" y="340"/>
                  </a:lnTo>
                  <a:lnTo>
                    <a:pt x="72" y="340"/>
                  </a:lnTo>
                  <a:lnTo>
                    <a:pt x="56" y="322"/>
                  </a:lnTo>
                  <a:lnTo>
                    <a:pt x="42" y="302"/>
                  </a:lnTo>
                  <a:lnTo>
                    <a:pt x="30" y="282"/>
                  </a:lnTo>
                  <a:lnTo>
                    <a:pt x="20" y="262"/>
                  </a:lnTo>
                  <a:lnTo>
                    <a:pt x="12" y="240"/>
                  </a:lnTo>
                  <a:lnTo>
                    <a:pt x="6" y="218"/>
                  </a:lnTo>
                  <a:lnTo>
                    <a:pt x="2" y="194"/>
                  </a:lnTo>
                  <a:lnTo>
                    <a:pt x="0" y="172"/>
                  </a:lnTo>
                  <a:lnTo>
                    <a:pt x="2" y="148"/>
                  </a:lnTo>
                  <a:lnTo>
                    <a:pt x="4" y="126"/>
                  </a:lnTo>
                  <a:lnTo>
                    <a:pt x="10" y="104"/>
                  </a:lnTo>
                  <a:lnTo>
                    <a:pt x="18" y="80"/>
                  </a:lnTo>
                  <a:lnTo>
                    <a:pt x="26" y="60"/>
                  </a:lnTo>
                  <a:lnTo>
                    <a:pt x="38" y="40"/>
                  </a:lnTo>
                  <a:lnTo>
                    <a:pt x="52" y="20"/>
                  </a:lnTo>
                  <a:lnTo>
                    <a:pt x="68" y="2"/>
                  </a:lnTo>
                  <a:lnTo>
                    <a:pt x="70" y="0"/>
                  </a:lnTo>
                  <a:lnTo>
                    <a:pt x="412" y="3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62"/>
            <p:cNvSpPr>
              <a:spLocks/>
            </p:cNvSpPr>
            <p:nvPr userDrawn="1"/>
          </p:nvSpPr>
          <p:spPr bwMode="ltGray">
            <a:xfrm flipH="1">
              <a:off x="3006725" y="4140994"/>
              <a:ext cx="944562" cy="1122604"/>
            </a:xfrm>
            <a:custGeom>
              <a:avLst/>
              <a:gdLst>
                <a:gd name="T0" fmla="*/ 718 w 1008"/>
                <a:gd name="T1" fmla="*/ 0 h 1206"/>
                <a:gd name="T2" fmla="*/ 772 w 1008"/>
                <a:gd name="T3" fmla="*/ 38 h 1206"/>
                <a:gd name="T4" fmla="*/ 820 w 1008"/>
                <a:gd name="T5" fmla="*/ 82 h 1206"/>
                <a:gd name="T6" fmla="*/ 864 w 1008"/>
                <a:gd name="T7" fmla="*/ 128 h 1206"/>
                <a:gd name="T8" fmla="*/ 902 w 1008"/>
                <a:gd name="T9" fmla="*/ 180 h 1206"/>
                <a:gd name="T10" fmla="*/ 934 w 1008"/>
                <a:gd name="T11" fmla="*/ 234 h 1206"/>
                <a:gd name="T12" fmla="*/ 960 w 1008"/>
                <a:gd name="T13" fmla="*/ 290 h 1206"/>
                <a:gd name="T14" fmla="*/ 982 w 1008"/>
                <a:gd name="T15" fmla="*/ 350 h 1206"/>
                <a:gd name="T16" fmla="*/ 996 w 1008"/>
                <a:gd name="T17" fmla="*/ 410 h 1206"/>
                <a:gd name="T18" fmla="*/ 1006 w 1008"/>
                <a:gd name="T19" fmla="*/ 472 h 1206"/>
                <a:gd name="T20" fmla="*/ 1008 w 1008"/>
                <a:gd name="T21" fmla="*/ 534 h 1206"/>
                <a:gd name="T22" fmla="*/ 1006 w 1008"/>
                <a:gd name="T23" fmla="*/ 598 h 1206"/>
                <a:gd name="T24" fmla="*/ 998 w 1008"/>
                <a:gd name="T25" fmla="*/ 662 h 1206"/>
                <a:gd name="T26" fmla="*/ 984 w 1008"/>
                <a:gd name="T27" fmla="*/ 724 h 1206"/>
                <a:gd name="T28" fmla="*/ 962 w 1008"/>
                <a:gd name="T29" fmla="*/ 786 h 1206"/>
                <a:gd name="T30" fmla="*/ 936 w 1008"/>
                <a:gd name="T31" fmla="*/ 846 h 1206"/>
                <a:gd name="T32" fmla="*/ 902 w 1008"/>
                <a:gd name="T33" fmla="*/ 904 h 1206"/>
                <a:gd name="T34" fmla="*/ 884 w 1008"/>
                <a:gd name="T35" fmla="*/ 932 h 1206"/>
                <a:gd name="T36" fmla="*/ 842 w 1008"/>
                <a:gd name="T37" fmla="*/ 984 h 1206"/>
                <a:gd name="T38" fmla="*/ 798 w 1008"/>
                <a:gd name="T39" fmla="*/ 1030 h 1206"/>
                <a:gd name="T40" fmla="*/ 748 w 1008"/>
                <a:gd name="T41" fmla="*/ 1072 h 1206"/>
                <a:gd name="T42" fmla="*/ 696 w 1008"/>
                <a:gd name="T43" fmla="*/ 1108 h 1206"/>
                <a:gd name="T44" fmla="*/ 640 w 1008"/>
                <a:gd name="T45" fmla="*/ 1138 h 1206"/>
                <a:gd name="T46" fmla="*/ 582 w 1008"/>
                <a:gd name="T47" fmla="*/ 1164 h 1206"/>
                <a:gd name="T48" fmla="*/ 524 w 1008"/>
                <a:gd name="T49" fmla="*/ 1182 h 1206"/>
                <a:gd name="T50" fmla="*/ 462 w 1008"/>
                <a:gd name="T51" fmla="*/ 1196 h 1206"/>
                <a:gd name="T52" fmla="*/ 400 w 1008"/>
                <a:gd name="T53" fmla="*/ 1204 h 1206"/>
                <a:gd name="T54" fmla="*/ 336 w 1008"/>
                <a:gd name="T55" fmla="*/ 1206 h 1206"/>
                <a:gd name="T56" fmla="*/ 274 w 1008"/>
                <a:gd name="T57" fmla="*/ 1200 h 1206"/>
                <a:gd name="T58" fmla="*/ 210 w 1008"/>
                <a:gd name="T59" fmla="*/ 1190 h 1206"/>
                <a:gd name="T60" fmla="*/ 148 w 1008"/>
                <a:gd name="T61" fmla="*/ 1174 h 1206"/>
                <a:gd name="T62" fmla="*/ 88 w 1008"/>
                <a:gd name="T63" fmla="*/ 1150 h 1206"/>
                <a:gd name="T64" fmla="*/ 28 w 1008"/>
                <a:gd name="T65" fmla="*/ 1120 h 1206"/>
                <a:gd name="T66" fmla="*/ 718 w 1008"/>
                <a:gd name="T67" fmla="*/ 0 h 1206"/>
                <a:gd name="connsiteX0" fmla="*/ 7240 w 10000"/>
                <a:gd name="connsiteY0" fmla="*/ 65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7240 w 10000"/>
                <a:gd name="connsiteY67" fmla="*/ 65 h 10000"/>
                <a:gd name="connsiteX0" fmla="*/ 6927 w 10000"/>
                <a:gd name="connsiteY0" fmla="*/ 9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6927 w 10000"/>
                <a:gd name="connsiteY67" fmla="*/ 98 h 10000"/>
                <a:gd name="connsiteX0" fmla="*/ 0 w 10000"/>
                <a:gd name="connsiteY0" fmla="*/ 913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0" fmla="*/ 0 w 10000"/>
                <a:gd name="connsiteY0" fmla="*/ 9073 h 9935"/>
                <a:gd name="connsiteX1" fmla="*/ 7221 w 10000"/>
                <a:gd name="connsiteY1" fmla="*/ 0 h 9935"/>
                <a:gd name="connsiteX2" fmla="*/ 7401 w 10000"/>
                <a:gd name="connsiteY2" fmla="*/ 84 h 9935"/>
                <a:gd name="connsiteX3" fmla="*/ 7659 w 10000"/>
                <a:gd name="connsiteY3" fmla="*/ 250 h 9935"/>
                <a:gd name="connsiteX4" fmla="*/ 7897 w 10000"/>
                <a:gd name="connsiteY4" fmla="*/ 433 h 9935"/>
                <a:gd name="connsiteX5" fmla="*/ 8135 w 10000"/>
                <a:gd name="connsiteY5" fmla="*/ 615 h 9935"/>
                <a:gd name="connsiteX6" fmla="*/ 8353 w 10000"/>
                <a:gd name="connsiteY6" fmla="*/ 797 h 9935"/>
                <a:gd name="connsiteX7" fmla="*/ 8571 w 10000"/>
                <a:gd name="connsiteY7" fmla="*/ 996 h 9935"/>
                <a:gd name="connsiteX8" fmla="*/ 8770 w 10000"/>
                <a:gd name="connsiteY8" fmla="*/ 1212 h 9935"/>
                <a:gd name="connsiteX9" fmla="*/ 8948 w 10000"/>
                <a:gd name="connsiteY9" fmla="*/ 1428 h 9935"/>
                <a:gd name="connsiteX10" fmla="*/ 9107 w 10000"/>
                <a:gd name="connsiteY10" fmla="*/ 1643 h 9935"/>
                <a:gd name="connsiteX11" fmla="*/ 9266 w 10000"/>
                <a:gd name="connsiteY11" fmla="*/ 1875 h 9935"/>
                <a:gd name="connsiteX12" fmla="*/ 9405 w 10000"/>
                <a:gd name="connsiteY12" fmla="*/ 2107 h 9935"/>
                <a:gd name="connsiteX13" fmla="*/ 9524 w 10000"/>
                <a:gd name="connsiteY13" fmla="*/ 2340 h 9935"/>
                <a:gd name="connsiteX14" fmla="*/ 9643 w 10000"/>
                <a:gd name="connsiteY14" fmla="*/ 2588 h 9935"/>
                <a:gd name="connsiteX15" fmla="*/ 9742 w 10000"/>
                <a:gd name="connsiteY15" fmla="*/ 2837 h 9935"/>
                <a:gd name="connsiteX16" fmla="*/ 9821 w 10000"/>
                <a:gd name="connsiteY16" fmla="*/ 3086 h 9935"/>
                <a:gd name="connsiteX17" fmla="*/ 9881 w 10000"/>
                <a:gd name="connsiteY17" fmla="*/ 3335 h 9935"/>
                <a:gd name="connsiteX18" fmla="*/ 9940 w 10000"/>
                <a:gd name="connsiteY18" fmla="*/ 3583 h 9935"/>
                <a:gd name="connsiteX19" fmla="*/ 9980 w 10000"/>
                <a:gd name="connsiteY19" fmla="*/ 3849 h 9935"/>
                <a:gd name="connsiteX20" fmla="*/ 10000 w 10000"/>
                <a:gd name="connsiteY20" fmla="*/ 4114 h 9935"/>
                <a:gd name="connsiteX21" fmla="*/ 10000 w 10000"/>
                <a:gd name="connsiteY21" fmla="*/ 4363 h 9935"/>
                <a:gd name="connsiteX22" fmla="*/ 10000 w 10000"/>
                <a:gd name="connsiteY22" fmla="*/ 4628 h 9935"/>
                <a:gd name="connsiteX23" fmla="*/ 9980 w 10000"/>
                <a:gd name="connsiteY23" fmla="*/ 4894 h 9935"/>
                <a:gd name="connsiteX24" fmla="*/ 9940 w 10000"/>
                <a:gd name="connsiteY24" fmla="*/ 5159 h 9935"/>
                <a:gd name="connsiteX25" fmla="*/ 9901 w 10000"/>
                <a:gd name="connsiteY25" fmla="*/ 5424 h 9935"/>
                <a:gd name="connsiteX26" fmla="*/ 9841 w 10000"/>
                <a:gd name="connsiteY26" fmla="*/ 5673 h 9935"/>
                <a:gd name="connsiteX27" fmla="*/ 9762 w 10000"/>
                <a:gd name="connsiteY27" fmla="*/ 5938 h 9935"/>
                <a:gd name="connsiteX28" fmla="*/ 9663 w 10000"/>
                <a:gd name="connsiteY28" fmla="*/ 6187 h 9935"/>
                <a:gd name="connsiteX29" fmla="*/ 9544 w 10000"/>
                <a:gd name="connsiteY29" fmla="*/ 6452 h 9935"/>
                <a:gd name="connsiteX30" fmla="*/ 9425 w 10000"/>
                <a:gd name="connsiteY30" fmla="*/ 6701 h 9935"/>
                <a:gd name="connsiteX31" fmla="*/ 9286 w 10000"/>
                <a:gd name="connsiteY31" fmla="*/ 6950 h 9935"/>
                <a:gd name="connsiteX32" fmla="*/ 9127 w 10000"/>
                <a:gd name="connsiteY32" fmla="*/ 7182 h 9935"/>
                <a:gd name="connsiteX33" fmla="*/ 8948 w 10000"/>
                <a:gd name="connsiteY33" fmla="*/ 7431 h 9935"/>
                <a:gd name="connsiteX34" fmla="*/ 8948 w 10000"/>
                <a:gd name="connsiteY34" fmla="*/ 7431 h 9935"/>
                <a:gd name="connsiteX35" fmla="*/ 8770 w 10000"/>
                <a:gd name="connsiteY35" fmla="*/ 7663 h 9935"/>
                <a:gd name="connsiteX36" fmla="*/ 8571 w 10000"/>
                <a:gd name="connsiteY36" fmla="*/ 7879 h 9935"/>
                <a:gd name="connsiteX37" fmla="*/ 8353 w 10000"/>
                <a:gd name="connsiteY37" fmla="*/ 8094 h 9935"/>
                <a:gd name="connsiteX38" fmla="*/ 8135 w 10000"/>
                <a:gd name="connsiteY38" fmla="*/ 8293 h 9935"/>
                <a:gd name="connsiteX39" fmla="*/ 7917 w 10000"/>
                <a:gd name="connsiteY39" fmla="*/ 8476 h 9935"/>
                <a:gd name="connsiteX40" fmla="*/ 7679 w 10000"/>
                <a:gd name="connsiteY40" fmla="*/ 8658 h 9935"/>
                <a:gd name="connsiteX41" fmla="*/ 7421 w 10000"/>
                <a:gd name="connsiteY41" fmla="*/ 8824 h 9935"/>
                <a:gd name="connsiteX42" fmla="*/ 7163 w 10000"/>
                <a:gd name="connsiteY42" fmla="*/ 8973 h 9935"/>
                <a:gd name="connsiteX43" fmla="*/ 6905 w 10000"/>
                <a:gd name="connsiteY43" fmla="*/ 9122 h 9935"/>
                <a:gd name="connsiteX44" fmla="*/ 6627 w 10000"/>
                <a:gd name="connsiteY44" fmla="*/ 9255 h 9935"/>
                <a:gd name="connsiteX45" fmla="*/ 6349 w 10000"/>
                <a:gd name="connsiteY45" fmla="*/ 9371 h 9935"/>
                <a:gd name="connsiteX46" fmla="*/ 6071 w 10000"/>
                <a:gd name="connsiteY46" fmla="*/ 9487 h 9935"/>
                <a:gd name="connsiteX47" fmla="*/ 5774 w 10000"/>
                <a:gd name="connsiteY47" fmla="*/ 9587 h 9935"/>
                <a:gd name="connsiteX48" fmla="*/ 5496 w 10000"/>
                <a:gd name="connsiteY48" fmla="*/ 9670 h 9935"/>
                <a:gd name="connsiteX49" fmla="*/ 5198 w 10000"/>
                <a:gd name="connsiteY49" fmla="*/ 9736 h 9935"/>
                <a:gd name="connsiteX50" fmla="*/ 4881 w 10000"/>
                <a:gd name="connsiteY50" fmla="*/ 9802 h 9935"/>
                <a:gd name="connsiteX51" fmla="*/ 4583 w 10000"/>
                <a:gd name="connsiteY51" fmla="*/ 9852 h 9935"/>
                <a:gd name="connsiteX52" fmla="*/ 4266 w 10000"/>
                <a:gd name="connsiteY52" fmla="*/ 9885 h 9935"/>
                <a:gd name="connsiteX53" fmla="*/ 3968 w 10000"/>
                <a:gd name="connsiteY53" fmla="*/ 9918 h 9935"/>
                <a:gd name="connsiteX54" fmla="*/ 3651 w 10000"/>
                <a:gd name="connsiteY54" fmla="*/ 9935 h 9935"/>
                <a:gd name="connsiteX55" fmla="*/ 3333 w 10000"/>
                <a:gd name="connsiteY55" fmla="*/ 9935 h 9935"/>
                <a:gd name="connsiteX56" fmla="*/ 3036 w 10000"/>
                <a:gd name="connsiteY56" fmla="*/ 9918 h 9935"/>
                <a:gd name="connsiteX57" fmla="*/ 2718 w 10000"/>
                <a:gd name="connsiteY57" fmla="*/ 9885 h 9935"/>
                <a:gd name="connsiteX58" fmla="*/ 2401 w 10000"/>
                <a:gd name="connsiteY58" fmla="*/ 9852 h 9935"/>
                <a:gd name="connsiteX59" fmla="*/ 2083 w 10000"/>
                <a:gd name="connsiteY59" fmla="*/ 9802 h 9935"/>
                <a:gd name="connsiteX60" fmla="*/ 1786 w 10000"/>
                <a:gd name="connsiteY60" fmla="*/ 9736 h 9935"/>
                <a:gd name="connsiteX61" fmla="*/ 1468 w 10000"/>
                <a:gd name="connsiteY61" fmla="*/ 9670 h 9935"/>
                <a:gd name="connsiteX62" fmla="*/ 1171 w 10000"/>
                <a:gd name="connsiteY62" fmla="*/ 9570 h 9935"/>
                <a:gd name="connsiteX63" fmla="*/ 873 w 10000"/>
                <a:gd name="connsiteY63" fmla="*/ 9471 h 9935"/>
                <a:gd name="connsiteX64" fmla="*/ 575 w 10000"/>
                <a:gd name="connsiteY64" fmla="*/ 9355 h 9935"/>
                <a:gd name="connsiteX65" fmla="*/ 278 w 10000"/>
                <a:gd name="connsiteY65" fmla="*/ 9222 h 9935"/>
                <a:gd name="connsiteX66" fmla="*/ 0 w 10000"/>
                <a:gd name="connsiteY66" fmla="*/ 9073 h 9935"/>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000" h="10000">
                  <a:moveTo>
                    <a:pt x="0" y="9132"/>
                  </a:moveTo>
                  <a:cubicBezTo>
                    <a:pt x="-59" y="9118"/>
                    <a:pt x="7182" y="-52"/>
                    <a:pt x="7221" y="0"/>
                  </a:cubicBezTo>
                  <a:lnTo>
                    <a:pt x="7401" y="85"/>
                  </a:lnTo>
                  <a:lnTo>
                    <a:pt x="7659" y="252"/>
                  </a:lnTo>
                  <a:lnTo>
                    <a:pt x="7897" y="436"/>
                  </a:lnTo>
                  <a:lnTo>
                    <a:pt x="8135" y="619"/>
                  </a:lnTo>
                  <a:lnTo>
                    <a:pt x="8353" y="802"/>
                  </a:lnTo>
                  <a:lnTo>
                    <a:pt x="8571" y="1003"/>
                  </a:lnTo>
                  <a:lnTo>
                    <a:pt x="8770" y="1220"/>
                  </a:lnTo>
                  <a:lnTo>
                    <a:pt x="8948" y="1437"/>
                  </a:lnTo>
                  <a:lnTo>
                    <a:pt x="9107" y="1654"/>
                  </a:lnTo>
                  <a:lnTo>
                    <a:pt x="9266" y="1887"/>
                  </a:lnTo>
                  <a:cubicBezTo>
                    <a:pt x="9312" y="1965"/>
                    <a:pt x="9359" y="2043"/>
                    <a:pt x="9405" y="2121"/>
                  </a:cubicBezTo>
                  <a:cubicBezTo>
                    <a:pt x="9445" y="2199"/>
                    <a:pt x="9484" y="2277"/>
                    <a:pt x="9524" y="2355"/>
                  </a:cubicBezTo>
                  <a:cubicBezTo>
                    <a:pt x="9564" y="2438"/>
                    <a:pt x="9603" y="2522"/>
                    <a:pt x="9643" y="2605"/>
                  </a:cubicBezTo>
                  <a:cubicBezTo>
                    <a:pt x="9676" y="2689"/>
                    <a:pt x="9709" y="2772"/>
                    <a:pt x="9742" y="2856"/>
                  </a:cubicBezTo>
                  <a:cubicBezTo>
                    <a:pt x="9768" y="2939"/>
                    <a:pt x="9795" y="3023"/>
                    <a:pt x="9821" y="3106"/>
                  </a:cubicBezTo>
                  <a:cubicBezTo>
                    <a:pt x="9841" y="3190"/>
                    <a:pt x="9861" y="3273"/>
                    <a:pt x="9881" y="3357"/>
                  </a:cubicBezTo>
                  <a:cubicBezTo>
                    <a:pt x="9901" y="3440"/>
                    <a:pt x="9920" y="3523"/>
                    <a:pt x="9940" y="3606"/>
                  </a:cubicBezTo>
                  <a:cubicBezTo>
                    <a:pt x="9953" y="3696"/>
                    <a:pt x="9967" y="3785"/>
                    <a:pt x="9980" y="3874"/>
                  </a:cubicBezTo>
                  <a:cubicBezTo>
                    <a:pt x="9987" y="3963"/>
                    <a:pt x="9993" y="4052"/>
                    <a:pt x="10000" y="4141"/>
                  </a:cubicBezTo>
                  <a:lnTo>
                    <a:pt x="10000" y="4392"/>
                  </a:lnTo>
                  <a:lnTo>
                    <a:pt x="10000" y="4658"/>
                  </a:lnTo>
                  <a:cubicBezTo>
                    <a:pt x="9993" y="4748"/>
                    <a:pt x="9987" y="4836"/>
                    <a:pt x="9980" y="4926"/>
                  </a:cubicBezTo>
                  <a:cubicBezTo>
                    <a:pt x="9967" y="5015"/>
                    <a:pt x="9953" y="5104"/>
                    <a:pt x="9940" y="5193"/>
                  </a:cubicBezTo>
                  <a:cubicBezTo>
                    <a:pt x="9927" y="5281"/>
                    <a:pt x="9914" y="5371"/>
                    <a:pt x="9901" y="5459"/>
                  </a:cubicBezTo>
                  <a:cubicBezTo>
                    <a:pt x="9881" y="5543"/>
                    <a:pt x="9861" y="5626"/>
                    <a:pt x="9841" y="5710"/>
                  </a:cubicBezTo>
                  <a:cubicBezTo>
                    <a:pt x="9815" y="5799"/>
                    <a:pt x="9788" y="5888"/>
                    <a:pt x="9762" y="5977"/>
                  </a:cubicBezTo>
                  <a:cubicBezTo>
                    <a:pt x="9729" y="6060"/>
                    <a:pt x="9696" y="6144"/>
                    <a:pt x="9663" y="6227"/>
                  </a:cubicBezTo>
                  <a:cubicBezTo>
                    <a:pt x="9623" y="6316"/>
                    <a:pt x="9584" y="6406"/>
                    <a:pt x="9544" y="6494"/>
                  </a:cubicBezTo>
                  <a:lnTo>
                    <a:pt x="9425" y="6745"/>
                  </a:lnTo>
                  <a:lnTo>
                    <a:pt x="9286" y="6995"/>
                  </a:lnTo>
                  <a:lnTo>
                    <a:pt x="9127" y="7229"/>
                  </a:lnTo>
                  <a:lnTo>
                    <a:pt x="8948" y="7480"/>
                  </a:lnTo>
                  <a:lnTo>
                    <a:pt x="8948" y="7480"/>
                  </a:lnTo>
                  <a:cubicBezTo>
                    <a:pt x="8889" y="7558"/>
                    <a:pt x="8829" y="7635"/>
                    <a:pt x="8770" y="7713"/>
                  </a:cubicBezTo>
                  <a:cubicBezTo>
                    <a:pt x="8704" y="7786"/>
                    <a:pt x="8637" y="7858"/>
                    <a:pt x="8571" y="7931"/>
                  </a:cubicBezTo>
                  <a:lnTo>
                    <a:pt x="8353" y="8147"/>
                  </a:lnTo>
                  <a:lnTo>
                    <a:pt x="8135" y="8347"/>
                  </a:lnTo>
                  <a:lnTo>
                    <a:pt x="7917" y="8531"/>
                  </a:lnTo>
                  <a:lnTo>
                    <a:pt x="7679" y="8715"/>
                  </a:lnTo>
                  <a:lnTo>
                    <a:pt x="7421" y="8882"/>
                  </a:lnTo>
                  <a:lnTo>
                    <a:pt x="7163" y="9032"/>
                  </a:lnTo>
                  <a:lnTo>
                    <a:pt x="6905" y="9182"/>
                  </a:lnTo>
                  <a:lnTo>
                    <a:pt x="6627" y="9316"/>
                  </a:lnTo>
                  <a:lnTo>
                    <a:pt x="6349" y="9432"/>
                  </a:lnTo>
                  <a:lnTo>
                    <a:pt x="6071" y="9549"/>
                  </a:lnTo>
                  <a:lnTo>
                    <a:pt x="5774" y="9650"/>
                  </a:lnTo>
                  <a:lnTo>
                    <a:pt x="5496" y="9733"/>
                  </a:lnTo>
                  <a:lnTo>
                    <a:pt x="5198" y="9800"/>
                  </a:lnTo>
                  <a:lnTo>
                    <a:pt x="4881" y="9866"/>
                  </a:lnTo>
                  <a:lnTo>
                    <a:pt x="4583" y="9916"/>
                  </a:lnTo>
                  <a:lnTo>
                    <a:pt x="4266" y="9950"/>
                  </a:lnTo>
                  <a:lnTo>
                    <a:pt x="3968" y="9983"/>
                  </a:lnTo>
                  <a:lnTo>
                    <a:pt x="3651" y="10000"/>
                  </a:lnTo>
                  <a:lnTo>
                    <a:pt x="3333" y="10000"/>
                  </a:lnTo>
                  <a:lnTo>
                    <a:pt x="3036" y="9983"/>
                  </a:lnTo>
                  <a:lnTo>
                    <a:pt x="2718" y="9950"/>
                  </a:lnTo>
                  <a:lnTo>
                    <a:pt x="2401" y="9916"/>
                  </a:lnTo>
                  <a:lnTo>
                    <a:pt x="2083" y="9866"/>
                  </a:lnTo>
                  <a:lnTo>
                    <a:pt x="1786" y="9800"/>
                  </a:lnTo>
                  <a:lnTo>
                    <a:pt x="1468" y="9733"/>
                  </a:lnTo>
                  <a:lnTo>
                    <a:pt x="1171" y="9633"/>
                  </a:lnTo>
                  <a:lnTo>
                    <a:pt x="873" y="9533"/>
                  </a:lnTo>
                  <a:lnTo>
                    <a:pt x="575" y="9416"/>
                  </a:lnTo>
                  <a:lnTo>
                    <a:pt x="278" y="9282"/>
                  </a:lnTo>
                  <a:lnTo>
                    <a:pt x="0" y="913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pic>
        <p:nvPicPr>
          <p:cNvPr id="3" name="Bildplatzhalter 2"/>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rcRect l="24300" r="24300"/>
          <a:stretch>
            <a:fillRect/>
          </a:stretch>
        </p:blipFill>
        <p:spPr/>
      </p:pic>
    </p:spTree>
    <p:extLst>
      <p:ext uri="{BB962C8B-B14F-4D97-AF65-F5344CB8AC3E}">
        <p14:creationId xmlns:p14="http://schemas.microsoft.com/office/powerpoint/2010/main" val="1162885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827060" y="2312844"/>
            <a:ext cx="3059912" cy="394980"/>
          </a:xfrm>
        </p:spPr>
        <p:txBody>
          <a:bodyPr/>
          <a:lstStyle/>
          <a:p>
            <a:r>
              <a:rPr lang="de-DE" sz="2800" dirty="0" smtClean="0"/>
              <a:t>Online </a:t>
            </a:r>
            <a:r>
              <a:rPr lang="de-DE" sz="2800" dirty="0" err="1" smtClean="0"/>
              <a:t>behavior</a:t>
            </a:r>
            <a:endParaRPr lang="en-GB" sz="2800" dirty="0">
              <a:latin typeface="Calibri" panose="020F0502020204030204" pitchFamily="34" charset="0"/>
              <a:cs typeface="Calibri" panose="020F0502020204030204" pitchFamily="34" charset="0"/>
            </a:endParaRPr>
          </a:p>
        </p:txBody>
      </p:sp>
      <p:sp>
        <p:nvSpPr>
          <p:cNvPr id="16" name="TextBox 15"/>
          <p:cNvSpPr txBox="1"/>
          <p:nvPr/>
        </p:nvSpPr>
        <p:spPr>
          <a:xfrm>
            <a:off x="239634" y="4686827"/>
            <a:ext cx="307188" cy="238005"/>
          </a:xfrm>
          <a:prstGeom prst="rect">
            <a:avLst/>
          </a:prstGeom>
        </p:spPr>
        <p:txBody>
          <a:bodyPr vert="horz" wrap="none" lIns="0" tIns="0" rIns="0" bIns="0" rtlCol="0" anchor="b">
            <a:normAutofit/>
          </a:bodyPr>
          <a:lstStyle/>
          <a:p>
            <a:pPr defTabSz="924259">
              <a:lnSpc>
                <a:spcPct val="85000"/>
              </a:lnSpc>
              <a:spcBef>
                <a:spcPts val="204"/>
              </a:spcBef>
            </a:pPr>
            <a:fld id="{01990C03-C3A3-48FE-AF6D-3AE397C89625}" type="slidenum">
              <a:rPr lang="en-GB" sz="800">
                <a:solidFill>
                  <a:prstClr val="white"/>
                </a:solidFill>
              </a:rPr>
              <a:pPr defTabSz="924259">
                <a:lnSpc>
                  <a:spcPct val="85000"/>
                </a:lnSpc>
                <a:spcBef>
                  <a:spcPts val="204"/>
                </a:spcBef>
              </a:pPr>
              <a:t>10</a:t>
            </a:fld>
            <a:endParaRPr lang="en-GB" sz="800" dirty="0">
              <a:solidFill>
                <a:prstClr val="white"/>
              </a:solidFill>
            </a:endParaRPr>
          </a:p>
        </p:txBody>
      </p:sp>
      <p:pic>
        <p:nvPicPr>
          <p:cNvPr id="5" name="Bildplatzhalter 2"/>
          <p:cNvPicPr>
            <a:picLocks noChangeAspect="1"/>
          </p:cNvPicPr>
          <p:nvPr/>
        </p:nvPicPr>
        <p:blipFill>
          <a:blip r:embed="rId3" cstate="print">
            <a:extLst>
              <a:ext uri="{28A0092B-C50C-407E-A947-70E740481C1C}">
                <a14:useLocalDpi xmlns:a14="http://schemas.microsoft.com/office/drawing/2010/main" val="0"/>
              </a:ext>
            </a:extLst>
          </a:blip>
          <a:srcRect l="24300" r="24300"/>
          <a:stretch>
            <a:fillRect/>
          </a:stretch>
        </p:blipFill>
        <p:spPr>
          <a:xfrm>
            <a:off x="0" y="0"/>
            <a:ext cx="3740522" cy="5143500"/>
          </a:xfrm>
          <a:custGeom>
            <a:avLst/>
            <a:gdLst/>
            <a:ahLst/>
            <a:cxnLst/>
            <a:rect l="l" t="t" r="r" b="b"/>
            <a:pathLst>
              <a:path w="3740522" h="5143500">
                <a:moveTo>
                  <a:pt x="0" y="0"/>
                </a:moveTo>
                <a:lnTo>
                  <a:pt x="447251" y="0"/>
                </a:lnTo>
                <a:lnTo>
                  <a:pt x="3740522" y="5143500"/>
                </a:lnTo>
                <a:lnTo>
                  <a:pt x="0" y="5143500"/>
                </a:lnTo>
                <a:close/>
              </a:path>
            </a:pathLst>
          </a:custGeom>
        </p:spPr>
      </p:pic>
      <p:grpSp>
        <p:nvGrpSpPr>
          <p:cNvPr id="8" name="Group 29"/>
          <p:cNvGrpSpPr/>
          <p:nvPr/>
        </p:nvGrpSpPr>
        <p:grpSpPr>
          <a:xfrm>
            <a:off x="423343" y="540"/>
            <a:ext cx="4512063" cy="5142960"/>
            <a:chOff x="622299" y="794"/>
            <a:chExt cx="6632576" cy="7562056"/>
          </a:xfrm>
        </p:grpSpPr>
        <p:sp>
          <p:nvSpPr>
            <p:cNvPr id="9" name="Freeform 49"/>
            <p:cNvSpPr>
              <a:spLocks/>
            </p:cNvSpPr>
            <p:nvPr userDrawn="1"/>
          </p:nvSpPr>
          <p:spPr bwMode="ltGray">
            <a:xfrm flipH="1">
              <a:off x="622299" y="794"/>
              <a:ext cx="5346701" cy="7562056"/>
            </a:xfrm>
            <a:custGeom>
              <a:avLst/>
              <a:gdLst/>
              <a:ahLst/>
              <a:cxnLst/>
              <a:rect l="l" t="t" r="r" b="b"/>
              <a:pathLst>
                <a:path w="5346701" h="7562056">
                  <a:moveTo>
                    <a:pt x="5346701" y="0"/>
                  </a:moveTo>
                  <a:lnTo>
                    <a:pt x="0" y="0"/>
                  </a:lnTo>
                  <a:lnTo>
                    <a:pt x="0" y="7562056"/>
                  </a:lnTo>
                  <a:lnTo>
                    <a:pt x="474459" y="7562056"/>
                  </a:lnTo>
                  <a:close/>
                </a:path>
              </a:pathLst>
            </a:custGeom>
            <a:solidFill>
              <a:srgbClr val="FFFFFF"/>
            </a:solidFill>
            <a:ln w="9525">
              <a:noFill/>
              <a:round/>
              <a:headEnd/>
              <a:tailEnd/>
            </a:ln>
            <a:effectLs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51"/>
            <p:cNvSpPr>
              <a:spLocks/>
            </p:cNvSpPr>
            <p:nvPr userDrawn="1"/>
          </p:nvSpPr>
          <p:spPr bwMode="ltGray">
            <a:xfrm flipH="1">
              <a:off x="622300" y="794"/>
              <a:ext cx="6632575" cy="4038600"/>
            </a:xfrm>
            <a:custGeom>
              <a:avLst/>
              <a:gdLst>
                <a:gd name="T0" fmla="*/ 0 w 4178"/>
                <a:gd name="T1" fmla="*/ 0 h 2544"/>
                <a:gd name="T2" fmla="*/ 2544 w 4178"/>
                <a:gd name="T3" fmla="*/ 2544 h 2544"/>
                <a:gd name="T4" fmla="*/ 4178 w 4178"/>
                <a:gd name="T5" fmla="*/ 0 h 2544"/>
                <a:gd name="T6" fmla="*/ 0 w 4178"/>
                <a:gd name="T7" fmla="*/ 0 h 2544"/>
              </a:gdLst>
              <a:ahLst/>
              <a:cxnLst>
                <a:cxn ang="0">
                  <a:pos x="T0" y="T1"/>
                </a:cxn>
                <a:cxn ang="0">
                  <a:pos x="T2" y="T3"/>
                </a:cxn>
                <a:cxn ang="0">
                  <a:pos x="T4" y="T5"/>
                </a:cxn>
                <a:cxn ang="0">
                  <a:pos x="T6" y="T7"/>
                </a:cxn>
              </a:cxnLst>
              <a:rect l="0" t="0" r="r" b="b"/>
              <a:pathLst>
                <a:path w="4178" h="2544">
                  <a:moveTo>
                    <a:pt x="0" y="0"/>
                  </a:moveTo>
                  <a:lnTo>
                    <a:pt x="2544" y="2544"/>
                  </a:lnTo>
                  <a:lnTo>
                    <a:pt x="4178" y="0"/>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53"/>
            <p:cNvSpPr>
              <a:spLocks/>
            </p:cNvSpPr>
            <p:nvPr userDrawn="1"/>
          </p:nvSpPr>
          <p:spPr bwMode="ltGray">
            <a:xfrm flipH="1">
              <a:off x="1730375" y="1470819"/>
              <a:ext cx="2584450" cy="3092450"/>
            </a:xfrm>
            <a:custGeom>
              <a:avLst/>
              <a:gdLst>
                <a:gd name="T0" fmla="*/ 490 w 1628"/>
                <a:gd name="T1" fmla="*/ 1948 h 1948"/>
                <a:gd name="T2" fmla="*/ 402 w 1628"/>
                <a:gd name="T3" fmla="*/ 1886 h 1948"/>
                <a:gd name="T4" fmla="*/ 322 w 1628"/>
                <a:gd name="T5" fmla="*/ 1816 h 1948"/>
                <a:gd name="T6" fmla="*/ 250 w 1628"/>
                <a:gd name="T7" fmla="*/ 1740 h 1948"/>
                <a:gd name="T8" fmla="*/ 188 w 1628"/>
                <a:gd name="T9" fmla="*/ 1658 h 1948"/>
                <a:gd name="T10" fmla="*/ 134 w 1628"/>
                <a:gd name="T11" fmla="*/ 1570 h 1948"/>
                <a:gd name="T12" fmla="*/ 88 w 1628"/>
                <a:gd name="T13" fmla="*/ 1480 h 1948"/>
                <a:gd name="T14" fmla="*/ 52 w 1628"/>
                <a:gd name="T15" fmla="*/ 1384 h 1948"/>
                <a:gd name="T16" fmla="*/ 26 w 1628"/>
                <a:gd name="T17" fmla="*/ 1286 h 1948"/>
                <a:gd name="T18" fmla="*/ 8 w 1628"/>
                <a:gd name="T19" fmla="*/ 1186 h 1948"/>
                <a:gd name="T20" fmla="*/ 0 w 1628"/>
                <a:gd name="T21" fmla="*/ 1086 h 1948"/>
                <a:gd name="T22" fmla="*/ 2 w 1628"/>
                <a:gd name="T23" fmla="*/ 984 h 1948"/>
                <a:gd name="T24" fmla="*/ 14 w 1628"/>
                <a:gd name="T25" fmla="*/ 882 h 1948"/>
                <a:gd name="T26" fmla="*/ 36 w 1628"/>
                <a:gd name="T27" fmla="*/ 780 h 1948"/>
                <a:gd name="T28" fmla="*/ 70 w 1628"/>
                <a:gd name="T29" fmla="*/ 682 h 1948"/>
                <a:gd name="T30" fmla="*/ 112 w 1628"/>
                <a:gd name="T31" fmla="*/ 584 h 1948"/>
                <a:gd name="T32" fmla="*/ 166 w 1628"/>
                <a:gd name="T33" fmla="*/ 490 h 1948"/>
                <a:gd name="T34" fmla="*/ 196 w 1628"/>
                <a:gd name="T35" fmla="*/ 444 h 1948"/>
                <a:gd name="T36" fmla="*/ 262 w 1628"/>
                <a:gd name="T37" fmla="*/ 360 h 1948"/>
                <a:gd name="T38" fmla="*/ 334 w 1628"/>
                <a:gd name="T39" fmla="*/ 284 h 1948"/>
                <a:gd name="T40" fmla="*/ 414 w 1628"/>
                <a:gd name="T41" fmla="*/ 218 h 1948"/>
                <a:gd name="T42" fmla="*/ 498 w 1628"/>
                <a:gd name="T43" fmla="*/ 160 h 1948"/>
                <a:gd name="T44" fmla="*/ 588 w 1628"/>
                <a:gd name="T45" fmla="*/ 110 h 1948"/>
                <a:gd name="T46" fmla="*/ 682 w 1628"/>
                <a:gd name="T47" fmla="*/ 68 h 1948"/>
                <a:gd name="T48" fmla="*/ 778 w 1628"/>
                <a:gd name="T49" fmla="*/ 38 h 1948"/>
                <a:gd name="T50" fmla="*/ 876 w 1628"/>
                <a:gd name="T51" fmla="*/ 16 h 1948"/>
                <a:gd name="T52" fmla="*/ 978 w 1628"/>
                <a:gd name="T53" fmla="*/ 2 h 1948"/>
                <a:gd name="T54" fmla="*/ 1080 w 1628"/>
                <a:gd name="T55" fmla="*/ 0 h 1948"/>
                <a:gd name="T56" fmla="*/ 1182 w 1628"/>
                <a:gd name="T57" fmla="*/ 8 h 1948"/>
                <a:gd name="T58" fmla="*/ 1282 w 1628"/>
                <a:gd name="T59" fmla="*/ 24 h 1948"/>
                <a:gd name="T60" fmla="*/ 1382 w 1628"/>
                <a:gd name="T61" fmla="*/ 52 h 1948"/>
                <a:gd name="T62" fmla="*/ 1482 w 1628"/>
                <a:gd name="T63" fmla="*/ 88 h 1948"/>
                <a:gd name="T64" fmla="*/ 1576 w 1628"/>
                <a:gd name="T65" fmla="*/ 136 h 1948"/>
                <a:gd name="T66" fmla="*/ 1624 w 1628"/>
                <a:gd name="T67" fmla="*/ 164 h 1948"/>
                <a:gd name="T68" fmla="*/ 490 w 1628"/>
                <a:gd name="T69" fmla="*/ 1948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948">
                  <a:moveTo>
                    <a:pt x="490" y="1948"/>
                  </a:moveTo>
                  <a:lnTo>
                    <a:pt x="490" y="1948"/>
                  </a:lnTo>
                  <a:lnTo>
                    <a:pt x="444" y="1918"/>
                  </a:lnTo>
                  <a:lnTo>
                    <a:pt x="402" y="1886"/>
                  </a:lnTo>
                  <a:lnTo>
                    <a:pt x="360" y="1852"/>
                  </a:lnTo>
                  <a:lnTo>
                    <a:pt x="322" y="1816"/>
                  </a:lnTo>
                  <a:lnTo>
                    <a:pt x="286" y="1778"/>
                  </a:lnTo>
                  <a:lnTo>
                    <a:pt x="250" y="1740"/>
                  </a:lnTo>
                  <a:lnTo>
                    <a:pt x="218" y="1700"/>
                  </a:lnTo>
                  <a:lnTo>
                    <a:pt x="188" y="1658"/>
                  </a:lnTo>
                  <a:lnTo>
                    <a:pt x="160" y="1614"/>
                  </a:lnTo>
                  <a:lnTo>
                    <a:pt x="134" y="1570"/>
                  </a:lnTo>
                  <a:lnTo>
                    <a:pt x="110" y="1526"/>
                  </a:lnTo>
                  <a:lnTo>
                    <a:pt x="88" y="1480"/>
                  </a:lnTo>
                  <a:lnTo>
                    <a:pt x="70" y="1432"/>
                  </a:lnTo>
                  <a:lnTo>
                    <a:pt x="52" y="1384"/>
                  </a:lnTo>
                  <a:lnTo>
                    <a:pt x="38" y="1336"/>
                  </a:lnTo>
                  <a:lnTo>
                    <a:pt x="26" y="1286"/>
                  </a:lnTo>
                  <a:lnTo>
                    <a:pt x="16" y="1236"/>
                  </a:lnTo>
                  <a:lnTo>
                    <a:pt x="8" y="1186"/>
                  </a:lnTo>
                  <a:lnTo>
                    <a:pt x="4" y="1136"/>
                  </a:lnTo>
                  <a:lnTo>
                    <a:pt x="0" y="1086"/>
                  </a:lnTo>
                  <a:lnTo>
                    <a:pt x="0" y="1034"/>
                  </a:lnTo>
                  <a:lnTo>
                    <a:pt x="2" y="984"/>
                  </a:lnTo>
                  <a:lnTo>
                    <a:pt x="8" y="932"/>
                  </a:lnTo>
                  <a:lnTo>
                    <a:pt x="14" y="882"/>
                  </a:lnTo>
                  <a:lnTo>
                    <a:pt x="24" y="830"/>
                  </a:lnTo>
                  <a:lnTo>
                    <a:pt x="36" y="780"/>
                  </a:lnTo>
                  <a:lnTo>
                    <a:pt x="52" y="730"/>
                  </a:lnTo>
                  <a:lnTo>
                    <a:pt x="70" y="682"/>
                  </a:lnTo>
                  <a:lnTo>
                    <a:pt x="90" y="632"/>
                  </a:lnTo>
                  <a:lnTo>
                    <a:pt x="112" y="584"/>
                  </a:lnTo>
                  <a:lnTo>
                    <a:pt x="138" y="536"/>
                  </a:lnTo>
                  <a:lnTo>
                    <a:pt x="166" y="490"/>
                  </a:lnTo>
                  <a:lnTo>
                    <a:pt x="166" y="490"/>
                  </a:lnTo>
                  <a:lnTo>
                    <a:pt x="196" y="444"/>
                  </a:lnTo>
                  <a:lnTo>
                    <a:pt x="228" y="402"/>
                  </a:lnTo>
                  <a:lnTo>
                    <a:pt x="262" y="360"/>
                  </a:lnTo>
                  <a:lnTo>
                    <a:pt x="298" y="322"/>
                  </a:lnTo>
                  <a:lnTo>
                    <a:pt x="334" y="284"/>
                  </a:lnTo>
                  <a:lnTo>
                    <a:pt x="374" y="250"/>
                  </a:lnTo>
                  <a:lnTo>
                    <a:pt x="414" y="218"/>
                  </a:lnTo>
                  <a:lnTo>
                    <a:pt x="456" y="188"/>
                  </a:lnTo>
                  <a:lnTo>
                    <a:pt x="498" y="160"/>
                  </a:lnTo>
                  <a:lnTo>
                    <a:pt x="542" y="134"/>
                  </a:lnTo>
                  <a:lnTo>
                    <a:pt x="588" y="110"/>
                  </a:lnTo>
                  <a:lnTo>
                    <a:pt x="634" y="88"/>
                  </a:lnTo>
                  <a:lnTo>
                    <a:pt x="682" y="68"/>
                  </a:lnTo>
                  <a:lnTo>
                    <a:pt x="730" y="52"/>
                  </a:lnTo>
                  <a:lnTo>
                    <a:pt x="778" y="38"/>
                  </a:lnTo>
                  <a:lnTo>
                    <a:pt x="828" y="26"/>
                  </a:lnTo>
                  <a:lnTo>
                    <a:pt x="876" y="16"/>
                  </a:lnTo>
                  <a:lnTo>
                    <a:pt x="926" y="8"/>
                  </a:lnTo>
                  <a:lnTo>
                    <a:pt x="978" y="2"/>
                  </a:lnTo>
                  <a:lnTo>
                    <a:pt x="1028" y="0"/>
                  </a:lnTo>
                  <a:lnTo>
                    <a:pt x="1080" y="0"/>
                  </a:lnTo>
                  <a:lnTo>
                    <a:pt x="1130" y="2"/>
                  </a:lnTo>
                  <a:lnTo>
                    <a:pt x="1182" y="8"/>
                  </a:lnTo>
                  <a:lnTo>
                    <a:pt x="1232" y="14"/>
                  </a:lnTo>
                  <a:lnTo>
                    <a:pt x="1282" y="24"/>
                  </a:lnTo>
                  <a:lnTo>
                    <a:pt x="1332" y="36"/>
                  </a:lnTo>
                  <a:lnTo>
                    <a:pt x="1382" y="52"/>
                  </a:lnTo>
                  <a:lnTo>
                    <a:pt x="1432" y="68"/>
                  </a:lnTo>
                  <a:lnTo>
                    <a:pt x="1482" y="88"/>
                  </a:lnTo>
                  <a:lnTo>
                    <a:pt x="1530" y="112"/>
                  </a:lnTo>
                  <a:lnTo>
                    <a:pt x="1576" y="136"/>
                  </a:lnTo>
                  <a:lnTo>
                    <a:pt x="1624" y="164"/>
                  </a:lnTo>
                  <a:lnTo>
                    <a:pt x="1624" y="164"/>
                  </a:lnTo>
                  <a:lnTo>
                    <a:pt x="1628" y="168"/>
                  </a:lnTo>
                  <a:lnTo>
                    <a:pt x="490" y="194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55"/>
            <p:cNvSpPr>
              <a:spLocks/>
            </p:cNvSpPr>
            <p:nvPr userDrawn="1"/>
          </p:nvSpPr>
          <p:spPr bwMode="ltGray">
            <a:xfrm flipH="1">
              <a:off x="4149725" y="858044"/>
              <a:ext cx="863600" cy="863600"/>
            </a:xfrm>
            <a:custGeom>
              <a:avLst/>
              <a:gdLst>
                <a:gd name="T0" fmla="*/ 0 w 544"/>
                <a:gd name="T1" fmla="*/ 272 h 544"/>
                <a:gd name="T2" fmla="*/ 4 w 544"/>
                <a:gd name="T3" fmla="*/ 218 h 544"/>
                <a:gd name="T4" fmla="*/ 20 w 544"/>
                <a:gd name="T5" fmla="*/ 166 h 544"/>
                <a:gd name="T6" fmla="*/ 46 w 544"/>
                <a:gd name="T7" fmla="*/ 120 h 544"/>
                <a:gd name="T8" fmla="*/ 80 w 544"/>
                <a:gd name="T9" fmla="*/ 80 h 544"/>
                <a:gd name="T10" fmla="*/ 120 w 544"/>
                <a:gd name="T11" fmla="*/ 46 h 544"/>
                <a:gd name="T12" fmla="*/ 166 w 544"/>
                <a:gd name="T13" fmla="*/ 20 h 544"/>
                <a:gd name="T14" fmla="*/ 216 w 544"/>
                <a:gd name="T15" fmla="*/ 4 h 544"/>
                <a:gd name="T16" fmla="*/ 272 w 544"/>
                <a:gd name="T17" fmla="*/ 0 h 544"/>
                <a:gd name="T18" fmla="*/ 300 w 544"/>
                <a:gd name="T19" fmla="*/ 0 h 544"/>
                <a:gd name="T20" fmla="*/ 352 w 544"/>
                <a:gd name="T21" fmla="*/ 12 h 544"/>
                <a:gd name="T22" fmla="*/ 402 w 544"/>
                <a:gd name="T23" fmla="*/ 32 h 544"/>
                <a:gd name="T24" fmla="*/ 446 w 544"/>
                <a:gd name="T25" fmla="*/ 62 h 544"/>
                <a:gd name="T26" fmla="*/ 482 w 544"/>
                <a:gd name="T27" fmla="*/ 98 h 544"/>
                <a:gd name="T28" fmla="*/ 512 w 544"/>
                <a:gd name="T29" fmla="*/ 142 h 544"/>
                <a:gd name="T30" fmla="*/ 532 w 544"/>
                <a:gd name="T31" fmla="*/ 190 h 544"/>
                <a:gd name="T32" fmla="*/ 544 w 544"/>
                <a:gd name="T33" fmla="*/ 244 h 544"/>
                <a:gd name="T34" fmla="*/ 544 w 544"/>
                <a:gd name="T35" fmla="*/ 272 h 544"/>
                <a:gd name="T36" fmla="*/ 538 w 544"/>
                <a:gd name="T37" fmla="*/ 326 h 544"/>
                <a:gd name="T38" fmla="*/ 524 w 544"/>
                <a:gd name="T39" fmla="*/ 378 h 544"/>
                <a:gd name="T40" fmla="*/ 498 w 544"/>
                <a:gd name="T41" fmla="*/ 424 h 544"/>
                <a:gd name="T42" fmla="*/ 464 w 544"/>
                <a:gd name="T43" fmla="*/ 464 h 544"/>
                <a:gd name="T44" fmla="*/ 424 w 544"/>
                <a:gd name="T45" fmla="*/ 498 h 544"/>
                <a:gd name="T46" fmla="*/ 378 w 544"/>
                <a:gd name="T47" fmla="*/ 524 h 544"/>
                <a:gd name="T48" fmla="*/ 326 w 544"/>
                <a:gd name="T49" fmla="*/ 540 h 544"/>
                <a:gd name="T50" fmla="*/ 272 w 544"/>
                <a:gd name="T51" fmla="*/ 544 h 544"/>
                <a:gd name="T52" fmla="*/ 244 w 544"/>
                <a:gd name="T53" fmla="*/ 544 h 544"/>
                <a:gd name="T54" fmla="*/ 190 w 544"/>
                <a:gd name="T55" fmla="*/ 532 h 544"/>
                <a:gd name="T56" fmla="*/ 142 w 544"/>
                <a:gd name="T57" fmla="*/ 512 h 544"/>
                <a:gd name="T58" fmla="*/ 98 w 544"/>
                <a:gd name="T59" fmla="*/ 482 h 544"/>
                <a:gd name="T60" fmla="*/ 62 w 544"/>
                <a:gd name="T61" fmla="*/ 446 h 544"/>
                <a:gd name="T62" fmla="*/ 32 w 544"/>
                <a:gd name="T63" fmla="*/ 402 h 544"/>
                <a:gd name="T64" fmla="*/ 12 w 544"/>
                <a:gd name="T65" fmla="*/ 354 h 544"/>
                <a:gd name="T66" fmla="*/ 0 w 544"/>
                <a:gd name="T67" fmla="*/ 300 h 544"/>
                <a:gd name="T68" fmla="*/ 0 w 544"/>
                <a:gd name="T6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4">
                  <a:moveTo>
                    <a:pt x="0" y="272"/>
                  </a:moveTo>
                  <a:lnTo>
                    <a:pt x="0" y="272"/>
                  </a:lnTo>
                  <a:lnTo>
                    <a:pt x="0" y="244"/>
                  </a:lnTo>
                  <a:lnTo>
                    <a:pt x="4" y="218"/>
                  </a:lnTo>
                  <a:lnTo>
                    <a:pt x="12" y="190"/>
                  </a:lnTo>
                  <a:lnTo>
                    <a:pt x="20" y="166"/>
                  </a:lnTo>
                  <a:lnTo>
                    <a:pt x="32" y="142"/>
                  </a:lnTo>
                  <a:lnTo>
                    <a:pt x="46" y="120"/>
                  </a:lnTo>
                  <a:lnTo>
                    <a:pt x="62" y="98"/>
                  </a:lnTo>
                  <a:lnTo>
                    <a:pt x="80" y="80"/>
                  </a:lnTo>
                  <a:lnTo>
                    <a:pt x="98" y="62"/>
                  </a:lnTo>
                  <a:lnTo>
                    <a:pt x="120" y="46"/>
                  </a:lnTo>
                  <a:lnTo>
                    <a:pt x="142" y="32"/>
                  </a:lnTo>
                  <a:lnTo>
                    <a:pt x="166" y="20"/>
                  </a:lnTo>
                  <a:lnTo>
                    <a:pt x="190" y="12"/>
                  </a:lnTo>
                  <a:lnTo>
                    <a:pt x="216" y="4"/>
                  </a:lnTo>
                  <a:lnTo>
                    <a:pt x="244" y="0"/>
                  </a:lnTo>
                  <a:lnTo>
                    <a:pt x="272" y="0"/>
                  </a:lnTo>
                  <a:lnTo>
                    <a:pt x="272" y="0"/>
                  </a:lnTo>
                  <a:lnTo>
                    <a:pt x="300" y="0"/>
                  </a:lnTo>
                  <a:lnTo>
                    <a:pt x="326" y="4"/>
                  </a:lnTo>
                  <a:lnTo>
                    <a:pt x="352" y="12"/>
                  </a:lnTo>
                  <a:lnTo>
                    <a:pt x="378" y="20"/>
                  </a:lnTo>
                  <a:lnTo>
                    <a:pt x="402" y="32"/>
                  </a:lnTo>
                  <a:lnTo>
                    <a:pt x="424" y="46"/>
                  </a:lnTo>
                  <a:lnTo>
                    <a:pt x="446" y="62"/>
                  </a:lnTo>
                  <a:lnTo>
                    <a:pt x="464" y="80"/>
                  </a:lnTo>
                  <a:lnTo>
                    <a:pt x="482" y="98"/>
                  </a:lnTo>
                  <a:lnTo>
                    <a:pt x="498" y="120"/>
                  </a:lnTo>
                  <a:lnTo>
                    <a:pt x="512" y="142"/>
                  </a:lnTo>
                  <a:lnTo>
                    <a:pt x="524" y="166"/>
                  </a:lnTo>
                  <a:lnTo>
                    <a:pt x="532" y="190"/>
                  </a:lnTo>
                  <a:lnTo>
                    <a:pt x="538" y="218"/>
                  </a:lnTo>
                  <a:lnTo>
                    <a:pt x="544" y="244"/>
                  </a:lnTo>
                  <a:lnTo>
                    <a:pt x="544" y="272"/>
                  </a:lnTo>
                  <a:lnTo>
                    <a:pt x="544" y="272"/>
                  </a:lnTo>
                  <a:lnTo>
                    <a:pt x="544" y="300"/>
                  </a:lnTo>
                  <a:lnTo>
                    <a:pt x="538" y="326"/>
                  </a:lnTo>
                  <a:lnTo>
                    <a:pt x="532" y="354"/>
                  </a:lnTo>
                  <a:lnTo>
                    <a:pt x="524" y="378"/>
                  </a:lnTo>
                  <a:lnTo>
                    <a:pt x="512" y="402"/>
                  </a:lnTo>
                  <a:lnTo>
                    <a:pt x="498" y="424"/>
                  </a:lnTo>
                  <a:lnTo>
                    <a:pt x="482" y="446"/>
                  </a:lnTo>
                  <a:lnTo>
                    <a:pt x="464" y="464"/>
                  </a:lnTo>
                  <a:lnTo>
                    <a:pt x="446" y="482"/>
                  </a:lnTo>
                  <a:lnTo>
                    <a:pt x="424" y="498"/>
                  </a:lnTo>
                  <a:lnTo>
                    <a:pt x="402" y="512"/>
                  </a:lnTo>
                  <a:lnTo>
                    <a:pt x="378" y="524"/>
                  </a:lnTo>
                  <a:lnTo>
                    <a:pt x="352" y="532"/>
                  </a:lnTo>
                  <a:lnTo>
                    <a:pt x="326" y="540"/>
                  </a:lnTo>
                  <a:lnTo>
                    <a:pt x="300" y="544"/>
                  </a:lnTo>
                  <a:lnTo>
                    <a:pt x="272" y="544"/>
                  </a:lnTo>
                  <a:lnTo>
                    <a:pt x="272" y="544"/>
                  </a:lnTo>
                  <a:lnTo>
                    <a:pt x="244" y="544"/>
                  </a:lnTo>
                  <a:lnTo>
                    <a:pt x="216" y="540"/>
                  </a:lnTo>
                  <a:lnTo>
                    <a:pt x="190" y="532"/>
                  </a:lnTo>
                  <a:lnTo>
                    <a:pt x="166" y="524"/>
                  </a:lnTo>
                  <a:lnTo>
                    <a:pt x="142" y="512"/>
                  </a:lnTo>
                  <a:lnTo>
                    <a:pt x="120" y="498"/>
                  </a:lnTo>
                  <a:lnTo>
                    <a:pt x="98" y="482"/>
                  </a:lnTo>
                  <a:lnTo>
                    <a:pt x="80" y="464"/>
                  </a:lnTo>
                  <a:lnTo>
                    <a:pt x="62" y="446"/>
                  </a:lnTo>
                  <a:lnTo>
                    <a:pt x="46" y="424"/>
                  </a:lnTo>
                  <a:lnTo>
                    <a:pt x="32" y="402"/>
                  </a:lnTo>
                  <a:lnTo>
                    <a:pt x="20" y="378"/>
                  </a:lnTo>
                  <a:lnTo>
                    <a:pt x="12" y="354"/>
                  </a:lnTo>
                  <a:lnTo>
                    <a:pt x="4" y="326"/>
                  </a:lnTo>
                  <a:lnTo>
                    <a:pt x="0" y="300"/>
                  </a:lnTo>
                  <a:lnTo>
                    <a:pt x="0" y="272"/>
                  </a:lnTo>
                  <a:lnTo>
                    <a:pt x="0" y="2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61"/>
            <p:cNvSpPr>
              <a:spLocks/>
            </p:cNvSpPr>
            <p:nvPr userDrawn="1"/>
          </p:nvSpPr>
          <p:spPr bwMode="ltGray">
            <a:xfrm flipH="1">
              <a:off x="5730875" y="972344"/>
              <a:ext cx="654050" cy="647700"/>
            </a:xfrm>
            <a:custGeom>
              <a:avLst/>
              <a:gdLst>
                <a:gd name="T0" fmla="*/ 412 w 412"/>
                <a:gd name="T1" fmla="*/ 336 h 408"/>
                <a:gd name="T2" fmla="*/ 412 w 412"/>
                <a:gd name="T3" fmla="*/ 336 h 408"/>
                <a:gd name="T4" fmla="*/ 394 w 412"/>
                <a:gd name="T5" fmla="*/ 352 h 408"/>
                <a:gd name="T6" fmla="*/ 374 w 412"/>
                <a:gd name="T7" fmla="*/ 368 h 408"/>
                <a:gd name="T8" fmla="*/ 354 w 412"/>
                <a:gd name="T9" fmla="*/ 380 h 408"/>
                <a:gd name="T10" fmla="*/ 334 w 412"/>
                <a:gd name="T11" fmla="*/ 390 h 408"/>
                <a:gd name="T12" fmla="*/ 312 w 412"/>
                <a:gd name="T13" fmla="*/ 398 h 408"/>
                <a:gd name="T14" fmla="*/ 288 w 412"/>
                <a:gd name="T15" fmla="*/ 404 h 408"/>
                <a:gd name="T16" fmla="*/ 266 w 412"/>
                <a:gd name="T17" fmla="*/ 406 h 408"/>
                <a:gd name="T18" fmla="*/ 244 w 412"/>
                <a:gd name="T19" fmla="*/ 408 h 408"/>
                <a:gd name="T20" fmla="*/ 220 w 412"/>
                <a:gd name="T21" fmla="*/ 408 h 408"/>
                <a:gd name="T22" fmla="*/ 198 w 412"/>
                <a:gd name="T23" fmla="*/ 404 h 408"/>
                <a:gd name="T24" fmla="*/ 174 w 412"/>
                <a:gd name="T25" fmla="*/ 400 h 408"/>
                <a:gd name="T26" fmla="*/ 152 w 412"/>
                <a:gd name="T27" fmla="*/ 392 h 408"/>
                <a:gd name="T28" fmla="*/ 132 w 412"/>
                <a:gd name="T29" fmla="*/ 382 h 408"/>
                <a:gd name="T30" fmla="*/ 110 w 412"/>
                <a:gd name="T31" fmla="*/ 370 h 408"/>
                <a:gd name="T32" fmla="*/ 92 w 412"/>
                <a:gd name="T33" fmla="*/ 356 h 408"/>
                <a:gd name="T34" fmla="*/ 72 w 412"/>
                <a:gd name="T35" fmla="*/ 340 h 408"/>
                <a:gd name="T36" fmla="*/ 72 w 412"/>
                <a:gd name="T37" fmla="*/ 340 h 408"/>
                <a:gd name="T38" fmla="*/ 56 w 412"/>
                <a:gd name="T39" fmla="*/ 322 h 408"/>
                <a:gd name="T40" fmla="*/ 42 w 412"/>
                <a:gd name="T41" fmla="*/ 302 h 408"/>
                <a:gd name="T42" fmla="*/ 30 w 412"/>
                <a:gd name="T43" fmla="*/ 282 h 408"/>
                <a:gd name="T44" fmla="*/ 20 w 412"/>
                <a:gd name="T45" fmla="*/ 262 h 408"/>
                <a:gd name="T46" fmla="*/ 12 w 412"/>
                <a:gd name="T47" fmla="*/ 240 h 408"/>
                <a:gd name="T48" fmla="*/ 6 w 412"/>
                <a:gd name="T49" fmla="*/ 218 h 408"/>
                <a:gd name="T50" fmla="*/ 2 w 412"/>
                <a:gd name="T51" fmla="*/ 194 h 408"/>
                <a:gd name="T52" fmla="*/ 0 w 412"/>
                <a:gd name="T53" fmla="*/ 172 h 408"/>
                <a:gd name="T54" fmla="*/ 2 w 412"/>
                <a:gd name="T55" fmla="*/ 148 h 408"/>
                <a:gd name="T56" fmla="*/ 4 w 412"/>
                <a:gd name="T57" fmla="*/ 126 h 408"/>
                <a:gd name="T58" fmla="*/ 10 w 412"/>
                <a:gd name="T59" fmla="*/ 104 h 408"/>
                <a:gd name="T60" fmla="*/ 18 w 412"/>
                <a:gd name="T61" fmla="*/ 80 h 408"/>
                <a:gd name="T62" fmla="*/ 26 w 412"/>
                <a:gd name="T63" fmla="*/ 60 h 408"/>
                <a:gd name="T64" fmla="*/ 38 w 412"/>
                <a:gd name="T65" fmla="*/ 40 h 408"/>
                <a:gd name="T66" fmla="*/ 52 w 412"/>
                <a:gd name="T67" fmla="*/ 20 h 408"/>
                <a:gd name="T68" fmla="*/ 68 w 412"/>
                <a:gd name="T69" fmla="*/ 2 h 408"/>
                <a:gd name="T70" fmla="*/ 70 w 412"/>
                <a:gd name="T71" fmla="*/ 0 h 408"/>
                <a:gd name="T72" fmla="*/ 412 w 412"/>
                <a:gd name="T73" fmla="*/ 3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08">
                  <a:moveTo>
                    <a:pt x="412" y="336"/>
                  </a:moveTo>
                  <a:lnTo>
                    <a:pt x="412" y="336"/>
                  </a:lnTo>
                  <a:lnTo>
                    <a:pt x="394" y="352"/>
                  </a:lnTo>
                  <a:lnTo>
                    <a:pt x="374" y="368"/>
                  </a:lnTo>
                  <a:lnTo>
                    <a:pt x="354" y="380"/>
                  </a:lnTo>
                  <a:lnTo>
                    <a:pt x="334" y="390"/>
                  </a:lnTo>
                  <a:lnTo>
                    <a:pt x="312" y="398"/>
                  </a:lnTo>
                  <a:lnTo>
                    <a:pt x="288" y="404"/>
                  </a:lnTo>
                  <a:lnTo>
                    <a:pt x="266" y="406"/>
                  </a:lnTo>
                  <a:lnTo>
                    <a:pt x="244" y="408"/>
                  </a:lnTo>
                  <a:lnTo>
                    <a:pt x="220" y="408"/>
                  </a:lnTo>
                  <a:lnTo>
                    <a:pt x="198" y="404"/>
                  </a:lnTo>
                  <a:lnTo>
                    <a:pt x="174" y="400"/>
                  </a:lnTo>
                  <a:lnTo>
                    <a:pt x="152" y="392"/>
                  </a:lnTo>
                  <a:lnTo>
                    <a:pt x="132" y="382"/>
                  </a:lnTo>
                  <a:lnTo>
                    <a:pt x="110" y="370"/>
                  </a:lnTo>
                  <a:lnTo>
                    <a:pt x="92" y="356"/>
                  </a:lnTo>
                  <a:lnTo>
                    <a:pt x="72" y="340"/>
                  </a:lnTo>
                  <a:lnTo>
                    <a:pt x="72" y="340"/>
                  </a:lnTo>
                  <a:lnTo>
                    <a:pt x="56" y="322"/>
                  </a:lnTo>
                  <a:lnTo>
                    <a:pt x="42" y="302"/>
                  </a:lnTo>
                  <a:lnTo>
                    <a:pt x="30" y="282"/>
                  </a:lnTo>
                  <a:lnTo>
                    <a:pt x="20" y="262"/>
                  </a:lnTo>
                  <a:lnTo>
                    <a:pt x="12" y="240"/>
                  </a:lnTo>
                  <a:lnTo>
                    <a:pt x="6" y="218"/>
                  </a:lnTo>
                  <a:lnTo>
                    <a:pt x="2" y="194"/>
                  </a:lnTo>
                  <a:lnTo>
                    <a:pt x="0" y="172"/>
                  </a:lnTo>
                  <a:lnTo>
                    <a:pt x="2" y="148"/>
                  </a:lnTo>
                  <a:lnTo>
                    <a:pt x="4" y="126"/>
                  </a:lnTo>
                  <a:lnTo>
                    <a:pt x="10" y="104"/>
                  </a:lnTo>
                  <a:lnTo>
                    <a:pt x="18" y="80"/>
                  </a:lnTo>
                  <a:lnTo>
                    <a:pt x="26" y="60"/>
                  </a:lnTo>
                  <a:lnTo>
                    <a:pt x="38" y="40"/>
                  </a:lnTo>
                  <a:lnTo>
                    <a:pt x="52" y="20"/>
                  </a:lnTo>
                  <a:lnTo>
                    <a:pt x="68" y="2"/>
                  </a:lnTo>
                  <a:lnTo>
                    <a:pt x="70" y="0"/>
                  </a:lnTo>
                  <a:lnTo>
                    <a:pt x="412" y="3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62"/>
            <p:cNvSpPr>
              <a:spLocks/>
            </p:cNvSpPr>
            <p:nvPr userDrawn="1"/>
          </p:nvSpPr>
          <p:spPr bwMode="ltGray">
            <a:xfrm flipH="1">
              <a:off x="3006725" y="4140994"/>
              <a:ext cx="944562" cy="1122604"/>
            </a:xfrm>
            <a:custGeom>
              <a:avLst/>
              <a:gdLst>
                <a:gd name="T0" fmla="*/ 718 w 1008"/>
                <a:gd name="T1" fmla="*/ 0 h 1206"/>
                <a:gd name="T2" fmla="*/ 772 w 1008"/>
                <a:gd name="T3" fmla="*/ 38 h 1206"/>
                <a:gd name="T4" fmla="*/ 820 w 1008"/>
                <a:gd name="T5" fmla="*/ 82 h 1206"/>
                <a:gd name="T6" fmla="*/ 864 w 1008"/>
                <a:gd name="T7" fmla="*/ 128 h 1206"/>
                <a:gd name="T8" fmla="*/ 902 w 1008"/>
                <a:gd name="T9" fmla="*/ 180 h 1206"/>
                <a:gd name="T10" fmla="*/ 934 w 1008"/>
                <a:gd name="T11" fmla="*/ 234 h 1206"/>
                <a:gd name="T12" fmla="*/ 960 w 1008"/>
                <a:gd name="T13" fmla="*/ 290 h 1206"/>
                <a:gd name="T14" fmla="*/ 982 w 1008"/>
                <a:gd name="T15" fmla="*/ 350 h 1206"/>
                <a:gd name="T16" fmla="*/ 996 w 1008"/>
                <a:gd name="T17" fmla="*/ 410 h 1206"/>
                <a:gd name="T18" fmla="*/ 1006 w 1008"/>
                <a:gd name="T19" fmla="*/ 472 h 1206"/>
                <a:gd name="T20" fmla="*/ 1008 w 1008"/>
                <a:gd name="T21" fmla="*/ 534 h 1206"/>
                <a:gd name="T22" fmla="*/ 1006 w 1008"/>
                <a:gd name="T23" fmla="*/ 598 h 1206"/>
                <a:gd name="T24" fmla="*/ 998 w 1008"/>
                <a:gd name="T25" fmla="*/ 662 h 1206"/>
                <a:gd name="T26" fmla="*/ 984 w 1008"/>
                <a:gd name="T27" fmla="*/ 724 h 1206"/>
                <a:gd name="T28" fmla="*/ 962 w 1008"/>
                <a:gd name="T29" fmla="*/ 786 h 1206"/>
                <a:gd name="T30" fmla="*/ 936 w 1008"/>
                <a:gd name="T31" fmla="*/ 846 h 1206"/>
                <a:gd name="T32" fmla="*/ 902 w 1008"/>
                <a:gd name="T33" fmla="*/ 904 h 1206"/>
                <a:gd name="T34" fmla="*/ 884 w 1008"/>
                <a:gd name="T35" fmla="*/ 932 h 1206"/>
                <a:gd name="T36" fmla="*/ 842 w 1008"/>
                <a:gd name="T37" fmla="*/ 984 h 1206"/>
                <a:gd name="T38" fmla="*/ 798 w 1008"/>
                <a:gd name="T39" fmla="*/ 1030 h 1206"/>
                <a:gd name="T40" fmla="*/ 748 w 1008"/>
                <a:gd name="T41" fmla="*/ 1072 h 1206"/>
                <a:gd name="T42" fmla="*/ 696 w 1008"/>
                <a:gd name="T43" fmla="*/ 1108 h 1206"/>
                <a:gd name="T44" fmla="*/ 640 w 1008"/>
                <a:gd name="T45" fmla="*/ 1138 h 1206"/>
                <a:gd name="T46" fmla="*/ 582 w 1008"/>
                <a:gd name="T47" fmla="*/ 1164 h 1206"/>
                <a:gd name="T48" fmla="*/ 524 w 1008"/>
                <a:gd name="T49" fmla="*/ 1182 h 1206"/>
                <a:gd name="T50" fmla="*/ 462 w 1008"/>
                <a:gd name="T51" fmla="*/ 1196 h 1206"/>
                <a:gd name="T52" fmla="*/ 400 w 1008"/>
                <a:gd name="T53" fmla="*/ 1204 h 1206"/>
                <a:gd name="T54" fmla="*/ 336 w 1008"/>
                <a:gd name="T55" fmla="*/ 1206 h 1206"/>
                <a:gd name="T56" fmla="*/ 274 w 1008"/>
                <a:gd name="T57" fmla="*/ 1200 h 1206"/>
                <a:gd name="T58" fmla="*/ 210 w 1008"/>
                <a:gd name="T59" fmla="*/ 1190 h 1206"/>
                <a:gd name="T60" fmla="*/ 148 w 1008"/>
                <a:gd name="T61" fmla="*/ 1174 h 1206"/>
                <a:gd name="T62" fmla="*/ 88 w 1008"/>
                <a:gd name="T63" fmla="*/ 1150 h 1206"/>
                <a:gd name="T64" fmla="*/ 28 w 1008"/>
                <a:gd name="T65" fmla="*/ 1120 h 1206"/>
                <a:gd name="T66" fmla="*/ 718 w 1008"/>
                <a:gd name="T67" fmla="*/ 0 h 1206"/>
                <a:gd name="connsiteX0" fmla="*/ 7240 w 10000"/>
                <a:gd name="connsiteY0" fmla="*/ 65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7240 w 10000"/>
                <a:gd name="connsiteY67" fmla="*/ 65 h 10000"/>
                <a:gd name="connsiteX0" fmla="*/ 6927 w 10000"/>
                <a:gd name="connsiteY0" fmla="*/ 9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6927 w 10000"/>
                <a:gd name="connsiteY67" fmla="*/ 98 h 10000"/>
                <a:gd name="connsiteX0" fmla="*/ 0 w 10000"/>
                <a:gd name="connsiteY0" fmla="*/ 913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0" fmla="*/ 0 w 10000"/>
                <a:gd name="connsiteY0" fmla="*/ 9073 h 9935"/>
                <a:gd name="connsiteX1" fmla="*/ 7221 w 10000"/>
                <a:gd name="connsiteY1" fmla="*/ 0 h 9935"/>
                <a:gd name="connsiteX2" fmla="*/ 7401 w 10000"/>
                <a:gd name="connsiteY2" fmla="*/ 84 h 9935"/>
                <a:gd name="connsiteX3" fmla="*/ 7659 w 10000"/>
                <a:gd name="connsiteY3" fmla="*/ 250 h 9935"/>
                <a:gd name="connsiteX4" fmla="*/ 7897 w 10000"/>
                <a:gd name="connsiteY4" fmla="*/ 433 h 9935"/>
                <a:gd name="connsiteX5" fmla="*/ 8135 w 10000"/>
                <a:gd name="connsiteY5" fmla="*/ 615 h 9935"/>
                <a:gd name="connsiteX6" fmla="*/ 8353 w 10000"/>
                <a:gd name="connsiteY6" fmla="*/ 797 h 9935"/>
                <a:gd name="connsiteX7" fmla="*/ 8571 w 10000"/>
                <a:gd name="connsiteY7" fmla="*/ 996 h 9935"/>
                <a:gd name="connsiteX8" fmla="*/ 8770 w 10000"/>
                <a:gd name="connsiteY8" fmla="*/ 1212 h 9935"/>
                <a:gd name="connsiteX9" fmla="*/ 8948 w 10000"/>
                <a:gd name="connsiteY9" fmla="*/ 1428 h 9935"/>
                <a:gd name="connsiteX10" fmla="*/ 9107 w 10000"/>
                <a:gd name="connsiteY10" fmla="*/ 1643 h 9935"/>
                <a:gd name="connsiteX11" fmla="*/ 9266 w 10000"/>
                <a:gd name="connsiteY11" fmla="*/ 1875 h 9935"/>
                <a:gd name="connsiteX12" fmla="*/ 9405 w 10000"/>
                <a:gd name="connsiteY12" fmla="*/ 2107 h 9935"/>
                <a:gd name="connsiteX13" fmla="*/ 9524 w 10000"/>
                <a:gd name="connsiteY13" fmla="*/ 2340 h 9935"/>
                <a:gd name="connsiteX14" fmla="*/ 9643 w 10000"/>
                <a:gd name="connsiteY14" fmla="*/ 2588 h 9935"/>
                <a:gd name="connsiteX15" fmla="*/ 9742 w 10000"/>
                <a:gd name="connsiteY15" fmla="*/ 2837 h 9935"/>
                <a:gd name="connsiteX16" fmla="*/ 9821 w 10000"/>
                <a:gd name="connsiteY16" fmla="*/ 3086 h 9935"/>
                <a:gd name="connsiteX17" fmla="*/ 9881 w 10000"/>
                <a:gd name="connsiteY17" fmla="*/ 3335 h 9935"/>
                <a:gd name="connsiteX18" fmla="*/ 9940 w 10000"/>
                <a:gd name="connsiteY18" fmla="*/ 3583 h 9935"/>
                <a:gd name="connsiteX19" fmla="*/ 9980 w 10000"/>
                <a:gd name="connsiteY19" fmla="*/ 3849 h 9935"/>
                <a:gd name="connsiteX20" fmla="*/ 10000 w 10000"/>
                <a:gd name="connsiteY20" fmla="*/ 4114 h 9935"/>
                <a:gd name="connsiteX21" fmla="*/ 10000 w 10000"/>
                <a:gd name="connsiteY21" fmla="*/ 4363 h 9935"/>
                <a:gd name="connsiteX22" fmla="*/ 10000 w 10000"/>
                <a:gd name="connsiteY22" fmla="*/ 4628 h 9935"/>
                <a:gd name="connsiteX23" fmla="*/ 9980 w 10000"/>
                <a:gd name="connsiteY23" fmla="*/ 4894 h 9935"/>
                <a:gd name="connsiteX24" fmla="*/ 9940 w 10000"/>
                <a:gd name="connsiteY24" fmla="*/ 5159 h 9935"/>
                <a:gd name="connsiteX25" fmla="*/ 9901 w 10000"/>
                <a:gd name="connsiteY25" fmla="*/ 5424 h 9935"/>
                <a:gd name="connsiteX26" fmla="*/ 9841 w 10000"/>
                <a:gd name="connsiteY26" fmla="*/ 5673 h 9935"/>
                <a:gd name="connsiteX27" fmla="*/ 9762 w 10000"/>
                <a:gd name="connsiteY27" fmla="*/ 5938 h 9935"/>
                <a:gd name="connsiteX28" fmla="*/ 9663 w 10000"/>
                <a:gd name="connsiteY28" fmla="*/ 6187 h 9935"/>
                <a:gd name="connsiteX29" fmla="*/ 9544 w 10000"/>
                <a:gd name="connsiteY29" fmla="*/ 6452 h 9935"/>
                <a:gd name="connsiteX30" fmla="*/ 9425 w 10000"/>
                <a:gd name="connsiteY30" fmla="*/ 6701 h 9935"/>
                <a:gd name="connsiteX31" fmla="*/ 9286 w 10000"/>
                <a:gd name="connsiteY31" fmla="*/ 6950 h 9935"/>
                <a:gd name="connsiteX32" fmla="*/ 9127 w 10000"/>
                <a:gd name="connsiteY32" fmla="*/ 7182 h 9935"/>
                <a:gd name="connsiteX33" fmla="*/ 8948 w 10000"/>
                <a:gd name="connsiteY33" fmla="*/ 7431 h 9935"/>
                <a:gd name="connsiteX34" fmla="*/ 8948 w 10000"/>
                <a:gd name="connsiteY34" fmla="*/ 7431 h 9935"/>
                <a:gd name="connsiteX35" fmla="*/ 8770 w 10000"/>
                <a:gd name="connsiteY35" fmla="*/ 7663 h 9935"/>
                <a:gd name="connsiteX36" fmla="*/ 8571 w 10000"/>
                <a:gd name="connsiteY36" fmla="*/ 7879 h 9935"/>
                <a:gd name="connsiteX37" fmla="*/ 8353 w 10000"/>
                <a:gd name="connsiteY37" fmla="*/ 8094 h 9935"/>
                <a:gd name="connsiteX38" fmla="*/ 8135 w 10000"/>
                <a:gd name="connsiteY38" fmla="*/ 8293 h 9935"/>
                <a:gd name="connsiteX39" fmla="*/ 7917 w 10000"/>
                <a:gd name="connsiteY39" fmla="*/ 8476 h 9935"/>
                <a:gd name="connsiteX40" fmla="*/ 7679 w 10000"/>
                <a:gd name="connsiteY40" fmla="*/ 8658 h 9935"/>
                <a:gd name="connsiteX41" fmla="*/ 7421 w 10000"/>
                <a:gd name="connsiteY41" fmla="*/ 8824 h 9935"/>
                <a:gd name="connsiteX42" fmla="*/ 7163 w 10000"/>
                <a:gd name="connsiteY42" fmla="*/ 8973 h 9935"/>
                <a:gd name="connsiteX43" fmla="*/ 6905 w 10000"/>
                <a:gd name="connsiteY43" fmla="*/ 9122 h 9935"/>
                <a:gd name="connsiteX44" fmla="*/ 6627 w 10000"/>
                <a:gd name="connsiteY44" fmla="*/ 9255 h 9935"/>
                <a:gd name="connsiteX45" fmla="*/ 6349 w 10000"/>
                <a:gd name="connsiteY45" fmla="*/ 9371 h 9935"/>
                <a:gd name="connsiteX46" fmla="*/ 6071 w 10000"/>
                <a:gd name="connsiteY46" fmla="*/ 9487 h 9935"/>
                <a:gd name="connsiteX47" fmla="*/ 5774 w 10000"/>
                <a:gd name="connsiteY47" fmla="*/ 9587 h 9935"/>
                <a:gd name="connsiteX48" fmla="*/ 5496 w 10000"/>
                <a:gd name="connsiteY48" fmla="*/ 9670 h 9935"/>
                <a:gd name="connsiteX49" fmla="*/ 5198 w 10000"/>
                <a:gd name="connsiteY49" fmla="*/ 9736 h 9935"/>
                <a:gd name="connsiteX50" fmla="*/ 4881 w 10000"/>
                <a:gd name="connsiteY50" fmla="*/ 9802 h 9935"/>
                <a:gd name="connsiteX51" fmla="*/ 4583 w 10000"/>
                <a:gd name="connsiteY51" fmla="*/ 9852 h 9935"/>
                <a:gd name="connsiteX52" fmla="*/ 4266 w 10000"/>
                <a:gd name="connsiteY52" fmla="*/ 9885 h 9935"/>
                <a:gd name="connsiteX53" fmla="*/ 3968 w 10000"/>
                <a:gd name="connsiteY53" fmla="*/ 9918 h 9935"/>
                <a:gd name="connsiteX54" fmla="*/ 3651 w 10000"/>
                <a:gd name="connsiteY54" fmla="*/ 9935 h 9935"/>
                <a:gd name="connsiteX55" fmla="*/ 3333 w 10000"/>
                <a:gd name="connsiteY55" fmla="*/ 9935 h 9935"/>
                <a:gd name="connsiteX56" fmla="*/ 3036 w 10000"/>
                <a:gd name="connsiteY56" fmla="*/ 9918 h 9935"/>
                <a:gd name="connsiteX57" fmla="*/ 2718 w 10000"/>
                <a:gd name="connsiteY57" fmla="*/ 9885 h 9935"/>
                <a:gd name="connsiteX58" fmla="*/ 2401 w 10000"/>
                <a:gd name="connsiteY58" fmla="*/ 9852 h 9935"/>
                <a:gd name="connsiteX59" fmla="*/ 2083 w 10000"/>
                <a:gd name="connsiteY59" fmla="*/ 9802 h 9935"/>
                <a:gd name="connsiteX60" fmla="*/ 1786 w 10000"/>
                <a:gd name="connsiteY60" fmla="*/ 9736 h 9935"/>
                <a:gd name="connsiteX61" fmla="*/ 1468 w 10000"/>
                <a:gd name="connsiteY61" fmla="*/ 9670 h 9935"/>
                <a:gd name="connsiteX62" fmla="*/ 1171 w 10000"/>
                <a:gd name="connsiteY62" fmla="*/ 9570 h 9935"/>
                <a:gd name="connsiteX63" fmla="*/ 873 w 10000"/>
                <a:gd name="connsiteY63" fmla="*/ 9471 h 9935"/>
                <a:gd name="connsiteX64" fmla="*/ 575 w 10000"/>
                <a:gd name="connsiteY64" fmla="*/ 9355 h 9935"/>
                <a:gd name="connsiteX65" fmla="*/ 278 w 10000"/>
                <a:gd name="connsiteY65" fmla="*/ 9222 h 9935"/>
                <a:gd name="connsiteX66" fmla="*/ 0 w 10000"/>
                <a:gd name="connsiteY66" fmla="*/ 9073 h 9935"/>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000" h="10000">
                  <a:moveTo>
                    <a:pt x="0" y="9132"/>
                  </a:moveTo>
                  <a:cubicBezTo>
                    <a:pt x="-59" y="9118"/>
                    <a:pt x="7182" y="-52"/>
                    <a:pt x="7221" y="0"/>
                  </a:cubicBezTo>
                  <a:lnTo>
                    <a:pt x="7401" y="85"/>
                  </a:lnTo>
                  <a:lnTo>
                    <a:pt x="7659" y="252"/>
                  </a:lnTo>
                  <a:lnTo>
                    <a:pt x="7897" y="436"/>
                  </a:lnTo>
                  <a:lnTo>
                    <a:pt x="8135" y="619"/>
                  </a:lnTo>
                  <a:lnTo>
                    <a:pt x="8353" y="802"/>
                  </a:lnTo>
                  <a:lnTo>
                    <a:pt x="8571" y="1003"/>
                  </a:lnTo>
                  <a:lnTo>
                    <a:pt x="8770" y="1220"/>
                  </a:lnTo>
                  <a:lnTo>
                    <a:pt x="8948" y="1437"/>
                  </a:lnTo>
                  <a:lnTo>
                    <a:pt x="9107" y="1654"/>
                  </a:lnTo>
                  <a:lnTo>
                    <a:pt x="9266" y="1887"/>
                  </a:lnTo>
                  <a:cubicBezTo>
                    <a:pt x="9312" y="1965"/>
                    <a:pt x="9359" y="2043"/>
                    <a:pt x="9405" y="2121"/>
                  </a:cubicBezTo>
                  <a:cubicBezTo>
                    <a:pt x="9445" y="2199"/>
                    <a:pt x="9484" y="2277"/>
                    <a:pt x="9524" y="2355"/>
                  </a:cubicBezTo>
                  <a:cubicBezTo>
                    <a:pt x="9564" y="2438"/>
                    <a:pt x="9603" y="2522"/>
                    <a:pt x="9643" y="2605"/>
                  </a:cubicBezTo>
                  <a:cubicBezTo>
                    <a:pt x="9676" y="2689"/>
                    <a:pt x="9709" y="2772"/>
                    <a:pt x="9742" y="2856"/>
                  </a:cubicBezTo>
                  <a:cubicBezTo>
                    <a:pt x="9768" y="2939"/>
                    <a:pt x="9795" y="3023"/>
                    <a:pt x="9821" y="3106"/>
                  </a:cubicBezTo>
                  <a:cubicBezTo>
                    <a:pt x="9841" y="3190"/>
                    <a:pt x="9861" y="3273"/>
                    <a:pt x="9881" y="3357"/>
                  </a:cubicBezTo>
                  <a:cubicBezTo>
                    <a:pt x="9901" y="3440"/>
                    <a:pt x="9920" y="3523"/>
                    <a:pt x="9940" y="3606"/>
                  </a:cubicBezTo>
                  <a:cubicBezTo>
                    <a:pt x="9953" y="3696"/>
                    <a:pt x="9967" y="3785"/>
                    <a:pt x="9980" y="3874"/>
                  </a:cubicBezTo>
                  <a:cubicBezTo>
                    <a:pt x="9987" y="3963"/>
                    <a:pt x="9993" y="4052"/>
                    <a:pt x="10000" y="4141"/>
                  </a:cubicBezTo>
                  <a:lnTo>
                    <a:pt x="10000" y="4392"/>
                  </a:lnTo>
                  <a:lnTo>
                    <a:pt x="10000" y="4658"/>
                  </a:lnTo>
                  <a:cubicBezTo>
                    <a:pt x="9993" y="4748"/>
                    <a:pt x="9987" y="4836"/>
                    <a:pt x="9980" y="4926"/>
                  </a:cubicBezTo>
                  <a:cubicBezTo>
                    <a:pt x="9967" y="5015"/>
                    <a:pt x="9953" y="5104"/>
                    <a:pt x="9940" y="5193"/>
                  </a:cubicBezTo>
                  <a:cubicBezTo>
                    <a:pt x="9927" y="5281"/>
                    <a:pt x="9914" y="5371"/>
                    <a:pt x="9901" y="5459"/>
                  </a:cubicBezTo>
                  <a:cubicBezTo>
                    <a:pt x="9881" y="5543"/>
                    <a:pt x="9861" y="5626"/>
                    <a:pt x="9841" y="5710"/>
                  </a:cubicBezTo>
                  <a:cubicBezTo>
                    <a:pt x="9815" y="5799"/>
                    <a:pt x="9788" y="5888"/>
                    <a:pt x="9762" y="5977"/>
                  </a:cubicBezTo>
                  <a:cubicBezTo>
                    <a:pt x="9729" y="6060"/>
                    <a:pt x="9696" y="6144"/>
                    <a:pt x="9663" y="6227"/>
                  </a:cubicBezTo>
                  <a:cubicBezTo>
                    <a:pt x="9623" y="6316"/>
                    <a:pt x="9584" y="6406"/>
                    <a:pt x="9544" y="6494"/>
                  </a:cubicBezTo>
                  <a:lnTo>
                    <a:pt x="9425" y="6745"/>
                  </a:lnTo>
                  <a:lnTo>
                    <a:pt x="9286" y="6995"/>
                  </a:lnTo>
                  <a:lnTo>
                    <a:pt x="9127" y="7229"/>
                  </a:lnTo>
                  <a:lnTo>
                    <a:pt x="8948" y="7480"/>
                  </a:lnTo>
                  <a:lnTo>
                    <a:pt x="8948" y="7480"/>
                  </a:lnTo>
                  <a:cubicBezTo>
                    <a:pt x="8889" y="7558"/>
                    <a:pt x="8829" y="7635"/>
                    <a:pt x="8770" y="7713"/>
                  </a:cubicBezTo>
                  <a:cubicBezTo>
                    <a:pt x="8704" y="7786"/>
                    <a:pt x="8637" y="7858"/>
                    <a:pt x="8571" y="7931"/>
                  </a:cubicBezTo>
                  <a:lnTo>
                    <a:pt x="8353" y="8147"/>
                  </a:lnTo>
                  <a:lnTo>
                    <a:pt x="8135" y="8347"/>
                  </a:lnTo>
                  <a:lnTo>
                    <a:pt x="7917" y="8531"/>
                  </a:lnTo>
                  <a:lnTo>
                    <a:pt x="7679" y="8715"/>
                  </a:lnTo>
                  <a:lnTo>
                    <a:pt x="7421" y="8882"/>
                  </a:lnTo>
                  <a:lnTo>
                    <a:pt x="7163" y="9032"/>
                  </a:lnTo>
                  <a:lnTo>
                    <a:pt x="6905" y="9182"/>
                  </a:lnTo>
                  <a:lnTo>
                    <a:pt x="6627" y="9316"/>
                  </a:lnTo>
                  <a:lnTo>
                    <a:pt x="6349" y="9432"/>
                  </a:lnTo>
                  <a:lnTo>
                    <a:pt x="6071" y="9549"/>
                  </a:lnTo>
                  <a:lnTo>
                    <a:pt x="5774" y="9650"/>
                  </a:lnTo>
                  <a:lnTo>
                    <a:pt x="5496" y="9733"/>
                  </a:lnTo>
                  <a:lnTo>
                    <a:pt x="5198" y="9800"/>
                  </a:lnTo>
                  <a:lnTo>
                    <a:pt x="4881" y="9866"/>
                  </a:lnTo>
                  <a:lnTo>
                    <a:pt x="4583" y="9916"/>
                  </a:lnTo>
                  <a:lnTo>
                    <a:pt x="4266" y="9950"/>
                  </a:lnTo>
                  <a:lnTo>
                    <a:pt x="3968" y="9983"/>
                  </a:lnTo>
                  <a:lnTo>
                    <a:pt x="3651" y="10000"/>
                  </a:lnTo>
                  <a:lnTo>
                    <a:pt x="3333" y="10000"/>
                  </a:lnTo>
                  <a:lnTo>
                    <a:pt x="3036" y="9983"/>
                  </a:lnTo>
                  <a:lnTo>
                    <a:pt x="2718" y="9950"/>
                  </a:lnTo>
                  <a:lnTo>
                    <a:pt x="2401" y="9916"/>
                  </a:lnTo>
                  <a:lnTo>
                    <a:pt x="2083" y="9866"/>
                  </a:lnTo>
                  <a:lnTo>
                    <a:pt x="1786" y="9800"/>
                  </a:lnTo>
                  <a:lnTo>
                    <a:pt x="1468" y="9733"/>
                  </a:lnTo>
                  <a:lnTo>
                    <a:pt x="1171" y="9633"/>
                  </a:lnTo>
                  <a:lnTo>
                    <a:pt x="873" y="9533"/>
                  </a:lnTo>
                  <a:lnTo>
                    <a:pt x="575" y="9416"/>
                  </a:lnTo>
                  <a:lnTo>
                    <a:pt x="278" y="9282"/>
                  </a:lnTo>
                  <a:lnTo>
                    <a:pt x="0" y="913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5" name="Oval 90"/>
          <p:cNvSpPr/>
          <p:nvPr/>
        </p:nvSpPr>
        <p:spPr>
          <a:xfrm>
            <a:off x="2540450" y="2134021"/>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03</a:t>
            </a:r>
            <a:endParaRPr lang="en-GB" sz="2000" b="1" dirty="0"/>
          </a:p>
        </p:txBody>
      </p:sp>
    </p:spTree>
    <p:extLst>
      <p:ext uri="{BB962C8B-B14F-4D97-AF65-F5344CB8AC3E}">
        <p14:creationId xmlns:p14="http://schemas.microsoft.com/office/powerpoint/2010/main" val="3733210095"/>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 4"/>
          <p:cNvGraphicFramePr/>
          <p:nvPr>
            <p:extLst>
              <p:ext uri="{D42A27DB-BD31-4B8C-83A1-F6EECF244321}">
                <p14:modId xmlns:p14="http://schemas.microsoft.com/office/powerpoint/2010/main" val="601318811"/>
              </p:ext>
            </p:extLst>
          </p:nvPr>
        </p:nvGraphicFramePr>
        <p:xfrm>
          <a:off x="40044" y="1516450"/>
          <a:ext cx="3033036" cy="338772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platzhalter 1"/>
          <p:cNvSpPr>
            <a:spLocks noGrp="1"/>
          </p:cNvSpPr>
          <p:nvPr>
            <p:ph type="body" sz="quarter" idx="13"/>
          </p:nvPr>
        </p:nvSpPr>
        <p:spPr>
          <a:xfrm>
            <a:off x="234000" y="248323"/>
            <a:ext cx="7901938" cy="841337"/>
          </a:xfrm>
        </p:spPr>
        <p:txBody>
          <a:bodyPr/>
          <a:lstStyle/>
          <a:p>
            <a:r>
              <a:rPr lang="en-US" dirty="0" smtClean="0"/>
              <a:t>Online Usage and Usage </a:t>
            </a:r>
            <a:r>
              <a:rPr lang="en-US" dirty="0"/>
              <a:t>of </a:t>
            </a:r>
            <a:r>
              <a:rPr lang="en-US" dirty="0" smtClean="0"/>
              <a:t>Devices</a:t>
            </a:r>
            <a:endParaRPr lang="en-US" dirty="0"/>
          </a:p>
        </p:txBody>
      </p:sp>
      <p:sp>
        <p:nvSpPr>
          <p:cNvPr id="6" name="Textplatzhalter 4"/>
          <p:cNvSpPr txBox="1">
            <a:spLocks/>
          </p:cNvSpPr>
          <p:nvPr/>
        </p:nvSpPr>
        <p:spPr>
          <a:xfrm>
            <a:off x="234000" y="873125"/>
            <a:ext cx="8452800" cy="233016"/>
          </a:xfrm>
          <a:prstGeom prst="rect">
            <a:avLst/>
          </a:prstGeom>
        </p:spPr>
        <p:txBody>
          <a:bodyPr vert="horz" lIns="0" tIns="0" rIns="0"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none"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cap="none" baseline="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cap="none" baseline="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dirty="0" smtClean="0"/>
              <a:t>In France almost </a:t>
            </a:r>
            <a:r>
              <a:rPr lang="en-US" sz="1800" b="1" dirty="0"/>
              <a:t>all respondents </a:t>
            </a:r>
            <a:r>
              <a:rPr lang="en-US" sz="1800" b="1" dirty="0" smtClean="0"/>
              <a:t>are at </a:t>
            </a:r>
            <a:r>
              <a:rPr lang="en-US" sz="1800" b="1" dirty="0"/>
              <a:t>least once a </a:t>
            </a:r>
            <a:r>
              <a:rPr lang="en-US" sz="1800" b="1" dirty="0" smtClean="0"/>
              <a:t>in the internet and about more than a third of this all day long. The most used device is a laptop or a smartphone</a:t>
            </a:r>
            <a:endParaRPr lang="de-DE" sz="1800" dirty="0"/>
          </a:p>
          <a:p>
            <a:endParaRPr lang="de-DE" sz="1800" dirty="0"/>
          </a:p>
        </p:txBody>
      </p:sp>
      <p:sp>
        <p:nvSpPr>
          <p:cNvPr id="7" name="Textplatzhalter 2"/>
          <p:cNvSpPr txBox="1">
            <a:spLocks/>
          </p:cNvSpPr>
          <p:nvPr/>
        </p:nvSpPr>
        <p:spPr>
          <a:xfrm>
            <a:off x="633413" y="4638545"/>
            <a:ext cx="6129337" cy="387798"/>
          </a:xfrm>
          <a:prstGeom prst="rect">
            <a:avLst/>
          </a:prstGeom>
        </p:spPr>
        <p:txBody>
          <a:bodyPr vert="horz" lIns="0" tIns="0" rIns="0" bIns="0" rtlCol="0" anchor="b">
            <a:spAutoFit/>
          </a:bodyPr>
          <a:lstStyle>
            <a:lvl1pPr marL="0" indent="0" algn="l" defTabSz="924282" rtl="0" eaLnBrk="1" latinLnBrk="0" hangingPunct="1">
              <a:lnSpc>
                <a:spcPct val="90000"/>
              </a:lnSpc>
              <a:spcBef>
                <a:spcPts val="0"/>
              </a:spcBef>
              <a:spcAft>
                <a:spcPts val="0"/>
              </a:spcAft>
              <a:buFont typeface="Arial" panose="020B0604020202020204" pitchFamily="34" charset="0"/>
              <a:buNone/>
              <a:defRPr sz="800" kern="1200" cap="none" baseline="0">
                <a:solidFill>
                  <a:schemeClr val="bg2">
                    <a:lumMod val="50000"/>
                  </a:schemeClr>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700" dirty="0" smtClean="0"/>
              <a:t>Base: All respondents n=2.000, Results in %</a:t>
            </a:r>
          </a:p>
          <a:p>
            <a:r>
              <a:rPr lang="en-US" sz="700" dirty="0"/>
              <a:t>Question OA1: How </a:t>
            </a:r>
            <a:r>
              <a:rPr lang="en-US" sz="700" dirty="0" err="1" smtClean="0"/>
              <a:t>ofen</a:t>
            </a:r>
            <a:r>
              <a:rPr lang="en-US" sz="700" dirty="0" smtClean="0"/>
              <a:t> </a:t>
            </a:r>
            <a:r>
              <a:rPr lang="en-US" sz="700" dirty="0"/>
              <a:t>do you go on the Internet</a:t>
            </a:r>
            <a:r>
              <a:rPr lang="en-US" sz="700" dirty="0" smtClean="0"/>
              <a:t>?</a:t>
            </a:r>
          </a:p>
          <a:p>
            <a:r>
              <a:rPr lang="en-US" sz="700" dirty="0"/>
              <a:t>Question </a:t>
            </a:r>
            <a:r>
              <a:rPr lang="en-US" sz="700" dirty="0" smtClean="0"/>
              <a:t>OA2</a:t>
            </a:r>
            <a:r>
              <a:rPr lang="en-US" sz="700" dirty="0"/>
              <a:t>: Some devices that you can use to access the Internet are on the list. Which of these devices do you use to access the Internet - regardless if for work or private purposes? Question </a:t>
            </a:r>
            <a:r>
              <a:rPr lang="en-US" sz="700" dirty="0" smtClean="0"/>
              <a:t>OA3</a:t>
            </a:r>
            <a:r>
              <a:rPr lang="en-US" sz="700" dirty="0"/>
              <a:t>: What is the device that you use the most to access the Internet, regardless if for work or private purposes?</a:t>
            </a:r>
          </a:p>
        </p:txBody>
      </p:sp>
      <p:graphicFrame>
        <p:nvGraphicFramePr>
          <p:cNvPr id="8" name="Diagramm 7"/>
          <p:cNvGraphicFramePr/>
          <p:nvPr>
            <p:extLst>
              <p:ext uri="{D42A27DB-BD31-4B8C-83A1-F6EECF244321}">
                <p14:modId xmlns:p14="http://schemas.microsoft.com/office/powerpoint/2010/main" val="271755129"/>
              </p:ext>
            </p:extLst>
          </p:nvPr>
        </p:nvGraphicFramePr>
        <p:xfrm>
          <a:off x="5426698" y="1516450"/>
          <a:ext cx="2371555" cy="3387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elle 8"/>
          <p:cNvGraphicFramePr>
            <a:graphicFrameLocks noGrp="1"/>
          </p:cNvGraphicFramePr>
          <p:nvPr>
            <p:extLst>
              <p:ext uri="{D42A27DB-BD31-4B8C-83A1-F6EECF244321}">
                <p14:modId xmlns:p14="http://schemas.microsoft.com/office/powerpoint/2010/main" val="3633683331"/>
              </p:ext>
            </p:extLst>
          </p:nvPr>
        </p:nvGraphicFramePr>
        <p:xfrm>
          <a:off x="3285309" y="1791284"/>
          <a:ext cx="2199929" cy="2585840"/>
        </p:xfrm>
        <a:graphic>
          <a:graphicData uri="http://schemas.openxmlformats.org/drawingml/2006/table">
            <a:tbl>
              <a:tblPr firstRow="1" bandRow="1">
                <a:tableStyleId>{2D5ABB26-0587-4C30-8999-92F81FD0307C}</a:tableStyleId>
              </a:tblPr>
              <a:tblGrid>
                <a:gridCol w="2199929"/>
              </a:tblGrid>
              <a:tr h="323230">
                <a:tc>
                  <a:txBody>
                    <a:bodyPr/>
                    <a:lstStyle/>
                    <a:p>
                      <a:pPr marL="0" marR="0" indent="0" algn="r" defTabSz="914400" rtl="0" eaLnBrk="1" fontAlgn="auto" latinLnBrk="0" hangingPunct="1">
                        <a:lnSpc>
                          <a:spcPct val="90000"/>
                        </a:lnSpc>
                        <a:spcBef>
                          <a:spcPts val="0"/>
                        </a:spcBef>
                        <a:spcAft>
                          <a:spcPts val="0"/>
                        </a:spcAft>
                        <a:buClrTx/>
                        <a:buSzTx/>
                        <a:buFontTx/>
                        <a:buNone/>
                        <a:tabLst/>
                        <a:defRPr/>
                      </a:pPr>
                      <a:r>
                        <a:rPr lang="en-US" sz="1000" dirty="0" smtClean="0">
                          <a:solidFill>
                            <a:schemeClr val="tx1"/>
                          </a:solidFill>
                        </a:rPr>
                        <a:t>Laptop</a:t>
                      </a:r>
                      <a:endParaRPr lang="de-DE" sz="1000" dirty="0" smtClean="0">
                        <a:solidFill>
                          <a:schemeClr val="tx1"/>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23230">
                <a:tc>
                  <a:txBody>
                    <a:bodyPr/>
                    <a:lstStyle/>
                    <a:p>
                      <a:pPr marL="0" marR="0" indent="0" algn="r" defTabSz="914400" rtl="0" eaLnBrk="1" fontAlgn="auto" latinLnBrk="0" hangingPunct="1">
                        <a:lnSpc>
                          <a:spcPct val="90000"/>
                        </a:lnSpc>
                        <a:spcBef>
                          <a:spcPts val="0"/>
                        </a:spcBef>
                        <a:spcAft>
                          <a:spcPts val="0"/>
                        </a:spcAft>
                        <a:buClrTx/>
                        <a:buSzTx/>
                        <a:buFontTx/>
                        <a:buNone/>
                        <a:tabLst/>
                        <a:defRPr/>
                      </a:pPr>
                      <a:r>
                        <a:rPr lang="en-US" sz="1000" dirty="0" smtClean="0">
                          <a:solidFill>
                            <a:schemeClr val="tx1"/>
                          </a:solidFill>
                        </a:rPr>
                        <a:t>Internet-capable phone or smartphone</a:t>
                      </a:r>
                      <a:endParaRPr lang="de-DE" sz="1000" dirty="0" smtClean="0">
                        <a:solidFill>
                          <a:schemeClr val="tx1"/>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23230">
                <a:tc>
                  <a:txBody>
                    <a:bodyPr/>
                    <a:lstStyle/>
                    <a:p>
                      <a:pPr marL="0" marR="0" indent="0" algn="r" defTabSz="914400" rtl="0" eaLnBrk="1" fontAlgn="auto" latinLnBrk="0" hangingPunct="1">
                        <a:lnSpc>
                          <a:spcPct val="90000"/>
                        </a:lnSpc>
                        <a:spcBef>
                          <a:spcPts val="0"/>
                        </a:spcBef>
                        <a:spcAft>
                          <a:spcPts val="0"/>
                        </a:spcAft>
                        <a:buClrTx/>
                        <a:buSzTx/>
                        <a:buFontTx/>
                        <a:buNone/>
                        <a:tabLst/>
                        <a:defRPr/>
                      </a:pPr>
                      <a:r>
                        <a:rPr lang="en-US" sz="1000" dirty="0" smtClean="0">
                          <a:solidFill>
                            <a:schemeClr val="tx1"/>
                          </a:solidFill>
                        </a:rPr>
                        <a:t>Desktop PC (with separate screen)</a:t>
                      </a:r>
                      <a:endParaRPr lang="de-DE" sz="1000" dirty="0" smtClean="0">
                        <a:solidFill>
                          <a:schemeClr val="tx1"/>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23230">
                <a:tc>
                  <a:txBody>
                    <a:bodyPr/>
                    <a:lstStyle/>
                    <a:p>
                      <a:pPr marL="0" marR="0" indent="0" algn="r" defTabSz="914400" rtl="0" eaLnBrk="1" fontAlgn="auto" latinLnBrk="0" hangingPunct="1">
                        <a:lnSpc>
                          <a:spcPct val="90000"/>
                        </a:lnSpc>
                        <a:spcBef>
                          <a:spcPts val="0"/>
                        </a:spcBef>
                        <a:spcAft>
                          <a:spcPts val="0"/>
                        </a:spcAft>
                        <a:buClrTx/>
                        <a:buSzTx/>
                        <a:buFontTx/>
                        <a:buNone/>
                        <a:tabLst/>
                        <a:defRPr/>
                      </a:pPr>
                      <a:r>
                        <a:rPr lang="en-US" sz="1000" dirty="0" smtClean="0">
                          <a:solidFill>
                            <a:schemeClr val="tx1"/>
                          </a:solidFill>
                        </a:rPr>
                        <a:t>Tablet</a:t>
                      </a:r>
                      <a:endParaRPr lang="de-DE" sz="1000" dirty="0" smtClean="0">
                        <a:solidFill>
                          <a:schemeClr val="tx1"/>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23230">
                <a:tc>
                  <a:txBody>
                    <a:bodyPr/>
                    <a:lstStyle/>
                    <a:p>
                      <a:pPr marL="0" marR="0" indent="0" algn="r" defTabSz="914400" rtl="0" eaLnBrk="1" fontAlgn="auto" latinLnBrk="0" hangingPunct="1">
                        <a:lnSpc>
                          <a:spcPct val="90000"/>
                        </a:lnSpc>
                        <a:spcBef>
                          <a:spcPts val="0"/>
                        </a:spcBef>
                        <a:spcAft>
                          <a:spcPts val="0"/>
                        </a:spcAft>
                        <a:buClrTx/>
                        <a:buSzTx/>
                        <a:buFontTx/>
                        <a:buNone/>
                        <a:tabLst/>
                        <a:defRPr/>
                      </a:pPr>
                      <a:r>
                        <a:rPr lang="en-US" sz="1000" dirty="0" smtClean="0">
                          <a:solidFill>
                            <a:schemeClr val="tx1"/>
                          </a:solidFill>
                        </a:rPr>
                        <a:t>Internet-capable television, receiver or blu-ray player</a:t>
                      </a:r>
                      <a:endParaRPr lang="de-DE" sz="1000" dirty="0" smtClean="0">
                        <a:solidFill>
                          <a:schemeClr val="tx1"/>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23230">
                <a:tc>
                  <a:txBody>
                    <a:bodyPr/>
                    <a:lstStyle/>
                    <a:p>
                      <a:pPr marL="0" marR="0" indent="0" algn="r" defTabSz="914400" rtl="0" eaLnBrk="1" fontAlgn="auto" latinLnBrk="0" hangingPunct="1">
                        <a:lnSpc>
                          <a:spcPct val="90000"/>
                        </a:lnSpc>
                        <a:spcBef>
                          <a:spcPts val="0"/>
                        </a:spcBef>
                        <a:spcAft>
                          <a:spcPts val="0"/>
                        </a:spcAft>
                        <a:buClrTx/>
                        <a:buSzTx/>
                        <a:buFontTx/>
                        <a:buNone/>
                        <a:tabLst/>
                        <a:defRPr/>
                      </a:pPr>
                      <a:r>
                        <a:rPr lang="en-US" sz="1000" dirty="0" smtClean="0">
                          <a:solidFill>
                            <a:schemeClr val="tx1"/>
                          </a:solidFill>
                        </a:rPr>
                        <a:t>Game console (e.g. xBox, Playstation)</a:t>
                      </a:r>
                      <a:endParaRPr lang="de-DE" sz="1000" dirty="0" smtClean="0">
                        <a:solidFill>
                          <a:schemeClr val="tx1"/>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23230">
                <a:tc>
                  <a:txBody>
                    <a:bodyPr/>
                    <a:lstStyle/>
                    <a:p>
                      <a:pPr marL="0" marR="0" indent="0" algn="r" defTabSz="914400" rtl="0" eaLnBrk="1" fontAlgn="auto" latinLnBrk="0" hangingPunct="1">
                        <a:lnSpc>
                          <a:spcPct val="90000"/>
                        </a:lnSpc>
                        <a:spcBef>
                          <a:spcPts val="0"/>
                        </a:spcBef>
                        <a:spcAft>
                          <a:spcPts val="0"/>
                        </a:spcAft>
                        <a:buClrTx/>
                        <a:buSzTx/>
                        <a:buFontTx/>
                        <a:buNone/>
                        <a:tabLst/>
                        <a:defRPr/>
                      </a:pPr>
                      <a:r>
                        <a:rPr lang="en-US" sz="1000" dirty="0" smtClean="0">
                          <a:solidFill>
                            <a:schemeClr val="tx1"/>
                          </a:solidFill>
                        </a:rPr>
                        <a:t>Hybrid devices such as laptop and tablet in one device</a:t>
                      </a:r>
                      <a:endParaRPr lang="de-DE" sz="1000" dirty="0" smtClean="0">
                        <a:solidFill>
                          <a:schemeClr val="tx1"/>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23230">
                <a:tc>
                  <a:txBody>
                    <a:bodyPr/>
                    <a:lstStyle/>
                    <a:p>
                      <a:pPr marL="0" marR="0" indent="0" algn="r" defTabSz="914400" rtl="0" eaLnBrk="1" fontAlgn="auto" latinLnBrk="0" hangingPunct="1">
                        <a:lnSpc>
                          <a:spcPct val="90000"/>
                        </a:lnSpc>
                        <a:spcBef>
                          <a:spcPts val="0"/>
                        </a:spcBef>
                        <a:spcAft>
                          <a:spcPts val="0"/>
                        </a:spcAft>
                        <a:buClrTx/>
                        <a:buSzTx/>
                        <a:buFontTx/>
                        <a:buNone/>
                        <a:tabLst/>
                        <a:defRPr/>
                      </a:pPr>
                      <a:r>
                        <a:rPr lang="en-US" sz="1000" dirty="0" smtClean="0">
                          <a:solidFill>
                            <a:schemeClr val="tx1"/>
                          </a:solidFill>
                        </a:rPr>
                        <a:t>With none of the listed devices</a:t>
                      </a:r>
                      <a:endParaRPr lang="de-DE" sz="1000" dirty="0" smtClean="0">
                        <a:solidFill>
                          <a:schemeClr val="tx1"/>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Rechteck 9"/>
          <p:cNvSpPr/>
          <p:nvPr/>
        </p:nvSpPr>
        <p:spPr bwMode="auto">
          <a:xfrm>
            <a:off x="5028753" y="1542859"/>
            <a:ext cx="1008000" cy="216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b="1" dirty="0" err="1"/>
              <a:t>Usage</a:t>
            </a:r>
            <a:r>
              <a:rPr lang="de-DE" sz="1000" b="1" dirty="0"/>
              <a:t> </a:t>
            </a:r>
            <a:r>
              <a:rPr lang="de-DE" sz="1000" b="1" dirty="0" err="1" smtClean="0"/>
              <a:t>of</a:t>
            </a:r>
            <a:r>
              <a:rPr lang="de-DE" sz="1000" b="1" dirty="0" smtClean="0"/>
              <a:t> </a:t>
            </a:r>
            <a:r>
              <a:rPr lang="de-DE" sz="1000" b="1" dirty="0"/>
              <a:t>Devices</a:t>
            </a:r>
          </a:p>
        </p:txBody>
      </p:sp>
      <p:sp>
        <p:nvSpPr>
          <p:cNvPr id="11" name="Rechteck 10"/>
          <p:cNvSpPr/>
          <p:nvPr/>
        </p:nvSpPr>
        <p:spPr bwMode="auto">
          <a:xfrm>
            <a:off x="6287223" y="3378144"/>
            <a:ext cx="1206230" cy="333448"/>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smtClean="0"/>
              <a:t>2-3 devices </a:t>
            </a:r>
            <a:br>
              <a:rPr lang="de-DE" sz="1000" dirty="0" smtClean="0"/>
            </a:br>
            <a:r>
              <a:rPr lang="de-DE" sz="1000" dirty="0" smtClean="0"/>
              <a:t>on average</a:t>
            </a:r>
            <a:endParaRPr lang="de-DE" sz="1000" dirty="0"/>
          </a:p>
        </p:txBody>
      </p:sp>
      <p:sp>
        <p:nvSpPr>
          <p:cNvPr id="12" name="Rechteck 11"/>
          <p:cNvSpPr/>
          <p:nvPr/>
        </p:nvSpPr>
        <p:spPr bwMode="auto">
          <a:xfrm>
            <a:off x="780226" y="1542859"/>
            <a:ext cx="1008000" cy="216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b="1" dirty="0" smtClean="0"/>
              <a:t>Online Usage</a:t>
            </a:r>
            <a:endParaRPr lang="de-DE" sz="1000" b="1" dirty="0"/>
          </a:p>
        </p:txBody>
      </p:sp>
      <p:sp>
        <p:nvSpPr>
          <p:cNvPr id="13" name="Rechteck 12"/>
          <p:cNvSpPr/>
          <p:nvPr/>
        </p:nvSpPr>
        <p:spPr bwMode="auto">
          <a:xfrm>
            <a:off x="7382426" y="1542859"/>
            <a:ext cx="1008000" cy="216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b="1" dirty="0"/>
              <a:t>Main Device Used</a:t>
            </a:r>
          </a:p>
        </p:txBody>
      </p:sp>
      <p:graphicFrame>
        <p:nvGraphicFramePr>
          <p:cNvPr id="3" name="Tabelle 2"/>
          <p:cNvGraphicFramePr>
            <a:graphicFrameLocks noGrp="1"/>
          </p:cNvGraphicFramePr>
          <p:nvPr>
            <p:extLst>
              <p:ext uri="{D42A27DB-BD31-4B8C-83A1-F6EECF244321}">
                <p14:modId xmlns:p14="http://schemas.microsoft.com/office/powerpoint/2010/main" val="572853775"/>
              </p:ext>
            </p:extLst>
          </p:nvPr>
        </p:nvGraphicFramePr>
        <p:xfrm>
          <a:off x="7636055" y="1791284"/>
          <a:ext cx="500743" cy="1292032"/>
        </p:xfrm>
        <a:graphic>
          <a:graphicData uri="http://schemas.openxmlformats.org/drawingml/2006/table">
            <a:tbl>
              <a:tblPr firstRow="1" bandRow="1">
                <a:tableStyleId>{5C22544A-7EE6-4342-B048-85BDC9FD1C3A}</a:tableStyleId>
              </a:tblPr>
              <a:tblGrid>
                <a:gridCol w="500743"/>
              </a:tblGrid>
              <a:tr h="323008">
                <a:tc>
                  <a:txBody>
                    <a:bodyPr/>
                    <a:lstStyle/>
                    <a:p>
                      <a:pPr algn="ctr"/>
                      <a:r>
                        <a:rPr lang="de-DE" sz="1000" b="1" smtClean="0">
                          <a:solidFill>
                            <a:schemeClr val="tx1"/>
                          </a:solidFill>
                        </a:rPr>
                        <a:t>44</a:t>
                      </a:r>
                      <a:endParaRPr lang="de-DE" sz="1000" b="1" dirty="0">
                        <a:solidFill>
                          <a:schemeClr val="tx1"/>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23008">
                <a:tc>
                  <a:txBody>
                    <a:bodyPr/>
                    <a:lstStyle/>
                    <a:p>
                      <a:pPr algn="ctr"/>
                      <a:r>
                        <a:rPr lang="de-DE" sz="1000" b="1" dirty="0" smtClean="0">
                          <a:solidFill>
                            <a:schemeClr val="tx1"/>
                          </a:solidFill>
                        </a:rPr>
                        <a:t>13</a:t>
                      </a:r>
                      <a:endParaRPr lang="de-DE" sz="1000" b="1" dirty="0">
                        <a:solidFill>
                          <a:schemeClr val="tx1"/>
                        </a:solidFill>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23008">
                <a:tc>
                  <a:txBody>
                    <a:bodyPr/>
                    <a:lstStyle/>
                    <a:p>
                      <a:pPr algn="ctr"/>
                      <a:r>
                        <a:rPr lang="de-DE" sz="1000" b="1" smtClean="0">
                          <a:solidFill>
                            <a:schemeClr val="tx1"/>
                          </a:solidFill>
                        </a:rPr>
                        <a:t>34</a:t>
                      </a:r>
                      <a:endParaRPr lang="de-DE" sz="1000" b="1"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3008">
                <a:tc>
                  <a:txBody>
                    <a:bodyPr/>
                    <a:lstStyle/>
                    <a:p>
                      <a:pPr algn="ctr"/>
                      <a:r>
                        <a:rPr lang="de-DE" sz="1000" b="1" smtClean="0">
                          <a:solidFill>
                            <a:schemeClr val="tx1"/>
                          </a:solidFill>
                        </a:rPr>
                        <a:t>7</a:t>
                      </a:r>
                      <a:endParaRPr lang="de-DE" sz="1000" b="1"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96808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827060" y="2122536"/>
            <a:ext cx="3059912" cy="775597"/>
          </a:xfrm>
        </p:spPr>
        <p:txBody>
          <a:bodyPr/>
          <a:lstStyle/>
          <a:p>
            <a:r>
              <a:rPr lang="de-DE" sz="2800" dirty="0"/>
              <a:t>Level </a:t>
            </a:r>
            <a:r>
              <a:rPr lang="de-DE" sz="2800" dirty="0" err="1" smtClean="0"/>
              <a:t>of</a:t>
            </a:r>
            <a:r>
              <a:rPr lang="de-DE" sz="2800" dirty="0" smtClean="0"/>
              <a:t> </a:t>
            </a:r>
            <a:r>
              <a:rPr lang="de-DE" sz="2800" dirty="0"/>
              <a:t>Disruption – Direct Questions</a:t>
            </a:r>
            <a:endParaRPr lang="en-GB" sz="2800" dirty="0">
              <a:latin typeface="Calibri" panose="020F0502020204030204" pitchFamily="34" charset="0"/>
              <a:cs typeface="Calibri" panose="020F0502020204030204" pitchFamily="34" charset="0"/>
            </a:endParaRPr>
          </a:p>
        </p:txBody>
      </p:sp>
      <p:sp>
        <p:nvSpPr>
          <p:cNvPr id="16" name="TextBox 15"/>
          <p:cNvSpPr txBox="1"/>
          <p:nvPr/>
        </p:nvSpPr>
        <p:spPr>
          <a:xfrm>
            <a:off x="239634" y="4686827"/>
            <a:ext cx="307188" cy="238005"/>
          </a:xfrm>
          <a:prstGeom prst="rect">
            <a:avLst/>
          </a:prstGeom>
        </p:spPr>
        <p:txBody>
          <a:bodyPr vert="horz" wrap="none" lIns="0" tIns="0" rIns="0" bIns="0" rtlCol="0" anchor="b">
            <a:normAutofit/>
          </a:bodyPr>
          <a:lstStyle/>
          <a:p>
            <a:pPr defTabSz="924259">
              <a:lnSpc>
                <a:spcPct val="85000"/>
              </a:lnSpc>
              <a:spcBef>
                <a:spcPts val="204"/>
              </a:spcBef>
            </a:pPr>
            <a:fld id="{01990C03-C3A3-48FE-AF6D-3AE397C89625}" type="slidenum">
              <a:rPr lang="en-GB" sz="800">
                <a:solidFill>
                  <a:prstClr val="white"/>
                </a:solidFill>
              </a:rPr>
              <a:pPr defTabSz="924259">
                <a:lnSpc>
                  <a:spcPct val="85000"/>
                </a:lnSpc>
                <a:spcBef>
                  <a:spcPts val="204"/>
                </a:spcBef>
              </a:pPr>
              <a:t>12</a:t>
            </a:fld>
            <a:endParaRPr lang="en-GB" sz="800" dirty="0">
              <a:solidFill>
                <a:prstClr val="white"/>
              </a:solidFill>
            </a:endParaRPr>
          </a:p>
        </p:txBody>
      </p:sp>
      <p:pic>
        <p:nvPicPr>
          <p:cNvPr id="5" name="Bildplatzhalter 2"/>
          <p:cNvPicPr>
            <a:picLocks noChangeAspect="1"/>
          </p:cNvPicPr>
          <p:nvPr/>
        </p:nvPicPr>
        <p:blipFill>
          <a:blip r:embed="rId3" cstate="print">
            <a:extLst>
              <a:ext uri="{28A0092B-C50C-407E-A947-70E740481C1C}">
                <a14:useLocalDpi xmlns:a14="http://schemas.microsoft.com/office/drawing/2010/main" val="0"/>
              </a:ext>
            </a:extLst>
          </a:blip>
          <a:srcRect l="24300" r="24300"/>
          <a:stretch>
            <a:fillRect/>
          </a:stretch>
        </p:blipFill>
        <p:spPr>
          <a:xfrm>
            <a:off x="0" y="0"/>
            <a:ext cx="3740522" cy="5143500"/>
          </a:xfrm>
          <a:custGeom>
            <a:avLst/>
            <a:gdLst/>
            <a:ahLst/>
            <a:cxnLst/>
            <a:rect l="l" t="t" r="r" b="b"/>
            <a:pathLst>
              <a:path w="3740522" h="5143500">
                <a:moveTo>
                  <a:pt x="0" y="0"/>
                </a:moveTo>
                <a:lnTo>
                  <a:pt x="447251" y="0"/>
                </a:lnTo>
                <a:lnTo>
                  <a:pt x="3740522" y="5143500"/>
                </a:lnTo>
                <a:lnTo>
                  <a:pt x="0" y="5143500"/>
                </a:lnTo>
                <a:close/>
              </a:path>
            </a:pathLst>
          </a:custGeom>
        </p:spPr>
      </p:pic>
      <p:grpSp>
        <p:nvGrpSpPr>
          <p:cNvPr id="8" name="Group 29"/>
          <p:cNvGrpSpPr/>
          <p:nvPr/>
        </p:nvGrpSpPr>
        <p:grpSpPr>
          <a:xfrm>
            <a:off x="423343" y="540"/>
            <a:ext cx="4512063" cy="5142960"/>
            <a:chOff x="622299" y="794"/>
            <a:chExt cx="6632576" cy="7562056"/>
          </a:xfrm>
        </p:grpSpPr>
        <p:sp>
          <p:nvSpPr>
            <p:cNvPr id="9" name="Freeform 49"/>
            <p:cNvSpPr>
              <a:spLocks/>
            </p:cNvSpPr>
            <p:nvPr userDrawn="1"/>
          </p:nvSpPr>
          <p:spPr bwMode="ltGray">
            <a:xfrm flipH="1">
              <a:off x="622299" y="794"/>
              <a:ext cx="5346701" cy="7562056"/>
            </a:xfrm>
            <a:custGeom>
              <a:avLst/>
              <a:gdLst/>
              <a:ahLst/>
              <a:cxnLst/>
              <a:rect l="l" t="t" r="r" b="b"/>
              <a:pathLst>
                <a:path w="5346701" h="7562056">
                  <a:moveTo>
                    <a:pt x="5346701" y="0"/>
                  </a:moveTo>
                  <a:lnTo>
                    <a:pt x="0" y="0"/>
                  </a:lnTo>
                  <a:lnTo>
                    <a:pt x="0" y="7562056"/>
                  </a:lnTo>
                  <a:lnTo>
                    <a:pt x="474459" y="7562056"/>
                  </a:lnTo>
                  <a:close/>
                </a:path>
              </a:pathLst>
            </a:custGeom>
            <a:solidFill>
              <a:srgbClr val="FFFFFF"/>
            </a:solidFill>
            <a:ln w="9525">
              <a:noFill/>
              <a:round/>
              <a:headEnd/>
              <a:tailEnd/>
            </a:ln>
            <a:effectLs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51"/>
            <p:cNvSpPr>
              <a:spLocks/>
            </p:cNvSpPr>
            <p:nvPr userDrawn="1"/>
          </p:nvSpPr>
          <p:spPr bwMode="ltGray">
            <a:xfrm flipH="1">
              <a:off x="622300" y="794"/>
              <a:ext cx="6632575" cy="4038600"/>
            </a:xfrm>
            <a:custGeom>
              <a:avLst/>
              <a:gdLst>
                <a:gd name="T0" fmla="*/ 0 w 4178"/>
                <a:gd name="T1" fmla="*/ 0 h 2544"/>
                <a:gd name="T2" fmla="*/ 2544 w 4178"/>
                <a:gd name="T3" fmla="*/ 2544 h 2544"/>
                <a:gd name="T4" fmla="*/ 4178 w 4178"/>
                <a:gd name="T5" fmla="*/ 0 h 2544"/>
                <a:gd name="T6" fmla="*/ 0 w 4178"/>
                <a:gd name="T7" fmla="*/ 0 h 2544"/>
              </a:gdLst>
              <a:ahLst/>
              <a:cxnLst>
                <a:cxn ang="0">
                  <a:pos x="T0" y="T1"/>
                </a:cxn>
                <a:cxn ang="0">
                  <a:pos x="T2" y="T3"/>
                </a:cxn>
                <a:cxn ang="0">
                  <a:pos x="T4" y="T5"/>
                </a:cxn>
                <a:cxn ang="0">
                  <a:pos x="T6" y="T7"/>
                </a:cxn>
              </a:cxnLst>
              <a:rect l="0" t="0" r="r" b="b"/>
              <a:pathLst>
                <a:path w="4178" h="2544">
                  <a:moveTo>
                    <a:pt x="0" y="0"/>
                  </a:moveTo>
                  <a:lnTo>
                    <a:pt x="2544" y="2544"/>
                  </a:lnTo>
                  <a:lnTo>
                    <a:pt x="4178" y="0"/>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53"/>
            <p:cNvSpPr>
              <a:spLocks/>
            </p:cNvSpPr>
            <p:nvPr userDrawn="1"/>
          </p:nvSpPr>
          <p:spPr bwMode="ltGray">
            <a:xfrm flipH="1">
              <a:off x="1730375" y="1470819"/>
              <a:ext cx="2584450" cy="3092450"/>
            </a:xfrm>
            <a:custGeom>
              <a:avLst/>
              <a:gdLst>
                <a:gd name="T0" fmla="*/ 490 w 1628"/>
                <a:gd name="T1" fmla="*/ 1948 h 1948"/>
                <a:gd name="T2" fmla="*/ 402 w 1628"/>
                <a:gd name="T3" fmla="*/ 1886 h 1948"/>
                <a:gd name="T4" fmla="*/ 322 w 1628"/>
                <a:gd name="T5" fmla="*/ 1816 h 1948"/>
                <a:gd name="T6" fmla="*/ 250 w 1628"/>
                <a:gd name="T7" fmla="*/ 1740 h 1948"/>
                <a:gd name="T8" fmla="*/ 188 w 1628"/>
                <a:gd name="T9" fmla="*/ 1658 h 1948"/>
                <a:gd name="T10" fmla="*/ 134 w 1628"/>
                <a:gd name="T11" fmla="*/ 1570 h 1948"/>
                <a:gd name="T12" fmla="*/ 88 w 1628"/>
                <a:gd name="T13" fmla="*/ 1480 h 1948"/>
                <a:gd name="T14" fmla="*/ 52 w 1628"/>
                <a:gd name="T15" fmla="*/ 1384 h 1948"/>
                <a:gd name="T16" fmla="*/ 26 w 1628"/>
                <a:gd name="T17" fmla="*/ 1286 h 1948"/>
                <a:gd name="T18" fmla="*/ 8 w 1628"/>
                <a:gd name="T19" fmla="*/ 1186 h 1948"/>
                <a:gd name="T20" fmla="*/ 0 w 1628"/>
                <a:gd name="T21" fmla="*/ 1086 h 1948"/>
                <a:gd name="T22" fmla="*/ 2 w 1628"/>
                <a:gd name="T23" fmla="*/ 984 h 1948"/>
                <a:gd name="T24" fmla="*/ 14 w 1628"/>
                <a:gd name="T25" fmla="*/ 882 h 1948"/>
                <a:gd name="T26" fmla="*/ 36 w 1628"/>
                <a:gd name="T27" fmla="*/ 780 h 1948"/>
                <a:gd name="T28" fmla="*/ 70 w 1628"/>
                <a:gd name="T29" fmla="*/ 682 h 1948"/>
                <a:gd name="T30" fmla="*/ 112 w 1628"/>
                <a:gd name="T31" fmla="*/ 584 h 1948"/>
                <a:gd name="T32" fmla="*/ 166 w 1628"/>
                <a:gd name="T33" fmla="*/ 490 h 1948"/>
                <a:gd name="T34" fmla="*/ 196 w 1628"/>
                <a:gd name="T35" fmla="*/ 444 h 1948"/>
                <a:gd name="T36" fmla="*/ 262 w 1628"/>
                <a:gd name="T37" fmla="*/ 360 h 1948"/>
                <a:gd name="T38" fmla="*/ 334 w 1628"/>
                <a:gd name="T39" fmla="*/ 284 h 1948"/>
                <a:gd name="T40" fmla="*/ 414 w 1628"/>
                <a:gd name="T41" fmla="*/ 218 h 1948"/>
                <a:gd name="T42" fmla="*/ 498 w 1628"/>
                <a:gd name="T43" fmla="*/ 160 h 1948"/>
                <a:gd name="T44" fmla="*/ 588 w 1628"/>
                <a:gd name="T45" fmla="*/ 110 h 1948"/>
                <a:gd name="T46" fmla="*/ 682 w 1628"/>
                <a:gd name="T47" fmla="*/ 68 h 1948"/>
                <a:gd name="T48" fmla="*/ 778 w 1628"/>
                <a:gd name="T49" fmla="*/ 38 h 1948"/>
                <a:gd name="T50" fmla="*/ 876 w 1628"/>
                <a:gd name="T51" fmla="*/ 16 h 1948"/>
                <a:gd name="T52" fmla="*/ 978 w 1628"/>
                <a:gd name="T53" fmla="*/ 2 h 1948"/>
                <a:gd name="T54" fmla="*/ 1080 w 1628"/>
                <a:gd name="T55" fmla="*/ 0 h 1948"/>
                <a:gd name="T56" fmla="*/ 1182 w 1628"/>
                <a:gd name="T57" fmla="*/ 8 h 1948"/>
                <a:gd name="T58" fmla="*/ 1282 w 1628"/>
                <a:gd name="T59" fmla="*/ 24 h 1948"/>
                <a:gd name="T60" fmla="*/ 1382 w 1628"/>
                <a:gd name="T61" fmla="*/ 52 h 1948"/>
                <a:gd name="T62" fmla="*/ 1482 w 1628"/>
                <a:gd name="T63" fmla="*/ 88 h 1948"/>
                <a:gd name="T64" fmla="*/ 1576 w 1628"/>
                <a:gd name="T65" fmla="*/ 136 h 1948"/>
                <a:gd name="T66" fmla="*/ 1624 w 1628"/>
                <a:gd name="T67" fmla="*/ 164 h 1948"/>
                <a:gd name="T68" fmla="*/ 490 w 1628"/>
                <a:gd name="T69" fmla="*/ 1948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948">
                  <a:moveTo>
                    <a:pt x="490" y="1948"/>
                  </a:moveTo>
                  <a:lnTo>
                    <a:pt x="490" y="1948"/>
                  </a:lnTo>
                  <a:lnTo>
                    <a:pt x="444" y="1918"/>
                  </a:lnTo>
                  <a:lnTo>
                    <a:pt x="402" y="1886"/>
                  </a:lnTo>
                  <a:lnTo>
                    <a:pt x="360" y="1852"/>
                  </a:lnTo>
                  <a:lnTo>
                    <a:pt x="322" y="1816"/>
                  </a:lnTo>
                  <a:lnTo>
                    <a:pt x="286" y="1778"/>
                  </a:lnTo>
                  <a:lnTo>
                    <a:pt x="250" y="1740"/>
                  </a:lnTo>
                  <a:lnTo>
                    <a:pt x="218" y="1700"/>
                  </a:lnTo>
                  <a:lnTo>
                    <a:pt x="188" y="1658"/>
                  </a:lnTo>
                  <a:lnTo>
                    <a:pt x="160" y="1614"/>
                  </a:lnTo>
                  <a:lnTo>
                    <a:pt x="134" y="1570"/>
                  </a:lnTo>
                  <a:lnTo>
                    <a:pt x="110" y="1526"/>
                  </a:lnTo>
                  <a:lnTo>
                    <a:pt x="88" y="1480"/>
                  </a:lnTo>
                  <a:lnTo>
                    <a:pt x="70" y="1432"/>
                  </a:lnTo>
                  <a:lnTo>
                    <a:pt x="52" y="1384"/>
                  </a:lnTo>
                  <a:lnTo>
                    <a:pt x="38" y="1336"/>
                  </a:lnTo>
                  <a:lnTo>
                    <a:pt x="26" y="1286"/>
                  </a:lnTo>
                  <a:lnTo>
                    <a:pt x="16" y="1236"/>
                  </a:lnTo>
                  <a:lnTo>
                    <a:pt x="8" y="1186"/>
                  </a:lnTo>
                  <a:lnTo>
                    <a:pt x="4" y="1136"/>
                  </a:lnTo>
                  <a:lnTo>
                    <a:pt x="0" y="1086"/>
                  </a:lnTo>
                  <a:lnTo>
                    <a:pt x="0" y="1034"/>
                  </a:lnTo>
                  <a:lnTo>
                    <a:pt x="2" y="984"/>
                  </a:lnTo>
                  <a:lnTo>
                    <a:pt x="8" y="932"/>
                  </a:lnTo>
                  <a:lnTo>
                    <a:pt x="14" y="882"/>
                  </a:lnTo>
                  <a:lnTo>
                    <a:pt x="24" y="830"/>
                  </a:lnTo>
                  <a:lnTo>
                    <a:pt x="36" y="780"/>
                  </a:lnTo>
                  <a:lnTo>
                    <a:pt x="52" y="730"/>
                  </a:lnTo>
                  <a:lnTo>
                    <a:pt x="70" y="682"/>
                  </a:lnTo>
                  <a:lnTo>
                    <a:pt x="90" y="632"/>
                  </a:lnTo>
                  <a:lnTo>
                    <a:pt x="112" y="584"/>
                  </a:lnTo>
                  <a:lnTo>
                    <a:pt x="138" y="536"/>
                  </a:lnTo>
                  <a:lnTo>
                    <a:pt x="166" y="490"/>
                  </a:lnTo>
                  <a:lnTo>
                    <a:pt x="166" y="490"/>
                  </a:lnTo>
                  <a:lnTo>
                    <a:pt x="196" y="444"/>
                  </a:lnTo>
                  <a:lnTo>
                    <a:pt x="228" y="402"/>
                  </a:lnTo>
                  <a:lnTo>
                    <a:pt x="262" y="360"/>
                  </a:lnTo>
                  <a:lnTo>
                    <a:pt x="298" y="322"/>
                  </a:lnTo>
                  <a:lnTo>
                    <a:pt x="334" y="284"/>
                  </a:lnTo>
                  <a:lnTo>
                    <a:pt x="374" y="250"/>
                  </a:lnTo>
                  <a:lnTo>
                    <a:pt x="414" y="218"/>
                  </a:lnTo>
                  <a:lnTo>
                    <a:pt x="456" y="188"/>
                  </a:lnTo>
                  <a:lnTo>
                    <a:pt x="498" y="160"/>
                  </a:lnTo>
                  <a:lnTo>
                    <a:pt x="542" y="134"/>
                  </a:lnTo>
                  <a:lnTo>
                    <a:pt x="588" y="110"/>
                  </a:lnTo>
                  <a:lnTo>
                    <a:pt x="634" y="88"/>
                  </a:lnTo>
                  <a:lnTo>
                    <a:pt x="682" y="68"/>
                  </a:lnTo>
                  <a:lnTo>
                    <a:pt x="730" y="52"/>
                  </a:lnTo>
                  <a:lnTo>
                    <a:pt x="778" y="38"/>
                  </a:lnTo>
                  <a:lnTo>
                    <a:pt x="828" y="26"/>
                  </a:lnTo>
                  <a:lnTo>
                    <a:pt x="876" y="16"/>
                  </a:lnTo>
                  <a:lnTo>
                    <a:pt x="926" y="8"/>
                  </a:lnTo>
                  <a:lnTo>
                    <a:pt x="978" y="2"/>
                  </a:lnTo>
                  <a:lnTo>
                    <a:pt x="1028" y="0"/>
                  </a:lnTo>
                  <a:lnTo>
                    <a:pt x="1080" y="0"/>
                  </a:lnTo>
                  <a:lnTo>
                    <a:pt x="1130" y="2"/>
                  </a:lnTo>
                  <a:lnTo>
                    <a:pt x="1182" y="8"/>
                  </a:lnTo>
                  <a:lnTo>
                    <a:pt x="1232" y="14"/>
                  </a:lnTo>
                  <a:lnTo>
                    <a:pt x="1282" y="24"/>
                  </a:lnTo>
                  <a:lnTo>
                    <a:pt x="1332" y="36"/>
                  </a:lnTo>
                  <a:lnTo>
                    <a:pt x="1382" y="52"/>
                  </a:lnTo>
                  <a:lnTo>
                    <a:pt x="1432" y="68"/>
                  </a:lnTo>
                  <a:lnTo>
                    <a:pt x="1482" y="88"/>
                  </a:lnTo>
                  <a:lnTo>
                    <a:pt x="1530" y="112"/>
                  </a:lnTo>
                  <a:lnTo>
                    <a:pt x="1576" y="136"/>
                  </a:lnTo>
                  <a:lnTo>
                    <a:pt x="1624" y="164"/>
                  </a:lnTo>
                  <a:lnTo>
                    <a:pt x="1624" y="164"/>
                  </a:lnTo>
                  <a:lnTo>
                    <a:pt x="1628" y="168"/>
                  </a:lnTo>
                  <a:lnTo>
                    <a:pt x="490" y="194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55"/>
            <p:cNvSpPr>
              <a:spLocks/>
            </p:cNvSpPr>
            <p:nvPr userDrawn="1"/>
          </p:nvSpPr>
          <p:spPr bwMode="ltGray">
            <a:xfrm flipH="1">
              <a:off x="4149725" y="858044"/>
              <a:ext cx="863600" cy="863600"/>
            </a:xfrm>
            <a:custGeom>
              <a:avLst/>
              <a:gdLst>
                <a:gd name="T0" fmla="*/ 0 w 544"/>
                <a:gd name="T1" fmla="*/ 272 h 544"/>
                <a:gd name="T2" fmla="*/ 4 w 544"/>
                <a:gd name="T3" fmla="*/ 218 h 544"/>
                <a:gd name="T4" fmla="*/ 20 w 544"/>
                <a:gd name="T5" fmla="*/ 166 h 544"/>
                <a:gd name="T6" fmla="*/ 46 w 544"/>
                <a:gd name="T7" fmla="*/ 120 h 544"/>
                <a:gd name="T8" fmla="*/ 80 w 544"/>
                <a:gd name="T9" fmla="*/ 80 h 544"/>
                <a:gd name="T10" fmla="*/ 120 w 544"/>
                <a:gd name="T11" fmla="*/ 46 h 544"/>
                <a:gd name="T12" fmla="*/ 166 w 544"/>
                <a:gd name="T13" fmla="*/ 20 h 544"/>
                <a:gd name="T14" fmla="*/ 216 w 544"/>
                <a:gd name="T15" fmla="*/ 4 h 544"/>
                <a:gd name="T16" fmla="*/ 272 w 544"/>
                <a:gd name="T17" fmla="*/ 0 h 544"/>
                <a:gd name="T18" fmla="*/ 300 w 544"/>
                <a:gd name="T19" fmla="*/ 0 h 544"/>
                <a:gd name="T20" fmla="*/ 352 w 544"/>
                <a:gd name="T21" fmla="*/ 12 h 544"/>
                <a:gd name="T22" fmla="*/ 402 w 544"/>
                <a:gd name="T23" fmla="*/ 32 h 544"/>
                <a:gd name="T24" fmla="*/ 446 w 544"/>
                <a:gd name="T25" fmla="*/ 62 h 544"/>
                <a:gd name="T26" fmla="*/ 482 w 544"/>
                <a:gd name="T27" fmla="*/ 98 h 544"/>
                <a:gd name="T28" fmla="*/ 512 w 544"/>
                <a:gd name="T29" fmla="*/ 142 h 544"/>
                <a:gd name="T30" fmla="*/ 532 w 544"/>
                <a:gd name="T31" fmla="*/ 190 h 544"/>
                <a:gd name="T32" fmla="*/ 544 w 544"/>
                <a:gd name="T33" fmla="*/ 244 h 544"/>
                <a:gd name="T34" fmla="*/ 544 w 544"/>
                <a:gd name="T35" fmla="*/ 272 h 544"/>
                <a:gd name="T36" fmla="*/ 538 w 544"/>
                <a:gd name="T37" fmla="*/ 326 h 544"/>
                <a:gd name="T38" fmla="*/ 524 w 544"/>
                <a:gd name="T39" fmla="*/ 378 h 544"/>
                <a:gd name="T40" fmla="*/ 498 w 544"/>
                <a:gd name="T41" fmla="*/ 424 h 544"/>
                <a:gd name="T42" fmla="*/ 464 w 544"/>
                <a:gd name="T43" fmla="*/ 464 h 544"/>
                <a:gd name="T44" fmla="*/ 424 w 544"/>
                <a:gd name="T45" fmla="*/ 498 h 544"/>
                <a:gd name="T46" fmla="*/ 378 w 544"/>
                <a:gd name="T47" fmla="*/ 524 h 544"/>
                <a:gd name="T48" fmla="*/ 326 w 544"/>
                <a:gd name="T49" fmla="*/ 540 h 544"/>
                <a:gd name="T50" fmla="*/ 272 w 544"/>
                <a:gd name="T51" fmla="*/ 544 h 544"/>
                <a:gd name="T52" fmla="*/ 244 w 544"/>
                <a:gd name="T53" fmla="*/ 544 h 544"/>
                <a:gd name="T54" fmla="*/ 190 w 544"/>
                <a:gd name="T55" fmla="*/ 532 h 544"/>
                <a:gd name="T56" fmla="*/ 142 w 544"/>
                <a:gd name="T57" fmla="*/ 512 h 544"/>
                <a:gd name="T58" fmla="*/ 98 w 544"/>
                <a:gd name="T59" fmla="*/ 482 h 544"/>
                <a:gd name="T60" fmla="*/ 62 w 544"/>
                <a:gd name="T61" fmla="*/ 446 h 544"/>
                <a:gd name="T62" fmla="*/ 32 w 544"/>
                <a:gd name="T63" fmla="*/ 402 h 544"/>
                <a:gd name="T64" fmla="*/ 12 w 544"/>
                <a:gd name="T65" fmla="*/ 354 h 544"/>
                <a:gd name="T66" fmla="*/ 0 w 544"/>
                <a:gd name="T67" fmla="*/ 300 h 544"/>
                <a:gd name="T68" fmla="*/ 0 w 544"/>
                <a:gd name="T6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4">
                  <a:moveTo>
                    <a:pt x="0" y="272"/>
                  </a:moveTo>
                  <a:lnTo>
                    <a:pt x="0" y="272"/>
                  </a:lnTo>
                  <a:lnTo>
                    <a:pt x="0" y="244"/>
                  </a:lnTo>
                  <a:lnTo>
                    <a:pt x="4" y="218"/>
                  </a:lnTo>
                  <a:lnTo>
                    <a:pt x="12" y="190"/>
                  </a:lnTo>
                  <a:lnTo>
                    <a:pt x="20" y="166"/>
                  </a:lnTo>
                  <a:lnTo>
                    <a:pt x="32" y="142"/>
                  </a:lnTo>
                  <a:lnTo>
                    <a:pt x="46" y="120"/>
                  </a:lnTo>
                  <a:lnTo>
                    <a:pt x="62" y="98"/>
                  </a:lnTo>
                  <a:lnTo>
                    <a:pt x="80" y="80"/>
                  </a:lnTo>
                  <a:lnTo>
                    <a:pt x="98" y="62"/>
                  </a:lnTo>
                  <a:lnTo>
                    <a:pt x="120" y="46"/>
                  </a:lnTo>
                  <a:lnTo>
                    <a:pt x="142" y="32"/>
                  </a:lnTo>
                  <a:lnTo>
                    <a:pt x="166" y="20"/>
                  </a:lnTo>
                  <a:lnTo>
                    <a:pt x="190" y="12"/>
                  </a:lnTo>
                  <a:lnTo>
                    <a:pt x="216" y="4"/>
                  </a:lnTo>
                  <a:lnTo>
                    <a:pt x="244" y="0"/>
                  </a:lnTo>
                  <a:lnTo>
                    <a:pt x="272" y="0"/>
                  </a:lnTo>
                  <a:lnTo>
                    <a:pt x="272" y="0"/>
                  </a:lnTo>
                  <a:lnTo>
                    <a:pt x="300" y="0"/>
                  </a:lnTo>
                  <a:lnTo>
                    <a:pt x="326" y="4"/>
                  </a:lnTo>
                  <a:lnTo>
                    <a:pt x="352" y="12"/>
                  </a:lnTo>
                  <a:lnTo>
                    <a:pt x="378" y="20"/>
                  </a:lnTo>
                  <a:lnTo>
                    <a:pt x="402" y="32"/>
                  </a:lnTo>
                  <a:lnTo>
                    <a:pt x="424" y="46"/>
                  </a:lnTo>
                  <a:lnTo>
                    <a:pt x="446" y="62"/>
                  </a:lnTo>
                  <a:lnTo>
                    <a:pt x="464" y="80"/>
                  </a:lnTo>
                  <a:lnTo>
                    <a:pt x="482" y="98"/>
                  </a:lnTo>
                  <a:lnTo>
                    <a:pt x="498" y="120"/>
                  </a:lnTo>
                  <a:lnTo>
                    <a:pt x="512" y="142"/>
                  </a:lnTo>
                  <a:lnTo>
                    <a:pt x="524" y="166"/>
                  </a:lnTo>
                  <a:lnTo>
                    <a:pt x="532" y="190"/>
                  </a:lnTo>
                  <a:lnTo>
                    <a:pt x="538" y="218"/>
                  </a:lnTo>
                  <a:lnTo>
                    <a:pt x="544" y="244"/>
                  </a:lnTo>
                  <a:lnTo>
                    <a:pt x="544" y="272"/>
                  </a:lnTo>
                  <a:lnTo>
                    <a:pt x="544" y="272"/>
                  </a:lnTo>
                  <a:lnTo>
                    <a:pt x="544" y="300"/>
                  </a:lnTo>
                  <a:lnTo>
                    <a:pt x="538" y="326"/>
                  </a:lnTo>
                  <a:lnTo>
                    <a:pt x="532" y="354"/>
                  </a:lnTo>
                  <a:lnTo>
                    <a:pt x="524" y="378"/>
                  </a:lnTo>
                  <a:lnTo>
                    <a:pt x="512" y="402"/>
                  </a:lnTo>
                  <a:lnTo>
                    <a:pt x="498" y="424"/>
                  </a:lnTo>
                  <a:lnTo>
                    <a:pt x="482" y="446"/>
                  </a:lnTo>
                  <a:lnTo>
                    <a:pt x="464" y="464"/>
                  </a:lnTo>
                  <a:lnTo>
                    <a:pt x="446" y="482"/>
                  </a:lnTo>
                  <a:lnTo>
                    <a:pt x="424" y="498"/>
                  </a:lnTo>
                  <a:lnTo>
                    <a:pt x="402" y="512"/>
                  </a:lnTo>
                  <a:lnTo>
                    <a:pt x="378" y="524"/>
                  </a:lnTo>
                  <a:lnTo>
                    <a:pt x="352" y="532"/>
                  </a:lnTo>
                  <a:lnTo>
                    <a:pt x="326" y="540"/>
                  </a:lnTo>
                  <a:lnTo>
                    <a:pt x="300" y="544"/>
                  </a:lnTo>
                  <a:lnTo>
                    <a:pt x="272" y="544"/>
                  </a:lnTo>
                  <a:lnTo>
                    <a:pt x="272" y="544"/>
                  </a:lnTo>
                  <a:lnTo>
                    <a:pt x="244" y="544"/>
                  </a:lnTo>
                  <a:lnTo>
                    <a:pt x="216" y="540"/>
                  </a:lnTo>
                  <a:lnTo>
                    <a:pt x="190" y="532"/>
                  </a:lnTo>
                  <a:lnTo>
                    <a:pt x="166" y="524"/>
                  </a:lnTo>
                  <a:lnTo>
                    <a:pt x="142" y="512"/>
                  </a:lnTo>
                  <a:lnTo>
                    <a:pt x="120" y="498"/>
                  </a:lnTo>
                  <a:lnTo>
                    <a:pt x="98" y="482"/>
                  </a:lnTo>
                  <a:lnTo>
                    <a:pt x="80" y="464"/>
                  </a:lnTo>
                  <a:lnTo>
                    <a:pt x="62" y="446"/>
                  </a:lnTo>
                  <a:lnTo>
                    <a:pt x="46" y="424"/>
                  </a:lnTo>
                  <a:lnTo>
                    <a:pt x="32" y="402"/>
                  </a:lnTo>
                  <a:lnTo>
                    <a:pt x="20" y="378"/>
                  </a:lnTo>
                  <a:lnTo>
                    <a:pt x="12" y="354"/>
                  </a:lnTo>
                  <a:lnTo>
                    <a:pt x="4" y="326"/>
                  </a:lnTo>
                  <a:lnTo>
                    <a:pt x="0" y="300"/>
                  </a:lnTo>
                  <a:lnTo>
                    <a:pt x="0" y="272"/>
                  </a:lnTo>
                  <a:lnTo>
                    <a:pt x="0" y="2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61"/>
            <p:cNvSpPr>
              <a:spLocks/>
            </p:cNvSpPr>
            <p:nvPr userDrawn="1"/>
          </p:nvSpPr>
          <p:spPr bwMode="ltGray">
            <a:xfrm flipH="1">
              <a:off x="5730875" y="972344"/>
              <a:ext cx="654050" cy="647700"/>
            </a:xfrm>
            <a:custGeom>
              <a:avLst/>
              <a:gdLst>
                <a:gd name="T0" fmla="*/ 412 w 412"/>
                <a:gd name="T1" fmla="*/ 336 h 408"/>
                <a:gd name="T2" fmla="*/ 412 w 412"/>
                <a:gd name="T3" fmla="*/ 336 h 408"/>
                <a:gd name="T4" fmla="*/ 394 w 412"/>
                <a:gd name="T5" fmla="*/ 352 h 408"/>
                <a:gd name="T6" fmla="*/ 374 w 412"/>
                <a:gd name="T7" fmla="*/ 368 h 408"/>
                <a:gd name="T8" fmla="*/ 354 w 412"/>
                <a:gd name="T9" fmla="*/ 380 h 408"/>
                <a:gd name="T10" fmla="*/ 334 w 412"/>
                <a:gd name="T11" fmla="*/ 390 h 408"/>
                <a:gd name="T12" fmla="*/ 312 w 412"/>
                <a:gd name="T13" fmla="*/ 398 h 408"/>
                <a:gd name="T14" fmla="*/ 288 w 412"/>
                <a:gd name="T15" fmla="*/ 404 h 408"/>
                <a:gd name="T16" fmla="*/ 266 w 412"/>
                <a:gd name="T17" fmla="*/ 406 h 408"/>
                <a:gd name="T18" fmla="*/ 244 w 412"/>
                <a:gd name="T19" fmla="*/ 408 h 408"/>
                <a:gd name="T20" fmla="*/ 220 w 412"/>
                <a:gd name="T21" fmla="*/ 408 h 408"/>
                <a:gd name="T22" fmla="*/ 198 w 412"/>
                <a:gd name="T23" fmla="*/ 404 h 408"/>
                <a:gd name="T24" fmla="*/ 174 w 412"/>
                <a:gd name="T25" fmla="*/ 400 h 408"/>
                <a:gd name="T26" fmla="*/ 152 w 412"/>
                <a:gd name="T27" fmla="*/ 392 h 408"/>
                <a:gd name="T28" fmla="*/ 132 w 412"/>
                <a:gd name="T29" fmla="*/ 382 h 408"/>
                <a:gd name="T30" fmla="*/ 110 w 412"/>
                <a:gd name="T31" fmla="*/ 370 h 408"/>
                <a:gd name="T32" fmla="*/ 92 w 412"/>
                <a:gd name="T33" fmla="*/ 356 h 408"/>
                <a:gd name="T34" fmla="*/ 72 w 412"/>
                <a:gd name="T35" fmla="*/ 340 h 408"/>
                <a:gd name="T36" fmla="*/ 72 w 412"/>
                <a:gd name="T37" fmla="*/ 340 h 408"/>
                <a:gd name="T38" fmla="*/ 56 w 412"/>
                <a:gd name="T39" fmla="*/ 322 h 408"/>
                <a:gd name="T40" fmla="*/ 42 w 412"/>
                <a:gd name="T41" fmla="*/ 302 h 408"/>
                <a:gd name="T42" fmla="*/ 30 w 412"/>
                <a:gd name="T43" fmla="*/ 282 h 408"/>
                <a:gd name="T44" fmla="*/ 20 w 412"/>
                <a:gd name="T45" fmla="*/ 262 h 408"/>
                <a:gd name="T46" fmla="*/ 12 w 412"/>
                <a:gd name="T47" fmla="*/ 240 h 408"/>
                <a:gd name="T48" fmla="*/ 6 w 412"/>
                <a:gd name="T49" fmla="*/ 218 h 408"/>
                <a:gd name="T50" fmla="*/ 2 w 412"/>
                <a:gd name="T51" fmla="*/ 194 h 408"/>
                <a:gd name="T52" fmla="*/ 0 w 412"/>
                <a:gd name="T53" fmla="*/ 172 h 408"/>
                <a:gd name="T54" fmla="*/ 2 w 412"/>
                <a:gd name="T55" fmla="*/ 148 h 408"/>
                <a:gd name="T56" fmla="*/ 4 w 412"/>
                <a:gd name="T57" fmla="*/ 126 h 408"/>
                <a:gd name="T58" fmla="*/ 10 w 412"/>
                <a:gd name="T59" fmla="*/ 104 h 408"/>
                <a:gd name="T60" fmla="*/ 18 w 412"/>
                <a:gd name="T61" fmla="*/ 80 h 408"/>
                <a:gd name="T62" fmla="*/ 26 w 412"/>
                <a:gd name="T63" fmla="*/ 60 h 408"/>
                <a:gd name="T64" fmla="*/ 38 w 412"/>
                <a:gd name="T65" fmla="*/ 40 h 408"/>
                <a:gd name="T66" fmla="*/ 52 w 412"/>
                <a:gd name="T67" fmla="*/ 20 h 408"/>
                <a:gd name="T68" fmla="*/ 68 w 412"/>
                <a:gd name="T69" fmla="*/ 2 h 408"/>
                <a:gd name="T70" fmla="*/ 70 w 412"/>
                <a:gd name="T71" fmla="*/ 0 h 408"/>
                <a:gd name="T72" fmla="*/ 412 w 412"/>
                <a:gd name="T73" fmla="*/ 3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08">
                  <a:moveTo>
                    <a:pt x="412" y="336"/>
                  </a:moveTo>
                  <a:lnTo>
                    <a:pt x="412" y="336"/>
                  </a:lnTo>
                  <a:lnTo>
                    <a:pt x="394" y="352"/>
                  </a:lnTo>
                  <a:lnTo>
                    <a:pt x="374" y="368"/>
                  </a:lnTo>
                  <a:lnTo>
                    <a:pt x="354" y="380"/>
                  </a:lnTo>
                  <a:lnTo>
                    <a:pt x="334" y="390"/>
                  </a:lnTo>
                  <a:lnTo>
                    <a:pt x="312" y="398"/>
                  </a:lnTo>
                  <a:lnTo>
                    <a:pt x="288" y="404"/>
                  </a:lnTo>
                  <a:lnTo>
                    <a:pt x="266" y="406"/>
                  </a:lnTo>
                  <a:lnTo>
                    <a:pt x="244" y="408"/>
                  </a:lnTo>
                  <a:lnTo>
                    <a:pt x="220" y="408"/>
                  </a:lnTo>
                  <a:lnTo>
                    <a:pt x="198" y="404"/>
                  </a:lnTo>
                  <a:lnTo>
                    <a:pt x="174" y="400"/>
                  </a:lnTo>
                  <a:lnTo>
                    <a:pt x="152" y="392"/>
                  </a:lnTo>
                  <a:lnTo>
                    <a:pt x="132" y="382"/>
                  </a:lnTo>
                  <a:lnTo>
                    <a:pt x="110" y="370"/>
                  </a:lnTo>
                  <a:lnTo>
                    <a:pt x="92" y="356"/>
                  </a:lnTo>
                  <a:lnTo>
                    <a:pt x="72" y="340"/>
                  </a:lnTo>
                  <a:lnTo>
                    <a:pt x="72" y="340"/>
                  </a:lnTo>
                  <a:lnTo>
                    <a:pt x="56" y="322"/>
                  </a:lnTo>
                  <a:lnTo>
                    <a:pt x="42" y="302"/>
                  </a:lnTo>
                  <a:lnTo>
                    <a:pt x="30" y="282"/>
                  </a:lnTo>
                  <a:lnTo>
                    <a:pt x="20" y="262"/>
                  </a:lnTo>
                  <a:lnTo>
                    <a:pt x="12" y="240"/>
                  </a:lnTo>
                  <a:lnTo>
                    <a:pt x="6" y="218"/>
                  </a:lnTo>
                  <a:lnTo>
                    <a:pt x="2" y="194"/>
                  </a:lnTo>
                  <a:lnTo>
                    <a:pt x="0" y="172"/>
                  </a:lnTo>
                  <a:lnTo>
                    <a:pt x="2" y="148"/>
                  </a:lnTo>
                  <a:lnTo>
                    <a:pt x="4" y="126"/>
                  </a:lnTo>
                  <a:lnTo>
                    <a:pt x="10" y="104"/>
                  </a:lnTo>
                  <a:lnTo>
                    <a:pt x="18" y="80"/>
                  </a:lnTo>
                  <a:lnTo>
                    <a:pt x="26" y="60"/>
                  </a:lnTo>
                  <a:lnTo>
                    <a:pt x="38" y="40"/>
                  </a:lnTo>
                  <a:lnTo>
                    <a:pt x="52" y="20"/>
                  </a:lnTo>
                  <a:lnTo>
                    <a:pt x="68" y="2"/>
                  </a:lnTo>
                  <a:lnTo>
                    <a:pt x="70" y="0"/>
                  </a:lnTo>
                  <a:lnTo>
                    <a:pt x="412" y="3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62"/>
            <p:cNvSpPr>
              <a:spLocks/>
            </p:cNvSpPr>
            <p:nvPr userDrawn="1"/>
          </p:nvSpPr>
          <p:spPr bwMode="ltGray">
            <a:xfrm flipH="1">
              <a:off x="3006725" y="4140994"/>
              <a:ext cx="944562" cy="1122604"/>
            </a:xfrm>
            <a:custGeom>
              <a:avLst/>
              <a:gdLst>
                <a:gd name="T0" fmla="*/ 718 w 1008"/>
                <a:gd name="T1" fmla="*/ 0 h 1206"/>
                <a:gd name="T2" fmla="*/ 772 w 1008"/>
                <a:gd name="T3" fmla="*/ 38 h 1206"/>
                <a:gd name="T4" fmla="*/ 820 w 1008"/>
                <a:gd name="T5" fmla="*/ 82 h 1206"/>
                <a:gd name="T6" fmla="*/ 864 w 1008"/>
                <a:gd name="T7" fmla="*/ 128 h 1206"/>
                <a:gd name="T8" fmla="*/ 902 w 1008"/>
                <a:gd name="T9" fmla="*/ 180 h 1206"/>
                <a:gd name="T10" fmla="*/ 934 w 1008"/>
                <a:gd name="T11" fmla="*/ 234 h 1206"/>
                <a:gd name="T12" fmla="*/ 960 w 1008"/>
                <a:gd name="T13" fmla="*/ 290 h 1206"/>
                <a:gd name="T14" fmla="*/ 982 w 1008"/>
                <a:gd name="T15" fmla="*/ 350 h 1206"/>
                <a:gd name="T16" fmla="*/ 996 w 1008"/>
                <a:gd name="T17" fmla="*/ 410 h 1206"/>
                <a:gd name="T18" fmla="*/ 1006 w 1008"/>
                <a:gd name="T19" fmla="*/ 472 h 1206"/>
                <a:gd name="T20" fmla="*/ 1008 w 1008"/>
                <a:gd name="T21" fmla="*/ 534 h 1206"/>
                <a:gd name="T22" fmla="*/ 1006 w 1008"/>
                <a:gd name="T23" fmla="*/ 598 h 1206"/>
                <a:gd name="T24" fmla="*/ 998 w 1008"/>
                <a:gd name="T25" fmla="*/ 662 h 1206"/>
                <a:gd name="T26" fmla="*/ 984 w 1008"/>
                <a:gd name="T27" fmla="*/ 724 h 1206"/>
                <a:gd name="T28" fmla="*/ 962 w 1008"/>
                <a:gd name="T29" fmla="*/ 786 h 1206"/>
                <a:gd name="T30" fmla="*/ 936 w 1008"/>
                <a:gd name="T31" fmla="*/ 846 h 1206"/>
                <a:gd name="T32" fmla="*/ 902 w 1008"/>
                <a:gd name="T33" fmla="*/ 904 h 1206"/>
                <a:gd name="T34" fmla="*/ 884 w 1008"/>
                <a:gd name="T35" fmla="*/ 932 h 1206"/>
                <a:gd name="T36" fmla="*/ 842 w 1008"/>
                <a:gd name="T37" fmla="*/ 984 h 1206"/>
                <a:gd name="T38" fmla="*/ 798 w 1008"/>
                <a:gd name="T39" fmla="*/ 1030 h 1206"/>
                <a:gd name="T40" fmla="*/ 748 w 1008"/>
                <a:gd name="T41" fmla="*/ 1072 h 1206"/>
                <a:gd name="T42" fmla="*/ 696 w 1008"/>
                <a:gd name="T43" fmla="*/ 1108 h 1206"/>
                <a:gd name="T44" fmla="*/ 640 w 1008"/>
                <a:gd name="T45" fmla="*/ 1138 h 1206"/>
                <a:gd name="T46" fmla="*/ 582 w 1008"/>
                <a:gd name="T47" fmla="*/ 1164 h 1206"/>
                <a:gd name="T48" fmla="*/ 524 w 1008"/>
                <a:gd name="T49" fmla="*/ 1182 h 1206"/>
                <a:gd name="T50" fmla="*/ 462 w 1008"/>
                <a:gd name="T51" fmla="*/ 1196 h 1206"/>
                <a:gd name="T52" fmla="*/ 400 w 1008"/>
                <a:gd name="T53" fmla="*/ 1204 h 1206"/>
                <a:gd name="T54" fmla="*/ 336 w 1008"/>
                <a:gd name="T55" fmla="*/ 1206 h 1206"/>
                <a:gd name="T56" fmla="*/ 274 w 1008"/>
                <a:gd name="T57" fmla="*/ 1200 h 1206"/>
                <a:gd name="T58" fmla="*/ 210 w 1008"/>
                <a:gd name="T59" fmla="*/ 1190 h 1206"/>
                <a:gd name="T60" fmla="*/ 148 w 1008"/>
                <a:gd name="T61" fmla="*/ 1174 h 1206"/>
                <a:gd name="T62" fmla="*/ 88 w 1008"/>
                <a:gd name="T63" fmla="*/ 1150 h 1206"/>
                <a:gd name="T64" fmla="*/ 28 w 1008"/>
                <a:gd name="T65" fmla="*/ 1120 h 1206"/>
                <a:gd name="T66" fmla="*/ 718 w 1008"/>
                <a:gd name="T67" fmla="*/ 0 h 1206"/>
                <a:gd name="connsiteX0" fmla="*/ 7240 w 10000"/>
                <a:gd name="connsiteY0" fmla="*/ 65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7240 w 10000"/>
                <a:gd name="connsiteY67" fmla="*/ 65 h 10000"/>
                <a:gd name="connsiteX0" fmla="*/ 6927 w 10000"/>
                <a:gd name="connsiteY0" fmla="*/ 9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6927 w 10000"/>
                <a:gd name="connsiteY67" fmla="*/ 98 h 10000"/>
                <a:gd name="connsiteX0" fmla="*/ 0 w 10000"/>
                <a:gd name="connsiteY0" fmla="*/ 913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0" fmla="*/ 0 w 10000"/>
                <a:gd name="connsiteY0" fmla="*/ 9073 h 9935"/>
                <a:gd name="connsiteX1" fmla="*/ 7221 w 10000"/>
                <a:gd name="connsiteY1" fmla="*/ 0 h 9935"/>
                <a:gd name="connsiteX2" fmla="*/ 7401 w 10000"/>
                <a:gd name="connsiteY2" fmla="*/ 84 h 9935"/>
                <a:gd name="connsiteX3" fmla="*/ 7659 w 10000"/>
                <a:gd name="connsiteY3" fmla="*/ 250 h 9935"/>
                <a:gd name="connsiteX4" fmla="*/ 7897 w 10000"/>
                <a:gd name="connsiteY4" fmla="*/ 433 h 9935"/>
                <a:gd name="connsiteX5" fmla="*/ 8135 w 10000"/>
                <a:gd name="connsiteY5" fmla="*/ 615 h 9935"/>
                <a:gd name="connsiteX6" fmla="*/ 8353 w 10000"/>
                <a:gd name="connsiteY6" fmla="*/ 797 h 9935"/>
                <a:gd name="connsiteX7" fmla="*/ 8571 w 10000"/>
                <a:gd name="connsiteY7" fmla="*/ 996 h 9935"/>
                <a:gd name="connsiteX8" fmla="*/ 8770 w 10000"/>
                <a:gd name="connsiteY8" fmla="*/ 1212 h 9935"/>
                <a:gd name="connsiteX9" fmla="*/ 8948 w 10000"/>
                <a:gd name="connsiteY9" fmla="*/ 1428 h 9935"/>
                <a:gd name="connsiteX10" fmla="*/ 9107 w 10000"/>
                <a:gd name="connsiteY10" fmla="*/ 1643 h 9935"/>
                <a:gd name="connsiteX11" fmla="*/ 9266 w 10000"/>
                <a:gd name="connsiteY11" fmla="*/ 1875 h 9935"/>
                <a:gd name="connsiteX12" fmla="*/ 9405 w 10000"/>
                <a:gd name="connsiteY12" fmla="*/ 2107 h 9935"/>
                <a:gd name="connsiteX13" fmla="*/ 9524 w 10000"/>
                <a:gd name="connsiteY13" fmla="*/ 2340 h 9935"/>
                <a:gd name="connsiteX14" fmla="*/ 9643 w 10000"/>
                <a:gd name="connsiteY14" fmla="*/ 2588 h 9935"/>
                <a:gd name="connsiteX15" fmla="*/ 9742 w 10000"/>
                <a:gd name="connsiteY15" fmla="*/ 2837 h 9935"/>
                <a:gd name="connsiteX16" fmla="*/ 9821 w 10000"/>
                <a:gd name="connsiteY16" fmla="*/ 3086 h 9935"/>
                <a:gd name="connsiteX17" fmla="*/ 9881 w 10000"/>
                <a:gd name="connsiteY17" fmla="*/ 3335 h 9935"/>
                <a:gd name="connsiteX18" fmla="*/ 9940 w 10000"/>
                <a:gd name="connsiteY18" fmla="*/ 3583 h 9935"/>
                <a:gd name="connsiteX19" fmla="*/ 9980 w 10000"/>
                <a:gd name="connsiteY19" fmla="*/ 3849 h 9935"/>
                <a:gd name="connsiteX20" fmla="*/ 10000 w 10000"/>
                <a:gd name="connsiteY20" fmla="*/ 4114 h 9935"/>
                <a:gd name="connsiteX21" fmla="*/ 10000 w 10000"/>
                <a:gd name="connsiteY21" fmla="*/ 4363 h 9935"/>
                <a:gd name="connsiteX22" fmla="*/ 10000 w 10000"/>
                <a:gd name="connsiteY22" fmla="*/ 4628 h 9935"/>
                <a:gd name="connsiteX23" fmla="*/ 9980 w 10000"/>
                <a:gd name="connsiteY23" fmla="*/ 4894 h 9935"/>
                <a:gd name="connsiteX24" fmla="*/ 9940 w 10000"/>
                <a:gd name="connsiteY24" fmla="*/ 5159 h 9935"/>
                <a:gd name="connsiteX25" fmla="*/ 9901 w 10000"/>
                <a:gd name="connsiteY25" fmla="*/ 5424 h 9935"/>
                <a:gd name="connsiteX26" fmla="*/ 9841 w 10000"/>
                <a:gd name="connsiteY26" fmla="*/ 5673 h 9935"/>
                <a:gd name="connsiteX27" fmla="*/ 9762 w 10000"/>
                <a:gd name="connsiteY27" fmla="*/ 5938 h 9935"/>
                <a:gd name="connsiteX28" fmla="*/ 9663 w 10000"/>
                <a:gd name="connsiteY28" fmla="*/ 6187 h 9935"/>
                <a:gd name="connsiteX29" fmla="*/ 9544 w 10000"/>
                <a:gd name="connsiteY29" fmla="*/ 6452 h 9935"/>
                <a:gd name="connsiteX30" fmla="*/ 9425 w 10000"/>
                <a:gd name="connsiteY30" fmla="*/ 6701 h 9935"/>
                <a:gd name="connsiteX31" fmla="*/ 9286 w 10000"/>
                <a:gd name="connsiteY31" fmla="*/ 6950 h 9935"/>
                <a:gd name="connsiteX32" fmla="*/ 9127 w 10000"/>
                <a:gd name="connsiteY32" fmla="*/ 7182 h 9935"/>
                <a:gd name="connsiteX33" fmla="*/ 8948 w 10000"/>
                <a:gd name="connsiteY33" fmla="*/ 7431 h 9935"/>
                <a:gd name="connsiteX34" fmla="*/ 8948 w 10000"/>
                <a:gd name="connsiteY34" fmla="*/ 7431 h 9935"/>
                <a:gd name="connsiteX35" fmla="*/ 8770 w 10000"/>
                <a:gd name="connsiteY35" fmla="*/ 7663 h 9935"/>
                <a:gd name="connsiteX36" fmla="*/ 8571 w 10000"/>
                <a:gd name="connsiteY36" fmla="*/ 7879 h 9935"/>
                <a:gd name="connsiteX37" fmla="*/ 8353 w 10000"/>
                <a:gd name="connsiteY37" fmla="*/ 8094 h 9935"/>
                <a:gd name="connsiteX38" fmla="*/ 8135 w 10000"/>
                <a:gd name="connsiteY38" fmla="*/ 8293 h 9935"/>
                <a:gd name="connsiteX39" fmla="*/ 7917 w 10000"/>
                <a:gd name="connsiteY39" fmla="*/ 8476 h 9935"/>
                <a:gd name="connsiteX40" fmla="*/ 7679 w 10000"/>
                <a:gd name="connsiteY40" fmla="*/ 8658 h 9935"/>
                <a:gd name="connsiteX41" fmla="*/ 7421 w 10000"/>
                <a:gd name="connsiteY41" fmla="*/ 8824 h 9935"/>
                <a:gd name="connsiteX42" fmla="*/ 7163 w 10000"/>
                <a:gd name="connsiteY42" fmla="*/ 8973 h 9935"/>
                <a:gd name="connsiteX43" fmla="*/ 6905 w 10000"/>
                <a:gd name="connsiteY43" fmla="*/ 9122 h 9935"/>
                <a:gd name="connsiteX44" fmla="*/ 6627 w 10000"/>
                <a:gd name="connsiteY44" fmla="*/ 9255 h 9935"/>
                <a:gd name="connsiteX45" fmla="*/ 6349 w 10000"/>
                <a:gd name="connsiteY45" fmla="*/ 9371 h 9935"/>
                <a:gd name="connsiteX46" fmla="*/ 6071 w 10000"/>
                <a:gd name="connsiteY46" fmla="*/ 9487 h 9935"/>
                <a:gd name="connsiteX47" fmla="*/ 5774 w 10000"/>
                <a:gd name="connsiteY47" fmla="*/ 9587 h 9935"/>
                <a:gd name="connsiteX48" fmla="*/ 5496 w 10000"/>
                <a:gd name="connsiteY48" fmla="*/ 9670 h 9935"/>
                <a:gd name="connsiteX49" fmla="*/ 5198 w 10000"/>
                <a:gd name="connsiteY49" fmla="*/ 9736 h 9935"/>
                <a:gd name="connsiteX50" fmla="*/ 4881 w 10000"/>
                <a:gd name="connsiteY50" fmla="*/ 9802 h 9935"/>
                <a:gd name="connsiteX51" fmla="*/ 4583 w 10000"/>
                <a:gd name="connsiteY51" fmla="*/ 9852 h 9935"/>
                <a:gd name="connsiteX52" fmla="*/ 4266 w 10000"/>
                <a:gd name="connsiteY52" fmla="*/ 9885 h 9935"/>
                <a:gd name="connsiteX53" fmla="*/ 3968 w 10000"/>
                <a:gd name="connsiteY53" fmla="*/ 9918 h 9935"/>
                <a:gd name="connsiteX54" fmla="*/ 3651 w 10000"/>
                <a:gd name="connsiteY54" fmla="*/ 9935 h 9935"/>
                <a:gd name="connsiteX55" fmla="*/ 3333 w 10000"/>
                <a:gd name="connsiteY55" fmla="*/ 9935 h 9935"/>
                <a:gd name="connsiteX56" fmla="*/ 3036 w 10000"/>
                <a:gd name="connsiteY56" fmla="*/ 9918 h 9935"/>
                <a:gd name="connsiteX57" fmla="*/ 2718 w 10000"/>
                <a:gd name="connsiteY57" fmla="*/ 9885 h 9935"/>
                <a:gd name="connsiteX58" fmla="*/ 2401 w 10000"/>
                <a:gd name="connsiteY58" fmla="*/ 9852 h 9935"/>
                <a:gd name="connsiteX59" fmla="*/ 2083 w 10000"/>
                <a:gd name="connsiteY59" fmla="*/ 9802 h 9935"/>
                <a:gd name="connsiteX60" fmla="*/ 1786 w 10000"/>
                <a:gd name="connsiteY60" fmla="*/ 9736 h 9935"/>
                <a:gd name="connsiteX61" fmla="*/ 1468 w 10000"/>
                <a:gd name="connsiteY61" fmla="*/ 9670 h 9935"/>
                <a:gd name="connsiteX62" fmla="*/ 1171 w 10000"/>
                <a:gd name="connsiteY62" fmla="*/ 9570 h 9935"/>
                <a:gd name="connsiteX63" fmla="*/ 873 w 10000"/>
                <a:gd name="connsiteY63" fmla="*/ 9471 h 9935"/>
                <a:gd name="connsiteX64" fmla="*/ 575 w 10000"/>
                <a:gd name="connsiteY64" fmla="*/ 9355 h 9935"/>
                <a:gd name="connsiteX65" fmla="*/ 278 w 10000"/>
                <a:gd name="connsiteY65" fmla="*/ 9222 h 9935"/>
                <a:gd name="connsiteX66" fmla="*/ 0 w 10000"/>
                <a:gd name="connsiteY66" fmla="*/ 9073 h 9935"/>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000" h="10000">
                  <a:moveTo>
                    <a:pt x="0" y="9132"/>
                  </a:moveTo>
                  <a:cubicBezTo>
                    <a:pt x="-59" y="9118"/>
                    <a:pt x="7182" y="-52"/>
                    <a:pt x="7221" y="0"/>
                  </a:cubicBezTo>
                  <a:lnTo>
                    <a:pt x="7401" y="85"/>
                  </a:lnTo>
                  <a:lnTo>
                    <a:pt x="7659" y="252"/>
                  </a:lnTo>
                  <a:lnTo>
                    <a:pt x="7897" y="436"/>
                  </a:lnTo>
                  <a:lnTo>
                    <a:pt x="8135" y="619"/>
                  </a:lnTo>
                  <a:lnTo>
                    <a:pt x="8353" y="802"/>
                  </a:lnTo>
                  <a:lnTo>
                    <a:pt x="8571" y="1003"/>
                  </a:lnTo>
                  <a:lnTo>
                    <a:pt x="8770" y="1220"/>
                  </a:lnTo>
                  <a:lnTo>
                    <a:pt x="8948" y="1437"/>
                  </a:lnTo>
                  <a:lnTo>
                    <a:pt x="9107" y="1654"/>
                  </a:lnTo>
                  <a:lnTo>
                    <a:pt x="9266" y="1887"/>
                  </a:lnTo>
                  <a:cubicBezTo>
                    <a:pt x="9312" y="1965"/>
                    <a:pt x="9359" y="2043"/>
                    <a:pt x="9405" y="2121"/>
                  </a:cubicBezTo>
                  <a:cubicBezTo>
                    <a:pt x="9445" y="2199"/>
                    <a:pt x="9484" y="2277"/>
                    <a:pt x="9524" y="2355"/>
                  </a:cubicBezTo>
                  <a:cubicBezTo>
                    <a:pt x="9564" y="2438"/>
                    <a:pt x="9603" y="2522"/>
                    <a:pt x="9643" y="2605"/>
                  </a:cubicBezTo>
                  <a:cubicBezTo>
                    <a:pt x="9676" y="2689"/>
                    <a:pt x="9709" y="2772"/>
                    <a:pt x="9742" y="2856"/>
                  </a:cubicBezTo>
                  <a:cubicBezTo>
                    <a:pt x="9768" y="2939"/>
                    <a:pt x="9795" y="3023"/>
                    <a:pt x="9821" y="3106"/>
                  </a:cubicBezTo>
                  <a:cubicBezTo>
                    <a:pt x="9841" y="3190"/>
                    <a:pt x="9861" y="3273"/>
                    <a:pt x="9881" y="3357"/>
                  </a:cubicBezTo>
                  <a:cubicBezTo>
                    <a:pt x="9901" y="3440"/>
                    <a:pt x="9920" y="3523"/>
                    <a:pt x="9940" y="3606"/>
                  </a:cubicBezTo>
                  <a:cubicBezTo>
                    <a:pt x="9953" y="3696"/>
                    <a:pt x="9967" y="3785"/>
                    <a:pt x="9980" y="3874"/>
                  </a:cubicBezTo>
                  <a:cubicBezTo>
                    <a:pt x="9987" y="3963"/>
                    <a:pt x="9993" y="4052"/>
                    <a:pt x="10000" y="4141"/>
                  </a:cubicBezTo>
                  <a:lnTo>
                    <a:pt x="10000" y="4392"/>
                  </a:lnTo>
                  <a:lnTo>
                    <a:pt x="10000" y="4658"/>
                  </a:lnTo>
                  <a:cubicBezTo>
                    <a:pt x="9993" y="4748"/>
                    <a:pt x="9987" y="4836"/>
                    <a:pt x="9980" y="4926"/>
                  </a:cubicBezTo>
                  <a:cubicBezTo>
                    <a:pt x="9967" y="5015"/>
                    <a:pt x="9953" y="5104"/>
                    <a:pt x="9940" y="5193"/>
                  </a:cubicBezTo>
                  <a:cubicBezTo>
                    <a:pt x="9927" y="5281"/>
                    <a:pt x="9914" y="5371"/>
                    <a:pt x="9901" y="5459"/>
                  </a:cubicBezTo>
                  <a:cubicBezTo>
                    <a:pt x="9881" y="5543"/>
                    <a:pt x="9861" y="5626"/>
                    <a:pt x="9841" y="5710"/>
                  </a:cubicBezTo>
                  <a:cubicBezTo>
                    <a:pt x="9815" y="5799"/>
                    <a:pt x="9788" y="5888"/>
                    <a:pt x="9762" y="5977"/>
                  </a:cubicBezTo>
                  <a:cubicBezTo>
                    <a:pt x="9729" y="6060"/>
                    <a:pt x="9696" y="6144"/>
                    <a:pt x="9663" y="6227"/>
                  </a:cubicBezTo>
                  <a:cubicBezTo>
                    <a:pt x="9623" y="6316"/>
                    <a:pt x="9584" y="6406"/>
                    <a:pt x="9544" y="6494"/>
                  </a:cubicBezTo>
                  <a:lnTo>
                    <a:pt x="9425" y="6745"/>
                  </a:lnTo>
                  <a:lnTo>
                    <a:pt x="9286" y="6995"/>
                  </a:lnTo>
                  <a:lnTo>
                    <a:pt x="9127" y="7229"/>
                  </a:lnTo>
                  <a:lnTo>
                    <a:pt x="8948" y="7480"/>
                  </a:lnTo>
                  <a:lnTo>
                    <a:pt x="8948" y="7480"/>
                  </a:lnTo>
                  <a:cubicBezTo>
                    <a:pt x="8889" y="7558"/>
                    <a:pt x="8829" y="7635"/>
                    <a:pt x="8770" y="7713"/>
                  </a:cubicBezTo>
                  <a:cubicBezTo>
                    <a:pt x="8704" y="7786"/>
                    <a:pt x="8637" y="7858"/>
                    <a:pt x="8571" y="7931"/>
                  </a:cubicBezTo>
                  <a:lnTo>
                    <a:pt x="8353" y="8147"/>
                  </a:lnTo>
                  <a:lnTo>
                    <a:pt x="8135" y="8347"/>
                  </a:lnTo>
                  <a:lnTo>
                    <a:pt x="7917" y="8531"/>
                  </a:lnTo>
                  <a:lnTo>
                    <a:pt x="7679" y="8715"/>
                  </a:lnTo>
                  <a:lnTo>
                    <a:pt x="7421" y="8882"/>
                  </a:lnTo>
                  <a:lnTo>
                    <a:pt x="7163" y="9032"/>
                  </a:lnTo>
                  <a:lnTo>
                    <a:pt x="6905" y="9182"/>
                  </a:lnTo>
                  <a:lnTo>
                    <a:pt x="6627" y="9316"/>
                  </a:lnTo>
                  <a:lnTo>
                    <a:pt x="6349" y="9432"/>
                  </a:lnTo>
                  <a:lnTo>
                    <a:pt x="6071" y="9549"/>
                  </a:lnTo>
                  <a:lnTo>
                    <a:pt x="5774" y="9650"/>
                  </a:lnTo>
                  <a:lnTo>
                    <a:pt x="5496" y="9733"/>
                  </a:lnTo>
                  <a:lnTo>
                    <a:pt x="5198" y="9800"/>
                  </a:lnTo>
                  <a:lnTo>
                    <a:pt x="4881" y="9866"/>
                  </a:lnTo>
                  <a:lnTo>
                    <a:pt x="4583" y="9916"/>
                  </a:lnTo>
                  <a:lnTo>
                    <a:pt x="4266" y="9950"/>
                  </a:lnTo>
                  <a:lnTo>
                    <a:pt x="3968" y="9983"/>
                  </a:lnTo>
                  <a:lnTo>
                    <a:pt x="3651" y="10000"/>
                  </a:lnTo>
                  <a:lnTo>
                    <a:pt x="3333" y="10000"/>
                  </a:lnTo>
                  <a:lnTo>
                    <a:pt x="3036" y="9983"/>
                  </a:lnTo>
                  <a:lnTo>
                    <a:pt x="2718" y="9950"/>
                  </a:lnTo>
                  <a:lnTo>
                    <a:pt x="2401" y="9916"/>
                  </a:lnTo>
                  <a:lnTo>
                    <a:pt x="2083" y="9866"/>
                  </a:lnTo>
                  <a:lnTo>
                    <a:pt x="1786" y="9800"/>
                  </a:lnTo>
                  <a:lnTo>
                    <a:pt x="1468" y="9733"/>
                  </a:lnTo>
                  <a:lnTo>
                    <a:pt x="1171" y="9633"/>
                  </a:lnTo>
                  <a:lnTo>
                    <a:pt x="873" y="9533"/>
                  </a:lnTo>
                  <a:lnTo>
                    <a:pt x="575" y="9416"/>
                  </a:lnTo>
                  <a:lnTo>
                    <a:pt x="278" y="9282"/>
                  </a:lnTo>
                  <a:lnTo>
                    <a:pt x="0" y="913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8" name="Oval 96"/>
          <p:cNvSpPr/>
          <p:nvPr/>
        </p:nvSpPr>
        <p:spPr>
          <a:xfrm>
            <a:off x="2540450" y="2134021"/>
            <a:ext cx="720000" cy="72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04</a:t>
            </a:r>
            <a:endParaRPr lang="en-GB" sz="2400" b="1" dirty="0"/>
          </a:p>
        </p:txBody>
      </p:sp>
    </p:spTree>
    <p:extLst>
      <p:ext uri="{BB962C8B-B14F-4D97-AF65-F5344CB8AC3E}">
        <p14:creationId xmlns:p14="http://schemas.microsoft.com/office/powerpoint/2010/main" val="53364022"/>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en-US" dirty="0"/>
              <a:t>Overall Assessment of Online Advertising</a:t>
            </a:r>
          </a:p>
        </p:txBody>
      </p:sp>
      <p:sp>
        <p:nvSpPr>
          <p:cNvPr id="5" name="Textplatzhalter 4"/>
          <p:cNvSpPr txBox="1">
            <a:spLocks/>
          </p:cNvSpPr>
          <p:nvPr/>
        </p:nvSpPr>
        <p:spPr>
          <a:xfrm>
            <a:off x="234000" y="873125"/>
            <a:ext cx="8452800" cy="233016"/>
          </a:xfrm>
          <a:prstGeom prst="rect">
            <a:avLst/>
          </a:prstGeom>
        </p:spPr>
        <p:txBody>
          <a:bodyPr vert="horz" lIns="0" tIns="0" rIns="0"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none"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cap="none" baseline="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cap="none" baseline="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dirty="0"/>
              <a:t>Significantly more than half of the</a:t>
            </a:r>
            <a:r>
              <a:rPr lang="en-US" sz="1800" b="1" dirty="0" smtClean="0"/>
              <a:t> respondents </a:t>
            </a:r>
            <a:r>
              <a:rPr lang="en-US" sz="1800" b="1" dirty="0"/>
              <a:t>surveyed </a:t>
            </a:r>
            <a:r>
              <a:rPr lang="en-US" sz="1800" b="1" dirty="0" smtClean="0"/>
              <a:t>found </a:t>
            </a:r>
            <a:r>
              <a:rPr lang="en-US" sz="1800" b="1" dirty="0"/>
              <a:t>this </a:t>
            </a:r>
            <a:r>
              <a:rPr lang="en-US" sz="1800" b="1" dirty="0" smtClean="0"/>
              <a:t>online advertising dispruptive or very disruptive. Only </a:t>
            </a:r>
            <a:r>
              <a:rPr lang="en-US" sz="1800" b="1" dirty="0"/>
              <a:t>almost one </a:t>
            </a:r>
            <a:r>
              <a:rPr lang="en-US" sz="1800" b="1" dirty="0" smtClean="0"/>
              <a:t>respondent </a:t>
            </a:r>
            <a:r>
              <a:rPr lang="en-US" sz="1800" b="1" dirty="0"/>
              <a:t>in </a:t>
            </a:r>
            <a:r>
              <a:rPr lang="en-US" sz="1800" b="1" dirty="0" smtClean="0"/>
              <a:t>ten is hardly disturbed</a:t>
            </a:r>
            <a:endParaRPr lang="de-DE" sz="1800" dirty="0"/>
          </a:p>
        </p:txBody>
      </p:sp>
      <p:graphicFrame>
        <p:nvGraphicFramePr>
          <p:cNvPr id="6" name="Diagramm 5"/>
          <p:cNvGraphicFramePr/>
          <p:nvPr>
            <p:extLst>
              <p:ext uri="{D42A27DB-BD31-4B8C-83A1-F6EECF244321}">
                <p14:modId xmlns:p14="http://schemas.microsoft.com/office/powerpoint/2010/main" val="2933047378"/>
              </p:ext>
            </p:extLst>
          </p:nvPr>
        </p:nvGraphicFramePr>
        <p:xfrm>
          <a:off x="233363" y="1216025"/>
          <a:ext cx="8837612" cy="1847216"/>
        </p:xfrm>
        <a:graphic>
          <a:graphicData uri="http://schemas.openxmlformats.org/drawingml/2006/chart">
            <c:chart xmlns:c="http://schemas.openxmlformats.org/drawingml/2006/chart" xmlns:r="http://schemas.openxmlformats.org/officeDocument/2006/relationships" r:id="rId2"/>
          </a:graphicData>
        </a:graphic>
      </p:graphicFrame>
      <p:sp>
        <p:nvSpPr>
          <p:cNvPr id="7" name="Geschweifte Klammer links 6"/>
          <p:cNvSpPr/>
          <p:nvPr/>
        </p:nvSpPr>
        <p:spPr>
          <a:xfrm rot="16200000">
            <a:off x="621130" y="2455046"/>
            <a:ext cx="189547" cy="720000"/>
          </a:xfrm>
          <a:prstGeom prst="leftBrace">
            <a:avLst/>
          </a:prstGeom>
          <a:noFill/>
          <a:ln w="12700">
            <a:solidFill>
              <a:srgbClr val="00B050"/>
            </a:solidFill>
            <a:round/>
            <a:headEnd/>
            <a:tailEnd/>
          </a:ln>
          <a:effectLst/>
          <a:extLst>
            <a:ext uri="{909E8E84-426E-40dd-AFC4-6F175D3DCCD1}">
              <a14:hiddenFill xmlns:a14="http://schemas.microsoft.com/office/drawing/2010/main">
                <a:noFill/>
              </a14:hiddenFill>
            </a:ext>
          </a:extLst>
        </p:spPr>
        <p:txBody>
          <a:bodyPr rtlCol="0" anchor="ctr"/>
          <a:lstStyle/>
          <a:p>
            <a:pPr algn="ctr"/>
            <a:endParaRPr lang="de-DE" dirty="0"/>
          </a:p>
        </p:txBody>
      </p:sp>
      <p:sp>
        <p:nvSpPr>
          <p:cNvPr id="8" name="Geschweifte Klammer links 7"/>
          <p:cNvSpPr/>
          <p:nvPr/>
        </p:nvSpPr>
        <p:spPr>
          <a:xfrm rot="16200000">
            <a:off x="6242647" y="475046"/>
            <a:ext cx="189547" cy="4680000"/>
          </a:xfrm>
          <a:prstGeom prst="leftBrace">
            <a:avLst/>
          </a:prstGeom>
          <a:noFill/>
          <a:ln w="12700">
            <a:solidFill>
              <a:srgbClr val="FF0000"/>
            </a:solidFill>
            <a:round/>
            <a:headEnd/>
            <a:tailEnd/>
          </a:ln>
          <a:effectLst/>
          <a:extLst>
            <a:ext uri="{909E8E84-426E-40dd-AFC4-6F175D3DCCD1}">
              <a14:hiddenFill xmlns:a14="http://schemas.microsoft.com/office/drawing/2010/main">
                <a:noFill/>
              </a14:hiddenFill>
            </a:ext>
          </a:extLst>
        </p:spPr>
        <p:txBody>
          <a:bodyPr rtlCol="0" anchor="ctr"/>
          <a:lstStyle/>
          <a:p>
            <a:pPr algn="ctr"/>
            <a:endParaRPr lang="de-DE" dirty="0"/>
          </a:p>
        </p:txBody>
      </p:sp>
      <p:sp>
        <p:nvSpPr>
          <p:cNvPr id="9" name="Textfeld 8"/>
          <p:cNvSpPr txBox="1"/>
          <p:nvPr/>
        </p:nvSpPr>
        <p:spPr>
          <a:xfrm>
            <a:off x="333279" y="2965269"/>
            <a:ext cx="761747" cy="338554"/>
          </a:xfrm>
          <a:prstGeom prst="rect">
            <a:avLst/>
          </a:prstGeom>
        </p:spPr>
        <p:txBody>
          <a:bodyPr vert="horz" wrap="none" lIns="0" tIns="0" rIns="0" bIns="0" rtlCol="0">
            <a:spAutoFit/>
          </a:bodyPr>
          <a:lstStyle/>
          <a:p>
            <a:pPr marL="4763" algn="ctr"/>
            <a:r>
              <a:rPr lang="de-DE" sz="1100" b="1" dirty="0" smtClean="0">
                <a:solidFill>
                  <a:srgbClr val="00B050"/>
                </a:solidFill>
              </a:rPr>
              <a:t>Top-2-Boxes </a:t>
            </a:r>
          </a:p>
          <a:p>
            <a:pPr marL="4763" algn="ctr"/>
            <a:r>
              <a:rPr lang="de-DE" sz="1100" b="1" smtClean="0">
                <a:solidFill>
                  <a:srgbClr val="00B050"/>
                </a:solidFill>
              </a:rPr>
              <a:t>8.8%</a:t>
            </a:r>
            <a:endParaRPr lang="de-DE" sz="1100" b="1" dirty="0" smtClean="0">
              <a:solidFill>
                <a:srgbClr val="00B050"/>
              </a:solidFill>
            </a:endParaRPr>
          </a:p>
        </p:txBody>
      </p:sp>
      <p:sp>
        <p:nvSpPr>
          <p:cNvPr id="10" name="Textfeld 9"/>
          <p:cNvSpPr txBox="1"/>
          <p:nvPr/>
        </p:nvSpPr>
        <p:spPr>
          <a:xfrm>
            <a:off x="5848410" y="2965269"/>
            <a:ext cx="984565" cy="338554"/>
          </a:xfrm>
          <a:prstGeom prst="rect">
            <a:avLst/>
          </a:prstGeom>
        </p:spPr>
        <p:txBody>
          <a:bodyPr vert="horz" wrap="none" lIns="0" tIns="0" rIns="0" bIns="0" rtlCol="0">
            <a:spAutoFit/>
          </a:bodyPr>
          <a:lstStyle/>
          <a:p>
            <a:pPr marL="4763" algn="ctr"/>
            <a:r>
              <a:rPr lang="de-DE" sz="1100" b="1" dirty="0" smtClean="0">
                <a:solidFill>
                  <a:srgbClr val="FF0000"/>
                </a:solidFill>
              </a:rPr>
              <a:t>Bottom-2-Boxes</a:t>
            </a:r>
          </a:p>
          <a:p>
            <a:pPr marL="4763" algn="ctr"/>
            <a:r>
              <a:rPr lang="de-DE" sz="1100" b="1" smtClean="0">
                <a:solidFill>
                  <a:srgbClr val="FF0000"/>
                </a:solidFill>
              </a:rPr>
              <a:t>56.4%</a:t>
            </a:r>
            <a:endParaRPr lang="de-DE" sz="1100" b="1" dirty="0" smtClean="0">
              <a:solidFill>
                <a:srgbClr val="FF0000"/>
              </a:solidFill>
            </a:endParaRPr>
          </a:p>
        </p:txBody>
      </p:sp>
      <p:sp>
        <p:nvSpPr>
          <p:cNvPr id="12" name="Textplatzhalter 2"/>
          <p:cNvSpPr>
            <a:spLocks noGrp="1"/>
          </p:cNvSpPr>
          <p:nvPr>
            <p:ph type="body" sz="quarter" idx="16"/>
          </p:nvPr>
        </p:nvSpPr>
        <p:spPr>
          <a:xfrm>
            <a:off x="633413" y="4638545"/>
            <a:ext cx="6129337" cy="387798"/>
          </a:xfrm>
        </p:spPr>
        <p:txBody>
          <a:bodyPr>
            <a:spAutoFit/>
          </a:bodyPr>
          <a:lstStyle/>
          <a:p>
            <a:r>
              <a:rPr lang="en-US" sz="700" dirty="0"/>
              <a:t>Base: All respondents n=2.000, </a:t>
            </a:r>
            <a:r>
              <a:rPr lang="en-US" sz="700" dirty="0" smtClean="0"/>
              <a:t>Results in %</a:t>
            </a:r>
            <a:endParaRPr lang="en-US" sz="700" dirty="0"/>
          </a:p>
          <a:p>
            <a:r>
              <a:rPr lang="en-US" sz="700" dirty="0"/>
              <a:t>Question R1: Please take a moment to think of online advertising and the different types of online advertising that you come across on the Internet. How would you rate online advertising in general in comparison to advertising on television, in the movie theater, and in newspapers</a:t>
            </a:r>
            <a:r>
              <a:rPr lang="en-US" sz="700" dirty="0" smtClean="0"/>
              <a:t>?</a:t>
            </a:r>
            <a:endParaRPr lang="en-US" sz="700" dirty="0"/>
          </a:p>
          <a:p>
            <a:r>
              <a:rPr lang="en-US" sz="700" dirty="0"/>
              <a:t>On this scale 1 means for me online advertising isn't </a:t>
            </a:r>
            <a:r>
              <a:rPr lang="en-US" sz="700" dirty="0" smtClean="0"/>
              <a:t>disruptive </a:t>
            </a:r>
            <a:r>
              <a:rPr lang="en-US" sz="700" dirty="0"/>
              <a:t>at all" and 6 means "for me online advertising is very </a:t>
            </a:r>
            <a:r>
              <a:rPr lang="en-US" sz="700" dirty="0" smtClean="0"/>
              <a:t>disruptive"</a:t>
            </a:r>
            <a:r>
              <a:rPr lang="en-US" sz="700" dirty="0"/>
              <a:t>.</a:t>
            </a:r>
          </a:p>
        </p:txBody>
      </p:sp>
    </p:spTree>
    <p:extLst>
      <p:ext uri="{BB962C8B-B14F-4D97-AF65-F5344CB8AC3E}">
        <p14:creationId xmlns:p14="http://schemas.microsoft.com/office/powerpoint/2010/main" val="1337948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9" name="Gerade Verbindung 108"/>
          <p:cNvCxnSpPr/>
          <p:nvPr/>
        </p:nvCxnSpPr>
        <p:spPr>
          <a:xfrm>
            <a:off x="2930525" y="2657442"/>
            <a:ext cx="0" cy="864000"/>
          </a:xfrm>
          <a:prstGeom prst="line">
            <a:avLst/>
          </a:prstGeom>
          <a:noFill/>
          <a:ln w="12700">
            <a:solidFill>
              <a:srgbClr val="00B050"/>
            </a:solidFill>
            <a:round/>
            <a:headEnd/>
            <a:tailEnd/>
          </a:ln>
          <a:effectLst/>
          <a:extLst>
            <a:ext uri="{909E8E84-426E-40dd-AFC4-6F175D3DCCD1}">
              <a14:hiddenFill xmlns:a14="http://schemas.microsoft.com/office/drawing/2010/main">
                <a:noFill/>
              </a14:hiddenFill>
            </a:ext>
          </a:extLst>
        </p:spPr>
      </p:cxnSp>
      <p:cxnSp>
        <p:nvCxnSpPr>
          <p:cNvPr id="100" name="Gerade Verbindung 99"/>
          <p:cNvCxnSpPr/>
          <p:nvPr/>
        </p:nvCxnSpPr>
        <p:spPr>
          <a:xfrm>
            <a:off x="3370263" y="1406668"/>
            <a:ext cx="0" cy="118800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Lst>
        </p:spPr>
      </p:cxnSp>
      <p:cxnSp>
        <p:nvCxnSpPr>
          <p:cNvPr id="114" name="Gerade Verbindung 113"/>
          <p:cNvCxnSpPr/>
          <p:nvPr/>
        </p:nvCxnSpPr>
        <p:spPr>
          <a:xfrm>
            <a:off x="2082800" y="2654759"/>
            <a:ext cx="0" cy="900000"/>
          </a:xfrm>
          <a:prstGeom prst="line">
            <a:avLst/>
          </a:prstGeom>
          <a:noFill/>
          <a:ln w="12700">
            <a:solidFill>
              <a:srgbClr val="00B050"/>
            </a:solidFill>
            <a:round/>
            <a:headEnd/>
            <a:tailEnd/>
          </a:ln>
          <a:effectLst/>
          <a:extLst>
            <a:ext uri="{909E8E84-426E-40dd-AFC4-6F175D3DCCD1}">
              <a14:hiddenFill xmlns:a14="http://schemas.microsoft.com/office/drawing/2010/main">
                <a:noFill/>
              </a14:hiddenFill>
            </a:ext>
          </a:extLst>
        </p:spPr>
      </p:cxnSp>
      <p:sp>
        <p:nvSpPr>
          <p:cNvPr id="2" name="Textplatzhalter 1"/>
          <p:cNvSpPr>
            <a:spLocks noGrp="1"/>
          </p:cNvSpPr>
          <p:nvPr>
            <p:ph type="body" sz="quarter" idx="13"/>
          </p:nvPr>
        </p:nvSpPr>
        <p:spPr>
          <a:xfrm>
            <a:off x="234000" y="248323"/>
            <a:ext cx="8002274" cy="841337"/>
          </a:xfrm>
        </p:spPr>
        <p:txBody>
          <a:bodyPr/>
          <a:lstStyle/>
          <a:p>
            <a:r>
              <a:rPr lang="de-DE" dirty="0"/>
              <a:t>Level </a:t>
            </a:r>
            <a:r>
              <a:rPr lang="de-DE" dirty="0" err="1" smtClean="0"/>
              <a:t>of</a:t>
            </a:r>
            <a:r>
              <a:rPr lang="de-DE" dirty="0" smtClean="0"/>
              <a:t> Disruption - Ranking </a:t>
            </a:r>
            <a:r>
              <a:rPr lang="de-DE" dirty="0" err="1" smtClean="0"/>
              <a:t>of</a:t>
            </a:r>
            <a:r>
              <a:rPr lang="de-DE" dirty="0" smtClean="0"/>
              <a:t> all Forms - Overview</a:t>
            </a:r>
            <a:endParaRPr lang="de-DE" dirty="0"/>
          </a:p>
        </p:txBody>
      </p:sp>
      <p:cxnSp>
        <p:nvCxnSpPr>
          <p:cNvPr id="86" name="Gerade Verbindung 85"/>
          <p:cNvCxnSpPr/>
          <p:nvPr/>
        </p:nvCxnSpPr>
        <p:spPr>
          <a:xfrm>
            <a:off x="2349500" y="1182179"/>
            <a:ext cx="0" cy="1368000"/>
          </a:xfrm>
          <a:prstGeom prst="line">
            <a:avLst/>
          </a:prstGeom>
          <a:noFill/>
          <a:ln w="12700">
            <a:solidFill>
              <a:srgbClr val="00B050"/>
            </a:solidFill>
            <a:round/>
            <a:headEnd/>
            <a:tailEnd/>
          </a:ln>
          <a:effectLst/>
          <a:extLst>
            <a:ext uri="{909E8E84-426E-40dd-AFC4-6F175D3DCCD1}">
              <a14:hiddenFill xmlns:a14="http://schemas.microsoft.com/office/drawing/2010/main">
                <a:noFill/>
              </a14:hiddenFill>
            </a:ext>
          </a:extLst>
        </p:spPr>
      </p:cxnSp>
      <p:cxnSp>
        <p:nvCxnSpPr>
          <p:cNvPr id="87" name="Gerade Verbindung 86"/>
          <p:cNvCxnSpPr/>
          <p:nvPr/>
        </p:nvCxnSpPr>
        <p:spPr>
          <a:xfrm>
            <a:off x="2957569" y="2654035"/>
            <a:ext cx="0" cy="1512000"/>
          </a:xfrm>
          <a:prstGeom prst="line">
            <a:avLst/>
          </a:prstGeom>
          <a:noFill/>
          <a:ln w="12700">
            <a:solidFill>
              <a:srgbClr val="00B050"/>
            </a:solidFill>
            <a:round/>
            <a:headEnd/>
            <a:tailEnd/>
          </a:ln>
          <a:effectLst/>
          <a:extLst>
            <a:ext uri="{909E8E84-426E-40dd-AFC4-6F175D3DCCD1}">
              <a14:hiddenFill xmlns:a14="http://schemas.microsoft.com/office/drawing/2010/main">
                <a:noFill/>
              </a14:hiddenFill>
            </a:ext>
          </a:extLst>
        </p:spPr>
      </p:cxnSp>
      <p:cxnSp>
        <p:nvCxnSpPr>
          <p:cNvPr id="88" name="Gerade Verbindung 87"/>
          <p:cNvCxnSpPr/>
          <p:nvPr/>
        </p:nvCxnSpPr>
        <p:spPr>
          <a:xfrm>
            <a:off x="6196013" y="2650911"/>
            <a:ext cx="0" cy="90000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Lst>
        </p:spPr>
      </p:cxnSp>
      <p:cxnSp>
        <p:nvCxnSpPr>
          <p:cNvPr id="89" name="Gerade Verbindung 88"/>
          <p:cNvCxnSpPr/>
          <p:nvPr/>
        </p:nvCxnSpPr>
        <p:spPr>
          <a:xfrm>
            <a:off x="6297613" y="2644327"/>
            <a:ext cx="0" cy="158400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Lst>
        </p:spPr>
      </p:cxnSp>
      <p:cxnSp>
        <p:nvCxnSpPr>
          <p:cNvPr id="90" name="Gerade Verbindung 89"/>
          <p:cNvCxnSpPr/>
          <p:nvPr/>
        </p:nvCxnSpPr>
        <p:spPr>
          <a:xfrm>
            <a:off x="7118952" y="1705262"/>
            <a:ext cx="0" cy="86400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Lst>
        </p:spPr>
      </p:cxnSp>
      <p:cxnSp>
        <p:nvCxnSpPr>
          <p:cNvPr id="91" name="Gerade Verbindung 90"/>
          <p:cNvCxnSpPr/>
          <p:nvPr/>
        </p:nvCxnSpPr>
        <p:spPr>
          <a:xfrm>
            <a:off x="4999519" y="1480761"/>
            <a:ext cx="0" cy="111600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Lst>
        </p:spPr>
      </p:cxnSp>
      <p:sp>
        <p:nvSpPr>
          <p:cNvPr id="92" name="Textfeld 91"/>
          <p:cNvSpPr txBox="1"/>
          <p:nvPr/>
        </p:nvSpPr>
        <p:spPr>
          <a:xfrm>
            <a:off x="1889303" y="640151"/>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smtClean="0">
                <a:solidFill>
                  <a:srgbClr val="008000"/>
                </a:solidFill>
              </a:rPr>
              <a:t>24.0</a:t>
            </a:r>
            <a:endParaRPr lang="de-DE" sz="1400" b="1" dirty="0" smtClean="0">
              <a:solidFill>
                <a:srgbClr val="008000"/>
              </a:solidFill>
            </a:endParaRPr>
          </a:p>
        </p:txBody>
      </p:sp>
      <p:sp>
        <p:nvSpPr>
          <p:cNvPr id="93" name="Textfeld 92"/>
          <p:cNvSpPr txBox="1"/>
          <p:nvPr/>
        </p:nvSpPr>
        <p:spPr>
          <a:xfrm>
            <a:off x="3205879" y="4528769"/>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smtClean="0">
                <a:solidFill>
                  <a:srgbClr val="008000"/>
                </a:solidFill>
              </a:rPr>
              <a:t>31.3</a:t>
            </a:r>
            <a:endParaRPr lang="de-DE" sz="1400" b="1" dirty="0" smtClean="0">
              <a:solidFill>
                <a:srgbClr val="008000"/>
              </a:solidFill>
            </a:endParaRPr>
          </a:p>
        </p:txBody>
      </p:sp>
      <p:sp>
        <p:nvSpPr>
          <p:cNvPr id="94" name="Textfeld 93"/>
          <p:cNvSpPr txBox="1"/>
          <p:nvPr/>
        </p:nvSpPr>
        <p:spPr>
          <a:xfrm>
            <a:off x="4835852" y="1338731"/>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smtClean="0">
                <a:solidFill>
                  <a:schemeClr val="accent2">
                    <a:lumMod val="75000"/>
                  </a:schemeClr>
                </a:solidFill>
              </a:rPr>
              <a:t>55.9</a:t>
            </a:r>
            <a:endParaRPr lang="de-DE" sz="1400" b="1" dirty="0" smtClean="0">
              <a:solidFill>
                <a:schemeClr val="accent2">
                  <a:lumMod val="75000"/>
                </a:schemeClr>
              </a:solidFill>
            </a:endParaRPr>
          </a:p>
        </p:txBody>
      </p:sp>
      <p:sp>
        <p:nvSpPr>
          <p:cNvPr id="95" name="Textfeld 94"/>
          <p:cNvSpPr txBox="1"/>
          <p:nvPr/>
        </p:nvSpPr>
        <p:spPr>
          <a:xfrm>
            <a:off x="5642671" y="3712730"/>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smtClean="0">
                <a:solidFill>
                  <a:schemeClr val="accent1"/>
                </a:solidFill>
              </a:rPr>
              <a:t>70.2</a:t>
            </a:r>
            <a:endParaRPr lang="de-DE" sz="1400" b="1" dirty="0" smtClean="0">
              <a:solidFill>
                <a:schemeClr val="accent1"/>
              </a:solidFill>
            </a:endParaRPr>
          </a:p>
        </p:txBody>
      </p:sp>
      <p:sp>
        <p:nvSpPr>
          <p:cNvPr id="96" name="Textfeld 95"/>
          <p:cNvSpPr txBox="1"/>
          <p:nvPr/>
        </p:nvSpPr>
        <p:spPr>
          <a:xfrm>
            <a:off x="6511825" y="4396612"/>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smtClean="0">
                <a:solidFill>
                  <a:srgbClr val="FF0000"/>
                </a:solidFill>
              </a:rPr>
              <a:t>71.4</a:t>
            </a:r>
            <a:endParaRPr lang="de-DE" sz="1400" b="1" dirty="0" smtClean="0">
              <a:solidFill>
                <a:srgbClr val="FF0000"/>
              </a:solidFill>
            </a:endParaRPr>
          </a:p>
        </p:txBody>
      </p:sp>
      <p:sp>
        <p:nvSpPr>
          <p:cNvPr id="97" name="Textfeld 96"/>
          <p:cNvSpPr txBox="1"/>
          <p:nvPr/>
        </p:nvSpPr>
        <p:spPr>
          <a:xfrm>
            <a:off x="6955969" y="1542715"/>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smtClean="0">
                <a:solidFill>
                  <a:srgbClr val="FF0000"/>
                </a:solidFill>
              </a:rPr>
              <a:t>81.3</a:t>
            </a:r>
            <a:endParaRPr lang="de-DE" sz="1400" b="1" dirty="0" smtClean="0">
              <a:solidFill>
                <a:srgbClr val="FF0000"/>
              </a:solidFill>
            </a:endParaRPr>
          </a:p>
        </p:txBody>
      </p:sp>
      <p:cxnSp>
        <p:nvCxnSpPr>
          <p:cNvPr id="98" name="Gerade Verbindung 97"/>
          <p:cNvCxnSpPr/>
          <p:nvPr/>
        </p:nvCxnSpPr>
        <p:spPr>
          <a:xfrm>
            <a:off x="2699496" y="1913914"/>
            <a:ext cx="0" cy="684000"/>
          </a:xfrm>
          <a:prstGeom prst="line">
            <a:avLst/>
          </a:prstGeom>
          <a:noFill/>
          <a:ln w="12700">
            <a:solidFill>
              <a:srgbClr val="00B050"/>
            </a:solidFill>
            <a:round/>
            <a:headEnd/>
            <a:tailEnd/>
          </a:ln>
          <a:effectLst/>
          <a:extLst>
            <a:ext uri="{909E8E84-426E-40dd-AFC4-6F175D3DCCD1}">
              <a14:hiddenFill xmlns:a14="http://schemas.microsoft.com/office/drawing/2010/main">
                <a:noFill/>
              </a14:hiddenFill>
            </a:ext>
          </a:extLst>
        </p:spPr>
      </p:cxnSp>
      <p:sp>
        <p:nvSpPr>
          <p:cNvPr id="99" name="Textfeld 98"/>
          <p:cNvSpPr txBox="1"/>
          <p:nvPr/>
        </p:nvSpPr>
        <p:spPr>
          <a:xfrm>
            <a:off x="2536349" y="1584110"/>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smtClean="0">
                <a:solidFill>
                  <a:srgbClr val="008000"/>
                </a:solidFill>
              </a:rPr>
              <a:t>28.2</a:t>
            </a:r>
            <a:endParaRPr lang="de-DE" sz="1400" b="1" dirty="0" smtClean="0">
              <a:solidFill>
                <a:srgbClr val="008000"/>
              </a:solidFill>
            </a:endParaRPr>
          </a:p>
        </p:txBody>
      </p:sp>
      <p:sp>
        <p:nvSpPr>
          <p:cNvPr id="101" name="Textfeld 100"/>
          <p:cNvSpPr txBox="1"/>
          <p:nvPr/>
        </p:nvSpPr>
        <p:spPr>
          <a:xfrm>
            <a:off x="3200149" y="675238"/>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smtClean="0">
                <a:solidFill>
                  <a:schemeClr val="accent2">
                    <a:lumMod val="75000"/>
                  </a:schemeClr>
                </a:solidFill>
              </a:rPr>
              <a:t>36.3</a:t>
            </a:r>
            <a:endParaRPr lang="de-DE" sz="1400" b="1" dirty="0" smtClean="0">
              <a:solidFill>
                <a:schemeClr val="accent2">
                  <a:lumMod val="75000"/>
                </a:schemeClr>
              </a:solidFill>
            </a:endParaRPr>
          </a:p>
        </p:txBody>
      </p:sp>
      <p:cxnSp>
        <p:nvCxnSpPr>
          <p:cNvPr id="103" name="Gerade Verbindung 102"/>
          <p:cNvCxnSpPr/>
          <p:nvPr/>
        </p:nvCxnSpPr>
        <p:spPr>
          <a:xfrm>
            <a:off x="2747963" y="2654035"/>
            <a:ext cx="0" cy="1440000"/>
          </a:xfrm>
          <a:prstGeom prst="line">
            <a:avLst/>
          </a:prstGeom>
          <a:noFill/>
          <a:ln w="12700">
            <a:solidFill>
              <a:srgbClr val="00B050"/>
            </a:solidFill>
            <a:round/>
            <a:headEnd/>
            <a:tailEnd/>
          </a:ln>
          <a:effectLst/>
          <a:extLst>
            <a:ext uri="{909E8E84-426E-40dd-AFC4-6F175D3DCCD1}">
              <a14:hiddenFill xmlns:a14="http://schemas.microsoft.com/office/drawing/2010/main">
                <a:noFill/>
              </a14:hiddenFill>
            </a:ext>
          </a:extLst>
        </p:spPr>
      </p:cxnSp>
      <p:sp>
        <p:nvSpPr>
          <p:cNvPr id="105" name="Textfeld 104"/>
          <p:cNvSpPr txBox="1"/>
          <p:nvPr/>
        </p:nvSpPr>
        <p:spPr>
          <a:xfrm>
            <a:off x="2223787" y="4502826"/>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smtClean="0">
                <a:solidFill>
                  <a:srgbClr val="008000"/>
                </a:solidFill>
              </a:rPr>
              <a:t>28.8</a:t>
            </a:r>
            <a:endParaRPr lang="de-DE" sz="1400" b="1" dirty="0" smtClean="0">
              <a:solidFill>
                <a:srgbClr val="008000"/>
              </a:solidFill>
            </a:endParaRPr>
          </a:p>
        </p:txBody>
      </p:sp>
      <p:cxnSp>
        <p:nvCxnSpPr>
          <p:cNvPr id="106" name="Gerade Verbindung 105"/>
          <p:cNvCxnSpPr/>
          <p:nvPr/>
        </p:nvCxnSpPr>
        <p:spPr>
          <a:xfrm>
            <a:off x="4103688" y="2658819"/>
            <a:ext cx="0" cy="72000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Lst>
        </p:spPr>
      </p:cxnSp>
      <p:sp>
        <p:nvSpPr>
          <p:cNvPr id="107" name="Textfeld 106"/>
          <p:cNvSpPr txBox="1"/>
          <p:nvPr/>
        </p:nvSpPr>
        <p:spPr>
          <a:xfrm>
            <a:off x="3940021" y="3435334"/>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smtClean="0">
                <a:solidFill>
                  <a:schemeClr val="accent2">
                    <a:lumMod val="75000"/>
                  </a:schemeClr>
                </a:solidFill>
              </a:rPr>
              <a:t>45.1</a:t>
            </a:r>
            <a:endParaRPr lang="de-DE" sz="1400" b="1" dirty="0" smtClean="0">
              <a:solidFill>
                <a:schemeClr val="accent2">
                  <a:lumMod val="75000"/>
                </a:schemeClr>
              </a:solidFill>
            </a:endParaRPr>
          </a:p>
        </p:txBody>
      </p:sp>
      <p:cxnSp>
        <p:nvCxnSpPr>
          <p:cNvPr id="111" name="Gerade Verbindung 110"/>
          <p:cNvCxnSpPr/>
          <p:nvPr/>
        </p:nvCxnSpPr>
        <p:spPr>
          <a:xfrm>
            <a:off x="1980739" y="2191145"/>
            <a:ext cx="0" cy="396000"/>
          </a:xfrm>
          <a:prstGeom prst="line">
            <a:avLst/>
          </a:prstGeom>
          <a:noFill/>
          <a:ln w="12700">
            <a:solidFill>
              <a:srgbClr val="00B050"/>
            </a:solidFill>
            <a:round/>
            <a:headEnd/>
            <a:tailEnd/>
          </a:ln>
          <a:effectLst/>
          <a:extLst>
            <a:ext uri="{909E8E84-426E-40dd-AFC4-6F175D3DCCD1}">
              <a14:hiddenFill xmlns:a14="http://schemas.microsoft.com/office/drawing/2010/main">
                <a:noFill/>
              </a14:hiddenFill>
            </a:ext>
          </a:extLst>
        </p:spPr>
      </p:cxnSp>
      <p:sp>
        <p:nvSpPr>
          <p:cNvPr id="113" name="Textfeld 112"/>
          <p:cNvSpPr txBox="1"/>
          <p:nvPr/>
        </p:nvSpPr>
        <p:spPr>
          <a:xfrm>
            <a:off x="1199556" y="1505956"/>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smtClean="0">
                <a:solidFill>
                  <a:srgbClr val="008000"/>
                </a:solidFill>
              </a:rPr>
              <a:t>19.6</a:t>
            </a:r>
            <a:endParaRPr lang="de-DE" sz="1400" b="1" dirty="0" smtClean="0">
              <a:solidFill>
                <a:srgbClr val="008000"/>
              </a:solidFill>
            </a:endParaRPr>
          </a:p>
        </p:txBody>
      </p:sp>
      <p:sp>
        <p:nvSpPr>
          <p:cNvPr id="116" name="Textfeld 115"/>
          <p:cNvSpPr txBox="1"/>
          <p:nvPr/>
        </p:nvSpPr>
        <p:spPr>
          <a:xfrm>
            <a:off x="1859674" y="3454034"/>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smtClean="0">
                <a:solidFill>
                  <a:srgbClr val="008000"/>
                </a:solidFill>
              </a:rPr>
              <a:t>20.8</a:t>
            </a:r>
            <a:endParaRPr lang="de-DE" sz="1400" b="1" dirty="0" smtClean="0">
              <a:solidFill>
                <a:srgbClr val="008000"/>
              </a:solidFill>
            </a:endParaRPr>
          </a:p>
        </p:txBody>
      </p:sp>
      <p:sp>
        <p:nvSpPr>
          <p:cNvPr id="144" name="Textfeld 143"/>
          <p:cNvSpPr txBox="1"/>
          <p:nvPr/>
        </p:nvSpPr>
        <p:spPr>
          <a:xfrm>
            <a:off x="36151" y="3183707"/>
            <a:ext cx="749003" cy="646331"/>
          </a:xfrm>
          <a:prstGeom prst="rect">
            <a:avLst/>
          </a:prstGeom>
        </p:spPr>
        <p:txBody>
          <a:bodyPr vert="horz" wrap="none" lIns="0" tIns="0" rIns="0" bIns="0" rtlCol="0">
            <a:spAutoFit/>
          </a:bodyPr>
          <a:lstStyle/>
          <a:p>
            <a:pPr marL="4763" algn="ctr"/>
            <a:r>
              <a:rPr lang="de-DE" sz="1400" b="1" dirty="0">
                <a:solidFill>
                  <a:srgbClr val="00B050"/>
                </a:solidFill>
              </a:rPr>
              <a:t>isn't' </a:t>
            </a:r>
            <a:r>
              <a:rPr lang="de-DE" sz="1400" b="1" dirty="0" smtClean="0">
                <a:solidFill>
                  <a:srgbClr val="00B050"/>
                </a:solidFill>
              </a:rPr>
              <a:t/>
            </a:r>
            <a:br>
              <a:rPr lang="de-DE" sz="1400" b="1" dirty="0" smtClean="0">
                <a:solidFill>
                  <a:srgbClr val="00B050"/>
                </a:solidFill>
              </a:rPr>
            </a:br>
            <a:r>
              <a:rPr lang="de-DE" sz="1400" b="1" dirty="0" err="1" smtClean="0">
                <a:solidFill>
                  <a:srgbClr val="00B050"/>
                </a:solidFill>
              </a:rPr>
              <a:t>disruptive</a:t>
            </a:r>
            <a:r>
              <a:rPr lang="de-DE" sz="1400" b="1" dirty="0" smtClean="0">
                <a:solidFill>
                  <a:srgbClr val="00B050"/>
                </a:solidFill>
              </a:rPr>
              <a:t> </a:t>
            </a:r>
            <a:br>
              <a:rPr lang="de-DE" sz="1400" b="1" dirty="0" smtClean="0">
                <a:solidFill>
                  <a:srgbClr val="00B050"/>
                </a:solidFill>
              </a:rPr>
            </a:br>
            <a:r>
              <a:rPr lang="de-DE" sz="1400" b="1" dirty="0" smtClean="0">
                <a:solidFill>
                  <a:srgbClr val="00B050"/>
                </a:solidFill>
              </a:rPr>
              <a:t>at </a:t>
            </a:r>
            <a:r>
              <a:rPr lang="de-DE" sz="1400" b="1" dirty="0">
                <a:solidFill>
                  <a:srgbClr val="00B050"/>
                </a:solidFill>
              </a:rPr>
              <a:t>all</a:t>
            </a:r>
            <a:endParaRPr lang="de-DE" sz="1400" b="1" dirty="0" smtClean="0">
              <a:solidFill>
                <a:srgbClr val="00B050"/>
              </a:solidFill>
            </a:endParaRPr>
          </a:p>
        </p:txBody>
      </p:sp>
      <p:sp>
        <p:nvSpPr>
          <p:cNvPr id="145" name="Textfeld 144"/>
          <p:cNvSpPr txBox="1"/>
          <p:nvPr/>
        </p:nvSpPr>
        <p:spPr>
          <a:xfrm>
            <a:off x="8292527" y="3183707"/>
            <a:ext cx="749003" cy="430887"/>
          </a:xfrm>
          <a:prstGeom prst="rect">
            <a:avLst/>
          </a:prstGeom>
        </p:spPr>
        <p:txBody>
          <a:bodyPr vert="horz" wrap="none" lIns="0" tIns="0" rIns="0" bIns="0" rtlCol="0">
            <a:spAutoFit/>
          </a:bodyPr>
          <a:lstStyle/>
          <a:p>
            <a:pPr marL="4763" algn="ctr"/>
            <a:r>
              <a:rPr lang="de-DE" sz="1400" b="1" dirty="0">
                <a:solidFill>
                  <a:srgbClr val="FF0000"/>
                </a:solidFill>
              </a:rPr>
              <a:t>is very </a:t>
            </a:r>
            <a:r>
              <a:rPr lang="de-DE" sz="1400" b="1" dirty="0" smtClean="0">
                <a:solidFill>
                  <a:srgbClr val="FF0000"/>
                </a:solidFill>
              </a:rPr>
              <a:t/>
            </a:r>
            <a:br>
              <a:rPr lang="de-DE" sz="1400" b="1" dirty="0" smtClean="0">
                <a:solidFill>
                  <a:srgbClr val="FF0000"/>
                </a:solidFill>
              </a:rPr>
            </a:br>
            <a:r>
              <a:rPr lang="de-DE" sz="1400" b="1" dirty="0" err="1" smtClean="0">
                <a:solidFill>
                  <a:srgbClr val="FF0000"/>
                </a:solidFill>
              </a:rPr>
              <a:t>disruptive</a:t>
            </a:r>
            <a:endParaRPr lang="de-DE" sz="1400" b="1" dirty="0" smtClean="0">
              <a:solidFill>
                <a:srgbClr val="FF0000"/>
              </a:solidFill>
            </a:endParaRPr>
          </a:p>
        </p:txBody>
      </p:sp>
      <p:sp>
        <p:nvSpPr>
          <p:cNvPr id="147" name="Textplatzhalter 2"/>
          <p:cNvSpPr>
            <a:spLocks noGrp="1"/>
          </p:cNvSpPr>
          <p:nvPr>
            <p:ph type="body" sz="quarter" idx="16"/>
          </p:nvPr>
        </p:nvSpPr>
        <p:spPr>
          <a:xfrm>
            <a:off x="633413" y="4638545"/>
            <a:ext cx="6129337" cy="387798"/>
          </a:xfrm>
        </p:spPr>
        <p:txBody>
          <a:bodyPr>
            <a:spAutoFit/>
          </a:bodyPr>
          <a:lstStyle/>
          <a:p>
            <a:r>
              <a:rPr lang="en-US" sz="700" dirty="0"/>
              <a:t>Base: All respondents n=2.000, </a:t>
            </a:r>
            <a:r>
              <a:rPr lang="en-US" sz="700" dirty="0" smtClean="0"/>
              <a:t>Results in %</a:t>
            </a:r>
            <a:endParaRPr lang="en-US" sz="700" dirty="0"/>
          </a:p>
          <a:p>
            <a:r>
              <a:rPr lang="en-US" sz="700" dirty="0"/>
              <a:t>Question R2: Next you will be shown different pictures of a website. The content of the website is the same in each picture. On each page, however, you will see different types </a:t>
            </a:r>
            <a:r>
              <a:rPr lang="en-US" sz="700" dirty="0" smtClean="0"/>
              <a:t>of advertising</a:t>
            </a:r>
            <a:r>
              <a:rPr lang="en-US" sz="700" dirty="0"/>
              <a:t>. For each type of advertising shown, please indicate the level of disruption.</a:t>
            </a:r>
          </a:p>
          <a:p>
            <a:r>
              <a:rPr lang="en-US" sz="700" dirty="0" smtClean="0"/>
              <a:t>Data: Bottom-2-Boxes</a:t>
            </a:r>
            <a:endParaRPr lang="en-US" sz="700" dirty="0"/>
          </a:p>
        </p:txBody>
      </p:sp>
      <p:sp>
        <p:nvSpPr>
          <p:cNvPr id="110" name="Textfeld 109"/>
          <p:cNvSpPr txBox="1"/>
          <p:nvPr/>
        </p:nvSpPr>
        <p:spPr>
          <a:xfrm>
            <a:off x="2764918" y="3425640"/>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smtClean="0">
                <a:solidFill>
                  <a:srgbClr val="008000"/>
                </a:solidFill>
              </a:rPr>
              <a:t>31.0</a:t>
            </a:r>
            <a:endParaRPr lang="de-DE" sz="1400" b="1" dirty="0" smtClean="0">
              <a:solidFill>
                <a:srgbClr val="008000"/>
              </a:solidFill>
            </a:endParaRPr>
          </a:p>
        </p:txBody>
      </p:sp>
      <p:grpSp>
        <p:nvGrpSpPr>
          <p:cNvPr id="83" name="Gruppieren 82"/>
          <p:cNvGrpSpPr/>
          <p:nvPr/>
        </p:nvGrpSpPr>
        <p:grpSpPr>
          <a:xfrm>
            <a:off x="318185" y="2554323"/>
            <a:ext cx="8677722" cy="677292"/>
            <a:chOff x="318185" y="2554323"/>
            <a:chExt cx="8677722" cy="677292"/>
          </a:xfrm>
        </p:grpSpPr>
        <p:grpSp>
          <p:nvGrpSpPr>
            <p:cNvPr id="102" name="Gruppieren 101"/>
            <p:cNvGrpSpPr/>
            <p:nvPr/>
          </p:nvGrpSpPr>
          <p:grpSpPr>
            <a:xfrm>
              <a:off x="8365606" y="2656840"/>
              <a:ext cx="630301" cy="574775"/>
              <a:chOff x="8380846" y="2656840"/>
              <a:chExt cx="630301" cy="574775"/>
            </a:xfrm>
          </p:grpSpPr>
          <p:sp>
            <p:nvSpPr>
              <p:cNvPr id="117" name="Textfeld 116"/>
              <p:cNvSpPr txBox="1"/>
              <p:nvPr/>
            </p:nvSpPr>
            <p:spPr>
              <a:xfrm>
                <a:off x="8380846" y="2739172"/>
                <a:ext cx="630301" cy="492443"/>
              </a:xfrm>
              <a:prstGeom prst="rect">
                <a:avLst/>
              </a:prstGeom>
            </p:spPr>
            <p:txBody>
              <a:bodyPr vert="horz" wrap="none" lIns="0" tIns="0" rIns="0" bIns="0" rtlCol="0">
                <a:spAutoFit/>
              </a:bodyPr>
              <a:lstStyle/>
              <a:p>
                <a:pPr marL="4763"/>
                <a:r>
                  <a:rPr lang="de-DE" sz="3200" b="1" dirty="0" smtClean="0">
                    <a:solidFill>
                      <a:srgbClr val="FF0000"/>
                    </a:solidFill>
                  </a:rPr>
                  <a:t>100</a:t>
                </a:r>
              </a:p>
            </p:txBody>
          </p:sp>
          <p:cxnSp>
            <p:nvCxnSpPr>
              <p:cNvPr id="118" name="Gerade Verbindung 117"/>
              <p:cNvCxnSpPr/>
              <p:nvPr/>
            </p:nvCxnSpPr>
            <p:spPr>
              <a:xfrm>
                <a:off x="868020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104" name="Rechteck 103"/>
            <p:cNvSpPr/>
            <p:nvPr/>
          </p:nvSpPr>
          <p:spPr bwMode="auto">
            <a:xfrm>
              <a:off x="352742" y="2554323"/>
              <a:ext cx="8329296"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nvGrpSpPr>
            <p:cNvPr id="108" name="Gruppieren 107"/>
            <p:cNvGrpSpPr/>
            <p:nvPr/>
          </p:nvGrpSpPr>
          <p:grpSpPr>
            <a:xfrm>
              <a:off x="318185" y="2656840"/>
              <a:ext cx="213520" cy="574775"/>
              <a:chOff x="8646026" y="2656840"/>
              <a:chExt cx="213520" cy="574775"/>
            </a:xfrm>
          </p:grpSpPr>
          <p:sp>
            <p:nvSpPr>
              <p:cNvPr id="112" name="Textfeld 111"/>
              <p:cNvSpPr txBox="1"/>
              <p:nvPr/>
            </p:nvSpPr>
            <p:spPr>
              <a:xfrm>
                <a:off x="8646026" y="2739172"/>
                <a:ext cx="213520" cy="492443"/>
              </a:xfrm>
              <a:prstGeom prst="rect">
                <a:avLst/>
              </a:prstGeom>
            </p:spPr>
            <p:txBody>
              <a:bodyPr vert="horz" wrap="none" lIns="0" tIns="0" rIns="0" bIns="0" rtlCol="0">
                <a:spAutoFit/>
              </a:bodyPr>
              <a:lstStyle/>
              <a:p>
                <a:pPr marL="4763"/>
                <a:r>
                  <a:rPr lang="de-DE" sz="3200" b="1" dirty="0" smtClean="0">
                    <a:solidFill>
                      <a:srgbClr val="00B050"/>
                    </a:solidFill>
                  </a:rPr>
                  <a:t>0</a:t>
                </a:r>
              </a:p>
            </p:txBody>
          </p:sp>
          <p:cxnSp>
            <p:nvCxnSpPr>
              <p:cNvPr id="115" name="Gerade Verbindung 114"/>
              <p:cNvCxnSpPr/>
              <p:nvPr/>
            </p:nvCxnSpPr>
            <p:spPr>
              <a:xfrm>
                <a:off x="8681452"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grpSp>
        <p:nvGrpSpPr>
          <p:cNvPr id="7" name="Gruppieren 6"/>
          <p:cNvGrpSpPr/>
          <p:nvPr/>
        </p:nvGrpSpPr>
        <p:grpSpPr>
          <a:xfrm>
            <a:off x="6674700" y="1764405"/>
            <a:ext cx="900000" cy="720000"/>
            <a:chOff x="6674700" y="1764405"/>
            <a:chExt cx="900000" cy="720000"/>
          </a:xfrm>
        </p:grpSpPr>
        <p:pic>
          <p:nvPicPr>
            <p:cNvPr id="4102" name="Picture 6" descr="J:\Studien 2015\OBSERVER\EXTERN\15-043747_Eyeo GmbH_Online-Werbung_Verbraucherwahrnehmungen\Vorlagen\Layouts France\05---News---Popup.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7380" y="1764405"/>
              <a:ext cx="854640" cy="720000"/>
            </a:xfrm>
            <a:prstGeom prst="rect">
              <a:avLst/>
            </a:prstGeom>
            <a:noFill/>
            <a:extLst>
              <a:ext uri="{909E8E84-426E-40dd-AFC4-6F175D3DCCD1}">
                <a14:hiddenFill xmlns:a14="http://schemas.microsoft.com/office/drawing/2010/main">
                  <a:solidFill>
                    <a:srgbClr val="FFFFFF"/>
                  </a:solidFill>
                </a14:hiddenFill>
              </a:ext>
            </a:extLst>
          </p:spPr>
        </p:pic>
        <p:sp>
          <p:nvSpPr>
            <p:cNvPr id="66" name="Rechteck 65"/>
            <p:cNvSpPr/>
            <p:nvPr/>
          </p:nvSpPr>
          <p:spPr bwMode="auto">
            <a:xfrm>
              <a:off x="6674700" y="2268405"/>
              <a:ext cx="900000" cy="216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smtClean="0"/>
                <a:t>Pop-up</a:t>
              </a:r>
              <a:endParaRPr lang="de-DE" sz="1000" dirty="0"/>
            </a:p>
          </p:txBody>
        </p:sp>
      </p:grpSp>
      <p:grpSp>
        <p:nvGrpSpPr>
          <p:cNvPr id="8" name="Gruppieren 7"/>
          <p:cNvGrpSpPr/>
          <p:nvPr/>
        </p:nvGrpSpPr>
        <p:grpSpPr>
          <a:xfrm>
            <a:off x="6225492" y="3476614"/>
            <a:ext cx="900000" cy="916089"/>
            <a:chOff x="6225492" y="3476614"/>
            <a:chExt cx="900000" cy="916089"/>
          </a:xfrm>
        </p:grpSpPr>
        <p:pic>
          <p:nvPicPr>
            <p:cNvPr id="4101" name="Picture 5" descr="J:\Studien 2015\OBSERVER\EXTERN\15-043747_Eyeo GmbH_Online-Werbung_Verbraucherwahrnehmungen\Vorlagen\Layouts France\04---News---All-Around.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5062" y="3476614"/>
              <a:ext cx="780860" cy="720000"/>
            </a:xfrm>
            <a:prstGeom prst="rect">
              <a:avLst/>
            </a:prstGeom>
            <a:noFill/>
            <a:extLst>
              <a:ext uri="{909E8E84-426E-40dd-AFC4-6F175D3DCCD1}">
                <a14:hiddenFill xmlns:a14="http://schemas.microsoft.com/office/drawing/2010/main">
                  <a:solidFill>
                    <a:srgbClr val="FFFFFF"/>
                  </a:solidFill>
                </a14:hiddenFill>
              </a:ext>
            </a:extLst>
          </p:spPr>
        </p:pic>
        <p:sp>
          <p:nvSpPr>
            <p:cNvPr id="65" name="Rechteck 64"/>
            <p:cNvSpPr/>
            <p:nvPr/>
          </p:nvSpPr>
          <p:spPr bwMode="auto">
            <a:xfrm>
              <a:off x="6225492" y="4104703"/>
              <a:ext cx="900000" cy="288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smtClean="0"/>
                <a:t>Ad Banner - </a:t>
              </a:r>
              <a:br>
                <a:rPr lang="de-DE" sz="1000" dirty="0" smtClean="0"/>
              </a:br>
              <a:r>
                <a:rPr lang="de-DE" sz="1000" dirty="0" smtClean="0"/>
                <a:t>All </a:t>
              </a:r>
              <a:r>
                <a:rPr lang="de-DE" sz="1000" dirty="0"/>
                <a:t>Around</a:t>
              </a:r>
            </a:p>
          </p:txBody>
        </p:sp>
      </p:grpSp>
      <p:grpSp>
        <p:nvGrpSpPr>
          <p:cNvPr id="9" name="Gruppieren 8"/>
          <p:cNvGrpSpPr/>
          <p:nvPr/>
        </p:nvGrpSpPr>
        <p:grpSpPr>
          <a:xfrm>
            <a:off x="5356338" y="2747899"/>
            <a:ext cx="900000" cy="958850"/>
            <a:chOff x="5356338" y="2747899"/>
            <a:chExt cx="900000" cy="958850"/>
          </a:xfrm>
        </p:grpSpPr>
        <p:pic>
          <p:nvPicPr>
            <p:cNvPr id="4100" name="Picture 4" descr="J:\Studien 2015\OBSERVER\EXTERN\15-043747_Eyeo GmbH_Online-Werbung_Verbraucherwahrnehmungen\Vorlagen\Layouts France\03---News---Obtrusive-Banner-Ads.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5898" y="2747899"/>
              <a:ext cx="740880" cy="720000"/>
            </a:xfrm>
            <a:prstGeom prst="rect">
              <a:avLst/>
            </a:prstGeom>
            <a:noFill/>
            <a:extLst>
              <a:ext uri="{909E8E84-426E-40dd-AFC4-6F175D3DCCD1}">
                <a14:hiddenFill xmlns:a14="http://schemas.microsoft.com/office/drawing/2010/main">
                  <a:solidFill>
                    <a:srgbClr val="FFFFFF"/>
                  </a:solidFill>
                </a14:hiddenFill>
              </a:ext>
            </a:extLst>
          </p:spPr>
        </p:pic>
        <p:sp>
          <p:nvSpPr>
            <p:cNvPr id="64" name="Rechteck 63"/>
            <p:cNvSpPr/>
            <p:nvPr/>
          </p:nvSpPr>
          <p:spPr bwMode="auto">
            <a:xfrm>
              <a:off x="5356338" y="3346749"/>
              <a:ext cx="900000" cy="360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a:t>Ad Banner </a:t>
              </a:r>
              <a:br>
                <a:rPr lang="de-DE" sz="1000" dirty="0"/>
              </a:br>
              <a:r>
                <a:rPr lang="de-DE" sz="1000" dirty="0"/>
                <a:t>Animated </a:t>
              </a:r>
              <a:r>
                <a:rPr lang="de-DE" sz="1000" dirty="0" smtClean="0"/>
                <a:t/>
              </a:r>
              <a:br>
                <a:rPr lang="de-DE" sz="1000" dirty="0" smtClean="0"/>
              </a:br>
              <a:r>
                <a:rPr lang="de-DE" sz="1000" dirty="0" smtClean="0"/>
                <a:t>Banner</a:t>
              </a:r>
              <a:endParaRPr lang="de-DE" sz="1000" dirty="0"/>
            </a:p>
          </p:txBody>
        </p:sp>
      </p:grpSp>
      <p:grpSp>
        <p:nvGrpSpPr>
          <p:cNvPr id="11" name="Gruppieren 10"/>
          <p:cNvGrpSpPr/>
          <p:nvPr/>
        </p:nvGrpSpPr>
        <p:grpSpPr>
          <a:xfrm>
            <a:off x="3653688" y="2704930"/>
            <a:ext cx="900000" cy="720000"/>
            <a:chOff x="3653688" y="2704930"/>
            <a:chExt cx="900000" cy="720000"/>
          </a:xfrm>
        </p:grpSpPr>
        <p:pic>
          <p:nvPicPr>
            <p:cNvPr id="4107" name="Picture 11" descr="J:\Studien 2015\OBSERVER\EXTERN\15-043747_Eyeo GmbH_Online-Werbung_Verbraucherwahrnehmungen\Vorlagen\Layouts France\11---Native---Hidden-Native-Ad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93128" y="2704930"/>
              <a:ext cx="621120" cy="720000"/>
            </a:xfrm>
            <a:prstGeom prst="rect">
              <a:avLst/>
            </a:prstGeom>
            <a:noFill/>
            <a:extLst>
              <a:ext uri="{909E8E84-426E-40dd-AFC4-6F175D3DCCD1}">
                <a14:hiddenFill xmlns:a14="http://schemas.microsoft.com/office/drawing/2010/main">
                  <a:solidFill>
                    <a:srgbClr val="FFFFFF"/>
                  </a:solidFill>
                </a14:hiddenFill>
              </a:ext>
            </a:extLst>
          </p:spPr>
        </p:pic>
        <p:sp>
          <p:nvSpPr>
            <p:cNvPr id="71" name="Rechteck 70"/>
            <p:cNvSpPr/>
            <p:nvPr/>
          </p:nvSpPr>
          <p:spPr bwMode="auto">
            <a:xfrm>
              <a:off x="3653688" y="3208930"/>
              <a:ext cx="900000" cy="216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a:t>Hidden Native</a:t>
              </a:r>
            </a:p>
          </p:txBody>
        </p:sp>
      </p:grpSp>
      <p:grpSp>
        <p:nvGrpSpPr>
          <p:cNvPr id="17" name="Gruppieren 16"/>
          <p:cNvGrpSpPr/>
          <p:nvPr/>
        </p:nvGrpSpPr>
        <p:grpSpPr>
          <a:xfrm>
            <a:off x="2919546" y="3683141"/>
            <a:ext cx="900000" cy="840114"/>
            <a:chOff x="2919546" y="3683141"/>
            <a:chExt cx="900000" cy="840114"/>
          </a:xfrm>
        </p:grpSpPr>
        <p:pic>
          <p:nvPicPr>
            <p:cNvPr id="4099" name="Picture 3" descr="J:\Studien 2015\OBSERVER\EXTERN\15-043747_Eyeo GmbH_Online-Werbung_Verbraucherwahrnehmungen\Vorlagen\Layouts France\02---News---Obtrusiv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43066" y="3683141"/>
              <a:ext cx="852960" cy="720000"/>
            </a:xfrm>
            <a:prstGeom prst="rect">
              <a:avLst/>
            </a:prstGeom>
            <a:noFill/>
            <a:extLst>
              <a:ext uri="{909E8E84-426E-40dd-AFC4-6F175D3DCCD1}">
                <a14:hiddenFill xmlns:a14="http://schemas.microsoft.com/office/drawing/2010/main">
                  <a:solidFill>
                    <a:srgbClr val="FFFFFF"/>
                  </a:solidFill>
                </a14:hiddenFill>
              </a:ext>
            </a:extLst>
          </p:spPr>
        </p:pic>
        <p:sp>
          <p:nvSpPr>
            <p:cNvPr id="63" name="Rechteck 62"/>
            <p:cNvSpPr/>
            <p:nvPr/>
          </p:nvSpPr>
          <p:spPr bwMode="auto">
            <a:xfrm>
              <a:off x="2919546" y="4187140"/>
              <a:ext cx="900000" cy="336115"/>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a:t>Ad Banner </a:t>
              </a:r>
              <a:br>
                <a:rPr lang="de-DE" sz="1000" dirty="0"/>
              </a:br>
              <a:r>
                <a:rPr lang="de-DE" sz="1000" dirty="0"/>
                <a:t>Attention </a:t>
              </a:r>
              <a:r>
                <a:rPr lang="de-DE" sz="1000" dirty="0" smtClean="0"/>
                <a:t/>
              </a:r>
              <a:br>
                <a:rPr lang="de-DE" sz="1000" dirty="0" smtClean="0"/>
              </a:br>
              <a:r>
                <a:rPr lang="de-DE" sz="1000" dirty="0" smtClean="0"/>
                <a:t>Grabbing</a:t>
              </a:r>
              <a:endParaRPr lang="de-DE" sz="1000" dirty="0"/>
            </a:p>
          </p:txBody>
        </p:sp>
      </p:grpSp>
      <p:grpSp>
        <p:nvGrpSpPr>
          <p:cNvPr id="18" name="Gruppieren 17"/>
          <p:cNvGrpSpPr/>
          <p:nvPr/>
        </p:nvGrpSpPr>
        <p:grpSpPr>
          <a:xfrm>
            <a:off x="2478585" y="2692433"/>
            <a:ext cx="900000" cy="720000"/>
            <a:chOff x="2478585" y="2692433"/>
            <a:chExt cx="900000" cy="720000"/>
          </a:xfrm>
        </p:grpSpPr>
        <p:pic>
          <p:nvPicPr>
            <p:cNvPr id="4108" name="Picture 12" descr="J:\Studien 2015\OBSERVER\EXTERN\15-043747_Eyeo GmbH_Online-Werbung_Verbraucherwahrnehmungen\Vorlagen\Layouts France\12---Twitter---Subtle-Native-Tweet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73875" y="2692433"/>
              <a:ext cx="709420" cy="720000"/>
            </a:xfrm>
            <a:prstGeom prst="rect">
              <a:avLst/>
            </a:prstGeom>
            <a:noFill/>
            <a:extLst>
              <a:ext uri="{909E8E84-426E-40dd-AFC4-6F175D3DCCD1}">
                <a14:hiddenFill xmlns:a14="http://schemas.microsoft.com/office/drawing/2010/main">
                  <a:solidFill>
                    <a:srgbClr val="FFFFFF"/>
                  </a:solidFill>
                </a14:hiddenFill>
              </a:ext>
            </a:extLst>
          </p:spPr>
        </p:pic>
        <p:sp>
          <p:nvSpPr>
            <p:cNvPr id="72" name="Rechteck 71"/>
            <p:cNvSpPr/>
            <p:nvPr/>
          </p:nvSpPr>
          <p:spPr bwMode="auto">
            <a:xfrm>
              <a:off x="2478585" y="3122873"/>
              <a:ext cx="900000" cy="28956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err="1" smtClean="0"/>
                <a:t>subtle</a:t>
              </a:r>
              <a:r>
                <a:rPr lang="de-DE" sz="1000" dirty="0" smtClean="0"/>
                <a:t> </a:t>
              </a:r>
              <a:br>
                <a:rPr lang="de-DE" sz="1000" dirty="0" smtClean="0"/>
              </a:br>
              <a:r>
                <a:rPr lang="de-DE" sz="1000" dirty="0" smtClean="0"/>
                <a:t>Native </a:t>
              </a:r>
              <a:r>
                <a:rPr lang="de-DE" sz="1000" dirty="0"/>
                <a:t>Tweets</a:t>
              </a:r>
            </a:p>
          </p:txBody>
        </p:sp>
      </p:grpSp>
      <p:grpSp>
        <p:nvGrpSpPr>
          <p:cNvPr id="19" name="Gruppieren 18"/>
          <p:cNvGrpSpPr/>
          <p:nvPr/>
        </p:nvGrpSpPr>
        <p:grpSpPr>
          <a:xfrm>
            <a:off x="1573341" y="2679555"/>
            <a:ext cx="900000" cy="765304"/>
            <a:chOff x="1573341" y="2679555"/>
            <a:chExt cx="900000" cy="765304"/>
          </a:xfrm>
        </p:grpSpPr>
        <p:pic>
          <p:nvPicPr>
            <p:cNvPr id="4109" name="Picture 13" descr="J:\Studien 2015\OBSERVER\EXTERN\15-043747_Eyeo GmbH_Online-Werbung_Verbraucherwahrnehmungen\Vorlagen\Layouts France\13---Search---High-quantity-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43831" y="2679555"/>
              <a:ext cx="759020" cy="720000"/>
            </a:xfrm>
            <a:prstGeom prst="rect">
              <a:avLst/>
            </a:prstGeom>
            <a:noFill/>
            <a:extLst>
              <a:ext uri="{909E8E84-426E-40dd-AFC4-6F175D3DCCD1}">
                <a14:hiddenFill xmlns:a14="http://schemas.microsoft.com/office/drawing/2010/main">
                  <a:solidFill>
                    <a:srgbClr val="FFFFFF"/>
                  </a:solidFill>
                </a14:hiddenFill>
              </a:ext>
            </a:extLst>
          </p:spPr>
        </p:pic>
        <p:sp>
          <p:nvSpPr>
            <p:cNvPr id="73" name="Rechteck 72"/>
            <p:cNvSpPr/>
            <p:nvPr/>
          </p:nvSpPr>
          <p:spPr bwMode="auto">
            <a:xfrm>
              <a:off x="1573341" y="3156859"/>
              <a:ext cx="900000" cy="288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smtClean="0"/>
                <a:t>Search Ad - </a:t>
              </a:r>
            </a:p>
            <a:p>
              <a:pPr algn="ctr">
                <a:lnSpc>
                  <a:spcPct val="80000"/>
                </a:lnSpc>
              </a:pPr>
              <a:r>
                <a:rPr lang="de-DE" sz="1000" smtClean="0"/>
                <a:t>High Quantity</a:t>
              </a:r>
              <a:endParaRPr lang="de-DE" sz="1000" dirty="0"/>
            </a:p>
          </p:txBody>
        </p:sp>
      </p:grpSp>
      <p:grpSp>
        <p:nvGrpSpPr>
          <p:cNvPr id="21" name="Gruppieren 20"/>
          <p:cNvGrpSpPr/>
          <p:nvPr/>
        </p:nvGrpSpPr>
        <p:grpSpPr>
          <a:xfrm>
            <a:off x="1930780" y="3704385"/>
            <a:ext cx="900000" cy="792000"/>
            <a:chOff x="1930780" y="3704385"/>
            <a:chExt cx="900000" cy="792000"/>
          </a:xfrm>
        </p:grpSpPr>
        <p:pic>
          <p:nvPicPr>
            <p:cNvPr id="4106" name="Picture 10" descr="J:\Studien 2015\OBSERVER\EXTERN\15-043747_Eyeo GmbH_Online-Werbung_Verbraucherwahrnehmungen\Vorlagen\Layouts France\10---News---Text-Ad-Next-T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52610" y="3704385"/>
              <a:ext cx="856340" cy="720000"/>
            </a:xfrm>
            <a:prstGeom prst="rect">
              <a:avLst/>
            </a:prstGeom>
            <a:noFill/>
            <a:extLst>
              <a:ext uri="{909E8E84-426E-40dd-AFC4-6F175D3DCCD1}">
                <a14:hiddenFill xmlns:a14="http://schemas.microsoft.com/office/drawing/2010/main">
                  <a:solidFill>
                    <a:srgbClr val="FFFFFF"/>
                  </a:solidFill>
                </a14:hiddenFill>
              </a:ext>
            </a:extLst>
          </p:spPr>
        </p:pic>
        <p:sp>
          <p:nvSpPr>
            <p:cNvPr id="70" name="Rechteck 69"/>
            <p:cNvSpPr/>
            <p:nvPr/>
          </p:nvSpPr>
          <p:spPr bwMode="auto">
            <a:xfrm>
              <a:off x="1930780" y="4208385"/>
              <a:ext cx="900000" cy="288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smtClean="0"/>
                <a:t>Text Ad - </a:t>
              </a:r>
              <a:br>
                <a:rPr lang="de-DE" sz="1000" dirty="0" smtClean="0"/>
              </a:br>
              <a:r>
                <a:rPr lang="de-DE" sz="1000" dirty="0" smtClean="0"/>
                <a:t>Next </a:t>
              </a:r>
              <a:r>
                <a:rPr lang="de-DE" sz="1000" dirty="0"/>
                <a:t>To</a:t>
              </a:r>
            </a:p>
          </p:txBody>
        </p:sp>
      </p:grpSp>
      <p:grpSp>
        <p:nvGrpSpPr>
          <p:cNvPr id="22" name="Gruppieren 21"/>
          <p:cNvGrpSpPr/>
          <p:nvPr/>
        </p:nvGrpSpPr>
        <p:grpSpPr>
          <a:xfrm>
            <a:off x="4553122" y="1564655"/>
            <a:ext cx="900000" cy="898784"/>
            <a:chOff x="4553122" y="1564655"/>
            <a:chExt cx="900000" cy="898784"/>
          </a:xfrm>
        </p:grpSpPr>
        <p:pic>
          <p:nvPicPr>
            <p:cNvPr id="4103" name="Picture 7" descr="J:\Studien 2015\OBSERVER\EXTERN\15-043747_Eyeo GmbH_Online-Werbung_Verbraucherwahrnehmungen\Vorlagen\Layouts France\06---Video---Unskippable-Video-Ad.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63692" y="1564655"/>
              <a:ext cx="878860" cy="720000"/>
            </a:xfrm>
            <a:prstGeom prst="rect">
              <a:avLst/>
            </a:prstGeom>
            <a:noFill/>
            <a:extLst>
              <a:ext uri="{909E8E84-426E-40dd-AFC4-6F175D3DCCD1}">
                <a14:hiddenFill xmlns:a14="http://schemas.microsoft.com/office/drawing/2010/main">
                  <a:solidFill>
                    <a:srgbClr val="FFFFFF"/>
                  </a:solidFill>
                </a14:hiddenFill>
              </a:ext>
            </a:extLst>
          </p:spPr>
        </p:pic>
        <p:sp>
          <p:nvSpPr>
            <p:cNvPr id="67" name="Rechteck 66"/>
            <p:cNvSpPr/>
            <p:nvPr/>
          </p:nvSpPr>
          <p:spPr bwMode="auto">
            <a:xfrm>
              <a:off x="4553122" y="2103439"/>
              <a:ext cx="900000" cy="360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smtClean="0"/>
                <a:t>Video Ad - </a:t>
              </a:r>
              <a:br>
                <a:rPr lang="de-DE" sz="1000" dirty="0" smtClean="0"/>
              </a:br>
              <a:r>
                <a:rPr lang="de-DE" sz="1000" dirty="0" smtClean="0"/>
                <a:t>Unskippable </a:t>
              </a:r>
              <a:br>
                <a:rPr lang="de-DE" sz="1000" dirty="0" smtClean="0"/>
              </a:br>
              <a:r>
                <a:rPr lang="de-DE" sz="1000" dirty="0" smtClean="0"/>
                <a:t>video</a:t>
              </a:r>
              <a:endParaRPr lang="de-DE" sz="1000" dirty="0"/>
            </a:p>
          </p:txBody>
        </p:sp>
      </p:grpSp>
      <p:grpSp>
        <p:nvGrpSpPr>
          <p:cNvPr id="23" name="Gruppieren 22"/>
          <p:cNvGrpSpPr/>
          <p:nvPr/>
        </p:nvGrpSpPr>
        <p:grpSpPr>
          <a:xfrm>
            <a:off x="2920301" y="903600"/>
            <a:ext cx="900000" cy="792000"/>
            <a:chOff x="2920301" y="903600"/>
            <a:chExt cx="900000" cy="792000"/>
          </a:xfrm>
        </p:grpSpPr>
        <p:pic>
          <p:nvPicPr>
            <p:cNvPr id="4105" name="Picture 9" descr="J:\Studien 2015\OBSERVER\EXTERN\15-043747_Eyeo GmbH_Online-Werbung_Verbraucherwahrnehmungen\Vorlagen\Layouts France\09---News---Text-Ad-In-Between.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87295" y="903600"/>
              <a:ext cx="761680" cy="720000"/>
            </a:xfrm>
            <a:prstGeom prst="rect">
              <a:avLst/>
            </a:prstGeom>
            <a:noFill/>
            <a:extLst>
              <a:ext uri="{909E8E84-426E-40dd-AFC4-6F175D3DCCD1}">
                <a14:hiddenFill xmlns:a14="http://schemas.microsoft.com/office/drawing/2010/main">
                  <a:solidFill>
                    <a:srgbClr val="FFFFFF"/>
                  </a:solidFill>
                </a14:hiddenFill>
              </a:ext>
            </a:extLst>
          </p:spPr>
        </p:pic>
        <p:sp>
          <p:nvSpPr>
            <p:cNvPr id="69" name="Rechteck 68"/>
            <p:cNvSpPr/>
            <p:nvPr/>
          </p:nvSpPr>
          <p:spPr bwMode="auto">
            <a:xfrm>
              <a:off x="2920301" y="1407600"/>
              <a:ext cx="900000" cy="288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smtClean="0"/>
                <a:t>Text Ad - </a:t>
              </a:r>
              <a:br>
                <a:rPr lang="de-DE" sz="1000" dirty="0" smtClean="0"/>
              </a:br>
              <a:r>
                <a:rPr lang="de-DE" sz="1000" dirty="0" smtClean="0"/>
                <a:t>Between</a:t>
              </a:r>
              <a:endParaRPr lang="de-DE" sz="1000" dirty="0"/>
            </a:p>
          </p:txBody>
        </p:sp>
      </p:grpSp>
      <p:grpSp>
        <p:nvGrpSpPr>
          <p:cNvPr id="24" name="Gruppieren 23"/>
          <p:cNvGrpSpPr/>
          <p:nvPr/>
        </p:nvGrpSpPr>
        <p:grpSpPr>
          <a:xfrm>
            <a:off x="2250016" y="1807160"/>
            <a:ext cx="900000" cy="720000"/>
            <a:chOff x="2250016" y="1807160"/>
            <a:chExt cx="900000" cy="720000"/>
          </a:xfrm>
        </p:grpSpPr>
        <p:pic>
          <p:nvPicPr>
            <p:cNvPr id="4104" name="Picture 8" descr="J:\Studien 2015\OBSERVER\EXTERN\15-043747_Eyeo GmbH_Online-Werbung_Verbraucherwahrnehmungen\Vorlagen\Layouts France\08---News---Text-Ad-Below.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38816" y="1807160"/>
              <a:ext cx="722400" cy="720000"/>
            </a:xfrm>
            <a:prstGeom prst="rect">
              <a:avLst/>
            </a:prstGeom>
            <a:noFill/>
            <a:extLst>
              <a:ext uri="{909E8E84-426E-40dd-AFC4-6F175D3DCCD1}">
                <a14:hiddenFill xmlns:a14="http://schemas.microsoft.com/office/drawing/2010/main">
                  <a:solidFill>
                    <a:srgbClr val="FFFFFF"/>
                  </a:solidFill>
                </a14:hiddenFill>
              </a:ext>
            </a:extLst>
          </p:spPr>
        </p:pic>
        <p:sp>
          <p:nvSpPr>
            <p:cNvPr id="68" name="Rechteck 67"/>
            <p:cNvSpPr/>
            <p:nvPr/>
          </p:nvSpPr>
          <p:spPr bwMode="auto">
            <a:xfrm>
              <a:off x="2250016" y="2311160"/>
              <a:ext cx="900000" cy="216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smtClean="0"/>
                <a:t>Text Ad - Below</a:t>
              </a:r>
              <a:endParaRPr lang="de-DE" sz="1000" dirty="0"/>
            </a:p>
          </p:txBody>
        </p:sp>
      </p:grpSp>
      <p:grpSp>
        <p:nvGrpSpPr>
          <p:cNvPr id="25" name="Gruppieren 24"/>
          <p:cNvGrpSpPr/>
          <p:nvPr/>
        </p:nvGrpSpPr>
        <p:grpSpPr>
          <a:xfrm>
            <a:off x="1153168" y="1733716"/>
            <a:ext cx="900000" cy="792000"/>
            <a:chOff x="1153168" y="1733716"/>
            <a:chExt cx="900000" cy="792000"/>
          </a:xfrm>
        </p:grpSpPr>
        <p:pic>
          <p:nvPicPr>
            <p:cNvPr id="4110" name="Picture 14" descr="J:\Studien 2015\OBSERVER\EXTERN\15-043747_Eyeo GmbH_Online-Werbung_Verbraucherwahrnehmungen\Vorlagen\Layouts France\14---Search---Low-quantity-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16218" y="1733716"/>
              <a:ext cx="773900" cy="720000"/>
            </a:xfrm>
            <a:prstGeom prst="rect">
              <a:avLst/>
            </a:prstGeom>
            <a:noFill/>
            <a:extLst>
              <a:ext uri="{909E8E84-426E-40dd-AFC4-6F175D3DCCD1}">
                <a14:hiddenFill xmlns:a14="http://schemas.microsoft.com/office/drawing/2010/main">
                  <a:solidFill>
                    <a:srgbClr val="FFFFFF"/>
                  </a:solidFill>
                </a14:hiddenFill>
              </a:ext>
            </a:extLst>
          </p:spPr>
        </p:pic>
        <p:sp>
          <p:nvSpPr>
            <p:cNvPr id="74" name="Rechteck 73"/>
            <p:cNvSpPr/>
            <p:nvPr/>
          </p:nvSpPr>
          <p:spPr bwMode="auto">
            <a:xfrm>
              <a:off x="1153168" y="2237716"/>
              <a:ext cx="900000" cy="288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smtClean="0"/>
                <a:t>Search Ad - </a:t>
              </a:r>
              <a:br>
                <a:rPr lang="de-DE" sz="1000" dirty="0" smtClean="0"/>
              </a:br>
              <a:r>
                <a:rPr lang="de-DE" sz="1000" smtClean="0"/>
                <a:t>Low Quantity</a:t>
              </a:r>
              <a:endParaRPr lang="de-DE" sz="1000" dirty="0"/>
            </a:p>
          </p:txBody>
        </p:sp>
      </p:grpSp>
      <p:grpSp>
        <p:nvGrpSpPr>
          <p:cNvPr id="26" name="Gruppieren 25"/>
          <p:cNvGrpSpPr/>
          <p:nvPr/>
        </p:nvGrpSpPr>
        <p:grpSpPr>
          <a:xfrm>
            <a:off x="1615940" y="858948"/>
            <a:ext cx="900000" cy="792000"/>
            <a:chOff x="1711476" y="858948"/>
            <a:chExt cx="900000" cy="792000"/>
          </a:xfrm>
        </p:grpSpPr>
        <p:pic>
          <p:nvPicPr>
            <p:cNvPr id="4098" name="Picture 2" descr="J:\Studien 2015\OBSERVER\EXTERN\15-043747_Eyeo GmbH_Online-Werbung_Verbraucherwahrnehmungen\Vorlagen\Layouts France\01---News---Unobtrusive.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34996" y="858948"/>
              <a:ext cx="852960" cy="720000"/>
            </a:xfrm>
            <a:prstGeom prst="rect">
              <a:avLst/>
            </a:prstGeom>
            <a:noFill/>
            <a:extLst>
              <a:ext uri="{909E8E84-426E-40dd-AFC4-6F175D3DCCD1}">
                <a14:hiddenFill xmlns:a14="http://schemas.microsoft.com/office/drawing/2010/main">
                  <a:solidFill>
                    <a:srgbClr val="FFFFFF"/>
                  </a:solidFill>
                </a14:hiddenFill>
              </a:ext>
            </a:extLst>
          </p:spPr>
        </p:pic>
        <p:sp>
          <p:nvSpPr>
            <p:cNvPr id="62" name="Rechteck 61"/>
            <p:cNvSpPr/>
            <p:nvPr/>
          </p:nvSpPr>
          <p:spPr bwMode="auto">
            <a:xfrm>
              <a:off x="1711476" y="1362948"/>
              <a:ext cx="900000" cy="288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smtClean="0"/>
                <a:t>Ad Banner - </a:t>
              </a:r>
              <a:br>
                <a:rPr lang="de-DE" sz="1000" dirty="0" smtClean="0"/>
              </a:br>
              <a:r>
                <a:rPr lang="de-DE" sz="1000" dirty="0" smtClean="0"/>
                <a:t>Conservartive</a:t>
              </a:r>
              <a:endParaRPr lang="de-DE" sz="1000" dirty="0"/>
            </a:p>
          </p:txBody>
        </p:sp>
      </p:grpSp>
    </p:spTree>
    <p:extLst>
      <p:ext uri="{BB962C8B-B14F-4D97-AF65-F5344CB8AC3E}">
        <p14:creationId xmlns:p14="http://schemas.microsoft.com/office/powerpoint/2010/main" val="476750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234000" y="248323"/>
            <a:ext cx="7901938" cy="841337"/>
          </a:xfrm>
        </p:spPr>
        <p:txBody>
          <a:bodyPr/>
          <a:lstStyle/>
          <a:p>
            <a:r>
              <a:rPr lang="de-DE" dirty="0"/>
              <a:t>Level </a:t>
            </a:r>
            <a:r>
              <a:rPr lang="de-DE" dirty="0" err="1" smtClean="0"/>
              <a:t>of</a:t>
            </a:r>
            <a:r>
              <a:rPr lang="de-DE" dirty="0" smtClean="0"/>
              <a:t> Disruption in Detail Bottom-2-Boxes (1/3)</a:t>
            </a:r>
            <a:endParaRPr lang="de-DE" dirty="0"/>
          </a:p>
          <a:p>
            <a:endParaRPr lang="de-DE" dirty="0" smtClean="0"/>
          </a:p>
        </p:txBody>
      </p:sp>
      <p:sp>
        <p:nvSpPr>
          <p:cNvPr id="6" name="Textplatzhalter 4"/>
          <p:cNvSpPr txBox="1">
            <a:spLocks/>
          </p:cNvSpPr>
          <p:nvPr/>
        </p:nvSpPr>
        <p:spPr>
          <a:xfrm>
            <a:off x="234000" y="873125"/>
            <a:ext cx="8569138" cy="233016"/>
          </a:xfrm>
          <a:prstGeom prst="rect">
            <a:avLst/>
          </a:prstGeom>
        </p:spPr>
        <p:txBody>
          <a:bodyPr vert="horz" lIns="0" tIns="0" rIns="0"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none"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cap="none" baseline="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cap="none" baseline="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dirty="0"/>
              <a:t>Most </a:t>
            </a:r>
            <a:r>
              <a:rPr lang="en-US" sz="1800" b="1" dirty="0" smtClean="0"/>
              <a:t>disruptive </a:t>
            </a:r>
            <a:r>
              <a:rPr lang="en-US" sz="1800" b="1" dirty="0"/>
              <a:t>are </a:t>
            </a:r>
            <a:r>
              <a:rPr lang="de-DE" sz="1800" b="1" dirty="0" smtClean="0"/>
              <a:t>Pop-up, </a:t>
            </a:r>
            <a:r>
              <a:rPr lang="en-US" sz="1800" b="1" dirty="0" smtClean="0"/>
              <a:t>A</a:t>
            </a:r>
            <a:r>
              <a:rPr lang="de-DE" sz="1800" b="1" dirty="0"/>
              <a:t>d Banner (all </a:t>
            </a:r>
            <a:r>
              <a:rPr lang="de-DE" sz="1800" b="1" dirty="0" err="1" smtClean="0"/>
              <a:t>around</a:t>
            </a:r>
            <a:r>
              <a:rPr lang="de-DE" sz="1800" b="1" dirty="0" smtClean="0"/>
              <a:t>/ </a:t>
            </a:r>
            <a:r>
              <a:rPr lang="de-DE" sz="1800" b="1" dirty="0" err="1" smtClean="0"/>
              <a:t>animated</a:t>
            </a:r>
            <a:r>
              <a:rPr lang="de-DE" sz="1800" b="1" dirty="0" smtClean="0"/>
              <a:t>) </a:t>
            </a:r>
            <a:r>
              <a:rPr lang="de-DE" sz="1800" b="1" dirty="0" err="1" smtClean="0"/>
              <a:t>and</a:t>
            </a:r>
            <a:r>
              <a:rPr lang="de-DE" sz="1800" b="1" dirty="0" smtClean="0"/>
              <a:t> Video Ad (</a:t>
            </a:r>
            <a:r>
              <a:rPr lang="de-DE" sz="1800" b="1" dirty="0" err="1" smtClean="0"/>
              <a:t>unskippable</a:t>
            </a:r>
            <a:r>
              <a:rPr lang="de-DE" sz="1800" b="1" dirty="0" smtClean="0"/>
              <a:t>) </a:t>
            </a:r>
            <a:endParaRPr lang="de-DE" sz="1800" b="1" dirty="0"/>
          </a:p>
          <a:p>
            <a:endParaRPr lang="de-DE" sz="1800" b="1" dirty="0"/>
          </a:p>
          <a:p>
            <a:endParaRPr lang="de-DE" sz="1800" b="1" dirty="0"/>
          </a:p>
        </p:txBody>
      </p:sp>
      <p:sp>
        <p:nvSpPr>
          <p:cNvPr id="258" name="Textplatzhalter 2"/>
          <p:cNvSpPr>
            <a:spLocks noGrp="1"/>
          </p:cNvSpPr>
          <p:nvPr>
            <p:ph type="body" sz="quarter" idx="16"/>
          </p:nvPr>
        </p:nvSpPr>
        <p:spPr>
          <a:xfrm>
            <a:off x="633413" y="4638545"/>
            <a:ext cx="6129337" cy="387798"/>
          </a:xfrm>
        </p:spPr>
        <p:txBody>
          <a:bodyPr>
            <a:spAutoFit/>
          </a:bodyPr>
          <a:lstStyle/>
          <a:p>
            <a:r>
              <a:rPr lang="en-US" sz="700" dirty="0"/>
              <a:t>Base: All respondents n=2.000, </a:t>
            </a:r>
            <a:r>
              <a:rPr lang="en-US" sz="700" dirty="0" smtClean="0"/>
              <a:t>Results in %</a:t>
            </a:r>
            <a:endParaRPr lang="en-US" sz="700" dirty="0"/>
          </a:p>
          <a:p>
            <a:r>
              <a:rPr lang="en-US" sz="700" dirty="0"/>
              <a:t>Question R2: Next you will be shown different pictures of a website. The content of the website is the same in each picture. On each page, however, you will see different types of advertising. For each type of advertising shown, please indicate the level of disruption.</a:t>
            </a:r>
          </a:p>
          <a:p>
            <a:r>
              <a:rPr lang="en-US" sz="700" dirty="0" smtClean="0"/>
              <a:t>Data: Bottom-2-Boxes</a:t>
            </a:r>
            <a:endParaRPr lang="en-US" sz="700" dirty="0"/>
          </a:p>
        </p:txBody>
      </p:sp>
      <p:sp>
        <p:nvSpPr>
          <p:cNvPr id="107" name="Rechteck 106"/>
          <p:cNvSpPr/>
          <p:nvPr/>
        </p:nvSpPr>
        <p:spPr bwMode="auto">
          <a:xfrm>
            <a:off x="2582319"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Ad Banner - All </a:t>
            </a:r>
            <a:r>
              <a:rPr lang="de-DE" sz="1400" dirty="0"/>
              <a:t>Around</a:t>
            </a:r>
          </a:p>
        </p:txBody>
      </p:sp>
      <p:sp>
        <p:nvSpPr>
          <p:cNvPr id="131" name="Rechteck 130"/>
          <p:cNvSpPr/>
          <p:nvPr/>
        </p:nvSpPr>
        <p:spPr bwMode="auto">
          <a:xfrm>
            <a:off x="369843"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a:t>Pop-up</a:t>
            </a:r>
          </a:p>
        </p:txBody>
      </p:sp>
      <p:grpSp>
        <p:nvGrpSpPr>
          <p:cNvPr id="133" name="Gruppieren 132"/>
          <p:cNvGrpSpPr/>
          <p:nvPr/>
        </p:nvGrpSpPr>
        <p:grpSpPr>
          <a:xfrm>
            <a:off x="219385" y="3527523"/>
            <a:ext cx="2034443" cy="1073805"/>
            <a:chOff x="1922647" y="3527523"/>
            <a:chExt cx="2034443" cy="1073805"/>
          </a:xfrm>
        </p:grpSpPr>
        <p:grpSp>
          <p:nvGrpSpPr>
            <p:cNvPr id="134" name="Gruppieren 133"/>
            <p:cNvGrpSpPr/>
            <p:nvPr/>
          </p:nvGrpSpPr>
          <p:grpSpPr>
            <a:xfrm>
              <a:off x="1922647" y="3873666"/>
              <a:ext cx="2034443" cy="727662"/>
              <a:chOff x="320566" y="3873666"/>
              <a:chExt cx="2034443" cy="727662"/>
            </a:xfrm>
          </p:grpSpPr>
          <p:grpSp>
            <p:nvGrpSpPr>
              <p:cNvPr id="140" name="Gruppieren 139"/>
              <p:cNvGrpSpPr/>
              <p:nvPr/>
            </p:nvGrpSpPr>
            <p:grpSpPr>
              <a:xfrm>
                <a:off x="2152710" y="3976183"/>
                <a:ext cx="202299" cy="236220"/>
                <a:chOff x="8585359" y="2656840"/>
                <a:chExt cx="202299" cy="236220"/>
              </a:xfrm>
            </p:grpSpPr>
            <p:sp>
              <p:nvSpPr>
                <p:cNvPr id="156" name="Textfeld 155"/>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157" name="Gerade Verbindung 156"/>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155" name="Rechteck 154"/>
              <p:cNvSpPr/>
              <p:nvPr/>
            </p:nvSpPr>
            <p:spPr bwMode="auto">
              <a:xfrm>
                <a:off x="352741" y="3873666"/>
                <a:ext cx="1909028"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nvGrpSpPr>
              <p:cNvPr id="144" name="Gruppieren 143"/>
              <p:cNvGrpSpPr/>
              <p:nvPr/>
            </p:nvGrpSpPr>
            <p:grpSpPr>
              <a:xfrm>
                <a:off x="320566" y="3976183"/>
                <a:ext cx="70853" cy="236220"/>
                <a:chOff x="8648407" y="2656840"/>
                <a:chExt cx="70853" cy="236220"/>
              </a:xfrm>
            </p:grpSpPr>
            <p:sp>
              <p:nvSpPr>
                <p:cNvPr id="147" name="Textfeld 146"/>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148" name="Gerade Verbindung 147"/>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145" name="Textfeld 144"/>
              <p:cNvSpPr txBox="1"/>
              <p:nvPr/>
            </p:nvSpPr>
            <p:spPr>
              <a:xfrm>
                <a:off x="322079" y="4231996"/>
                <a:ext cx="428002"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err="1" smtClean="0">
                    <a:solidFill>
                      <a:srgbClr val="00B050"/>
                    </a:solidFill>
                  </a:rPr>
                  <a:t>disruptive</a:t>
                </a:r>
                <a:r>
                  <a:rPr lang="de-DE" sz="800" b="1" dirty="0" smtClean="0">
                    <a:solidFill>
                      <a:srgbClr val="00B050"/>
                    </a:solidFill>
                  </a:rPr>
                  <a:t>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146" name="Textfeld 145"/>
              <p:cNvSpPr txBox="1"/>
              <p:nvPr/>
            </p:nvSpPr>
            <p:spPr>
              <a:xfrm>
                <a:off x="1925457" y="4231996"/>
                <a:ext cx="428002"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err="1" smtClean="0">
                    <a:solidFill>
                      <a:srgbClr val="FF0000"/>
                    </a:solidFill>
                  </a:rPr>
                  <a:t>disruptive</a:t>
                </a:r>
                <a:endParaRPr lang="de-DE" sz="800" b="1" dirty="0" smtClean="0">
                  <a:solidFill>
                    <a:srgbClr val="FF0000"/>
                  </a:solidFill>
                </a:endParaRPr>
              </a:p>
            </p:txBody>
          </p:sp>
        </p:grpSp>
        <p:grpSp>
          <p:nvGrpSpPr>
            <p:cNvPr id="135" name="Gruppieren 134"/>
            <p:cNvGrpSpPr/>
            <p:nvPr/>
          </p:nvGrpSpPr>
          <p:grpSpPr>
            <a:xfrm>
              <a:off x="3379477" y="3527523"/>
              <a:ext cx="235962" cy="360000"/>
              <a:chOff x="3379477" y="3527523"/>
              <a:chExt cx="235962" cy="360000"/>
            </a:xfrm>
          </p:grpSpPr>
          <p:cxnSp>
            <p:nvCxnSpPr>
              <p:cNvPr id="136" name="Gerade Verbindung mit Pfeil 135"/>
              <p:cNvCxnSpPr/>
              <p:nvPr/>
            </p:nvCxnSpPr>
            <p:spPr>
              <a:xfrm>
                <a:off x="3497458" y="3527523"/>
                <a:ext cx="0" cy="360000"/>
              </a:xfrm>
              <a:prstGeom prst="straightConnector1">
                <a:avLst/>
              </a:prstGeom>
              <a:noFill/>
              <a:ln w="12700">
                <a:solidFill>
                  <a:srgbClr val="FF0000"/>
                </a:solidFill>
                <a:round/>
                <a:headEnd/>
                <a:tailEnd type="arrow"/>
              </a:ln>
              <a:effectLst/>
              <a:extLst>
                <a:ext uri="{909E8E84-426E-40dd-AFC4-6F175D3DCCD1}">
                  <a14:hiddenFill xmlns:a14="http://schemas.microsoft.com/office/drawing/2010/main">
                    <a:noFill/>
                  </a14:hiddenFill>
                </a:ext>
              </a:extLst>
            </p:spPr>
          </p:cxnSp>
          <p:sp>
            <p:nvSpPr>
              <p:cNvPr id="139" name="Textfeld 138"/>
              <p:cNvSpPr txBox="1"/>
              <p:nvPr/>
            </p:nvSpPr>
            <p:spPr>
              <a:xfrm>
                <a:off x="3379477"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smtClean="0">
                    <a:solidFill>
                      <a:srgbClr val="FF0000"/>
                    </a:solidFill>
                  </a:rPr>
                  <a:t>81.3</a:t>
                </a:r>
                <a:endParaRPr lang="de-DE" sz="1000" b="1" dirty="0" smtClean="0">
                  <a:solidFill>
                    <a:srgbClr val="FF0000"/>
                  </a:solidFill>
                </a:endParaRPr>
              </a:p>
            </p:txBody>
          </p:sp>
        </p:grpSp>
      </p:grpSp>
      <p:sp>
        <p:nvSpPr>
          <p:cNvPr id="161" name="Rechteck 160"/>
          <p:cNvSpPr/>
          <p:nvPr/>
        </p:nvSpPr>
        <p:spPr bwMode="auto">
          <a:xfrm>
            <a:off x="4807605"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Ad Banner - </a:t>
            </a:r>
            <a:br>
              <a:rPr lang="de-DE" sz="1400" dirty="0" smtClean="0"/>
            </a:br>
            <a:r>
              <a:rPr lang="de-DE" sz="1400" dirty="0" smtClean="0"/>
              <a:t>Animated Banner</a:t>
            </a:r>
            <a:endParaRPr lang="de-DE" sz="1400" dirty="0"/>
          </a:p>
        </p:txBody>
      </p:sp>
      <p:sp>
        <p:nvSpPr>
          <p:cNvPr id="187" name="Rechteck 186"/>
          <p:cNvSpPr/>
          <p:nvPr/>
        </p:nvSpPr>
        <p:spPr bwMode="auto">
          <a:xfrm>
            <a:off x="7019064"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Video Ad - </a:t>
            </a:r>
            <a:br>
              <a:rPr lang="de-DE" sz="1400" dirty="0" smtClean="0"/>
            </a:br>
            <a:r>
              <a:rPr lang="de-DE" sz="1400" dirty="0" smtClean="0"/>
              <a:t>Unskippable </a:t>
            </a:r>
            <a:r>
              <a:rPr lang="de-DE" sz="1400" dirty="0"/>
              <a:t>video</a:t>
            </a:r>
          </a:p>
        </p:txBody>
      </p:sp>
      <p:grpSp>
        <p:nvGrpSpPr>
          <p:cNvPr id="81" name="Gruppieren 80"/>
          <p:cNvGrpSpPr/>
          <p:nvPr/>
        </p:nvGrpSpPr>
        <p:grpSpPr>
          <a:xfrm>
            <a:off x="2430184" y="3527523"/>
            <a:ext cx="2034443" cy="1073805"/>
            <a:chOff x="1922647" y="3527523"/>
            <a:chExt cx="2034443" cy="1073805"/>
          </a:xfrm>
        </p:grpSpPr>
        <p:grpSp>
          <p:nvGrpSpPr>
            <p:cNvPr id="82" name="Gruppieren 81"/>
            <p:cNvGrpSpPr/>
            <p:nvPr/>
          </p:nvGrpSpPr>
          <p:grpSpPr>
            <a:xfrm>
              <a:off x="1922647" y="3873666"/>
              <a:ext cx="2034443" cy="727662"/>
              <a:chOff x="320566" y="3873666"/>
              <a:chExt cx="2034443" cy="727662"/>
            </a:xfrm>
          </p:grpSpPr>
          <p:grpSp>
            <p:nvGrpSpPr>
              <p:cNvPr id="86" name="Gruppieren 85"/>
              <p:cNvGrpSpPr/>
              <p:nvPr/>
            </p:nvGrpSpPr>
            <p:grpSpPr>
              <a:xfrm>
                <a:off x="2152710" y="3976183"/>
                <a:ext cx="202299" cy="236220"/>
                <a:chOff x="8585359" y="2656840"/>
                <a:chExt cx="202299" cy="236220"/>
              </a:xfrm>
            </p:grpSpPr>
            <p:sp>
              <p:nvSpPr>
                <p:cNvPr id="93" name="Textfeld 92"/>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94" name="Gerade Verbindung 93"/>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87" name="Rechteck 86"/>
              <p:cNvSpPr/>
              <p:nvPr/>
            </p:nvSpPr>
            <p:spPr bwMode="auto">
              <a:xfrm>
                <a:off x="352741" y="3873666"/>
                <a:ext cx="1909028"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nvGrpSpPr>
              <p:cNvPr id="88" name="Gruppieren 87"/>
              <p:cNvGrpSpPr/>
              <p:nvPr/>
            </p:nvGrpSpPr>
            <p:grpSpPr>
              <a:xfrm>
                <a:off x="320566" y="3976183"/>
                <a:ext cx="70853" cy="236220"/>
                <a:chOff x="8648407" y="2656840"/>
                <a:chExt cx="70853" cy="236220"/>
              </a:xfrm>
            </p:grpSpPr>
            <p:sp>
              <p:nvSpPr>
                <p:cNvPr id="91" name="Textfeld 90"/>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92" name="Gerade Verbindung 91"/>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89" name="Textfeld 88"/>
              <p:cNvSpPr txBox="1"/>
              <p:nvPr/>
            </p:nvSpPr>
            <p:spPr>
              <a:xfrm>
                <a:off x="322079" y="4231996"/>
                <a:ext cx="428002"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err="1" smtClean="0">
                    <a:solidFill>
                      <a:srgbClr val="00B050"/>
                    </a:solidFill>
                  </a:rPr>
                  <a:t>disruptive</a:t>
                </a:r>
                <a:r>
                  <a:rPr lang="de-DE" sz="800" b="1" dirty="0" smtClean="0">
                    <a:solidFill>
                      <a:srgbClr val="00B050"/>
                    </a:solidFill>
                  </a:rPr>
                  <a:t>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90" name="Textfeld 89"/>
              <p:cNvSpPr txBox="1"/>
              <p:nvPr/>
            </p:nvSpPr>
            <p:spPr>
              <a:xfrm>
                <a:off x="1925457" y="4231996"/>
                <a:ext cx="428002"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err="1" smtClean="0">
                    <a:solidFill>
                      <a:srgbClr val="FF0000"/>
                    </a:solidFill>
                  </a:rPr>
                  <a:t>disruptive</a:t>
                </a:r>
                <a:endParaRPr lang="de-DE" sz="800" b="1" dirty="0" smtClean="0">
                  <a:solidFill>
                    <a:srgbClr val="FF0000"/>
                  </a:solidFill>
                </a:endParaRPr>
              </a:p>
            </p:txBody>
          </p:sp>
        </p:grpSp>
        <p:grpSp>
          <p:nvGrpSpPr>
            <p:cNvPr id="83" name="Gruppieren 82"/>
            <p:cNvGrpSpPr/>
            <p:nvPr/>
          </p:nvGrpSpPr>
          <p:grpSpPr>
            <a:xfrm>
              <a:off x="3196114" y="3527523"/>
              <a:ext cx="235962" cy="360000"/>
              <a:chOff x="3196114" y="3527523"/>
              <a:chExt cx="235962" cy="360000"/>
            </a:xfrm>
          </p:grpSpPr>
          <p:cxnSp>
            <p:nvCxnSpPr>
              <p:cNvPr id="84" name="Gerade Verbindung mit Pfeil 83"/>
              <p:cNvCxnSpPr/>
              <p:nvPr/>
            </p:nvCxnSpPr>
            <p:spPr>
              <a:xfrm>
                <a:off x="3317984" y="3527523"/>
                <a:ext cx="0" cy="360000"/>
              </a:xfrm>
              <a:prstGeom prst="straightConnector1">
                <a:avLst/>
              </a:prstGeom>
              <a:noFill/>
              <a:ln w="12700">
                <a:solidFill>
                  <a:srgbClr val="FF0000"/>
                </a:solidFill>
                <a:round/>
                <a:headEnd/>
                <a:tailEnd type="arrow"/>
              </a:ln>
              <a:effectLst/>
              <a:extLst>
                <a:ext uri="{909E8E84-426E-40dd-AFC4-6F175D3DCCD1}">
                  <a14:hiddenFill xmlns:a14="http://schemas.microsoft.com/office/drawing/2010/main">
                    <a:noFill/>
                  </a14:hiddenFill>
                </a:ext>
              </a:extLst>
            </p:spPr>
          </p:cxnSp>
          <p:sp>
            <p:nvSpPr>
              <p:cNvPr id="85" name="Textfeld 84"/>
              <p:cNvSpPr txBox="1"/>
              <p:nvPr/>
            </p:nvSpPr>
            <p:spPr>
              <a:xfrm>
                <a:off x="3196114"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smtClean="0">
                    <a:solidFill>
                      <a:srgbClr val="FF0000"/>
                    </a:solidFill>
                  </a:rPr>
                  <a:t>71.4</a:t>
                </a:r>
                <a:endParaRPr lang="de-DE" sz="1000" b="1" dirty="0" smtClean="0">
                  <a:solidFill>
                    <a:srgbClr val="FF0000"/>
                  </a:solidFill>
                </a:endParaRPr>
              </a:p>
            </p:txBody>
          </p:sp>
        </p:grpSp>
      </p:grpSp>
      <p:grpSp>
        <p:nvGrpSpPr>
          <p:cNvPr id="95" name="Gruppieren 94"/>
          <p:cNvGrpSpPr/>
          <p:nvPr/>
        </p:nvGrpSpPr>
        <p:grpSpPr>
          <a:xfrm>
            <a:off x="4652684" y="3527523"/>
            <a:ext cx="2034443" cy="1073805"/>
            <a:chOff x="1922647" y="3527523"/>
            <a:chExt cx="2034443" cy="1073805"/>
          </a:xfrm>
        </p:grpSpPr>
        <p:grpSp>
          <p:nvGrpSpPr>
            <p:cNvPr id="96" name="Gruppieren 95"/>
            <p:cNvGrpSpPr/>
            <p:nvPr/>
          </p:nvGrpSpPr>
          <p:grpSpPr>
            <a:xfrm>
              <a:off x="1922647" y="3873666"/>
              <a:ext cx="2034443" cy="727662"/>
              <a:chOff x="320566" y="3873666"/>
              <a:chExt cx="2034443" cy="727662"/>
            </a:xfrm>
          </p:grpSpPr>
          <p:grpSp>
            <p:nvGrpSpPr>
              <p:cNvPr id="100" name="Gruppieren 99"/>
              <p:cNvGrpSpPr/>
              <p:nvPr/>
            </p:nvGrpSpPr>
            <p:grpSpPr>
              <a:xfrm>
                <a:off x="2152710" y="3976183"/>
                <a:ext cx="202299" cy="236220"/>
                <a:chOff x="8585359" y="2656840"/>
                <a:chExt cx="202299" cy="236220"/>
              </a:xfrm>
            </p:grpSpPr>
            <p:sp>
              <p:nvSpPr>
                <p:cNvPr id="115" name="Textfeld 114"/>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116" name="Gerade Verbindung 115"/>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101" name="Rechteck 100"/>
              <p:cNvSpPr/>
              <p:nvPr/>
            </p:nvSpPr>
            <p:spPr bwMode="auto">
              <a:xfrm>
                <a:off x="352741" y="3873666"/>
                <a:ext cx="1909028"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nvGrpSpPr>
              <p:cNvPr id="102" name="Gruppieren 101"/>
              <p:cNvGrpSpPr/>
              <p:nvPr/>
            </p:nvGrpSpPr>
            <p:grpSpPr>
              <a:xfrm>
                <a:off x="320566" y="3976183"/>
                <a:ext cx="70853" cy="236220"/>
                <a:chOff x="8648407" y="2656840"/>
                <a:chExt cx="70853" cy="236220"/>
              </a:xfrm>
            </p:grpSpPr>
            <p:sp>
              <p:nvSpPr>
                <p:cNvPr id="105" name="Textfeld 104"/>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108" name="Gerade Verbindung 107"/>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103" name="Textfeld 102"/>
              <p:cNvSpPr txBox="1"/>
              <p:nvPr/>
            </p:nvSpPr>
            <p:spPr>
              <a:xfrm>
                <a:off x="322079" y="4231996"/>
                <a:ext cx="428002"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err="1" smtClean="0">
                    <a:solidFill>
                      <a:srgbClr val="00B050"/>
                    </a:solidFill>
                  </a:rPr>
                  <a:t>disruptive</a:t>
                </a:r>
                <a:r>
                  <a:rPr lang="de-DE" sz="800" b="1" dirty="0" smtClean="0">
                    <a:solidFill>
                      <a:srgbClr val="00B050"/>
                    </a:solidFill>
                  </a:rPr>
                  <a:t>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104" name="Textfeld 103"/>
              <p:cNvSpPr txBox="1"/>
              <p:nvPr/>
            </p:nvSpPr>
            <p:spPr>
              <a:xfrm>
                <a:off x="1925457" y="4231996"/>
                <a:ext cx="428002"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err="1" smtClean="0">
                    <a:solidFill>
                      <a:srgbClr val="FF0000"/>
                    </a:solidFill>
                  </a:rPr>
                  <a:t>disruptive</a:t>
                </a:r>
                <a:endParaRPr lang="de-DE" sz="800" b="1" dirty="0" smtClean="0">
                  <a:solidFill>
                    <a:srgbClr val="FF0000"/>
                  </a:solidFill>
                </a:endParaRPr>
              </a:p>
            </p:txBody>
          </p:sp>
        </p:grpSp>
        <p:grpSp>
          <p:nvGrpSpPr>
            <p:cNvPr id="97" name="Gruppieren 96"/>
            <p:cNvGrpSpPr/>
            <p:nvPr/>
          </p:nvGrpSpPr>
          <p:grpSpPr>
            <a:xfrm>
              <a:off x="3170275" y="3527523"/>
              <a:ext cx="235962" cy="360000"/>
              <a:chOff x="3170275" y="3527523"/>
              <a:chExt cx="235962" cy="360000"/>
            </a:xfrm>
          </p:grpSpPr>
          <p:cxnSp>
            <p:nvCxnSpPr>
              <p:cNvPr id="98" name="Gerade Verbindung mit Pfeil 97"/>
              <p:cNvCxnSpPr/>
              <p:nvPr/>
            </p:nvCxnSpPr>
            <p:spPr>
              <a:xfrm>
                <a:off x="3292145" y="3527523"/>
                <a:ext cx="0" cy="360000"/>
              </a:xfrm>
              <a:prstGeom prst="straightConnector1">
                <a:avLst/>
              </a:prstGeom>
              <a:noFill/>
              <a:ln w="12700">
                <a:solidFill>
                  <a:schemeClr val="accent1"/>
                </a:solidFill>
                <a:round/>
                <a:headEnd/>
                <a:tailEnd type="arrow"/>
              </a:ln>
              <a:effectLst/>
              <a:extLst>
                <a:ext uri="{909E8E84-426E-40dd-AFC4-6F175D3DCCD1}">
                  <a14:hiddenFill xmlns:a14="http://schemas.microsoft.com/office/drawing/2010/main">
                    <a:noFill/>
                  </a14:hiddenFill>
                </a:ext>
              </a:extLst>
            </p:spPr>
          </p:cxnSp>
          <p:sp>
            <p:nvSpPr>
              <p:cNvPr id="99" name="Textfeld 98"/>
              <p:cNvSpPr txBox="1"/>
              <p:nvPr/>
            </p:nvSpPr>
            <p:spPr>
              <a:xfrm>
                <a:off x="3170275"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smtClean="0">
                    <a:solidFill>
                      <a:schemeClr val="accent1"/>
                    </a:solidFill>
                  </a:rPr>
                  <a:t>70.2</a:t>
                </a:r>
                <a:endParaRPr lang="de-DE" sz="1000" b="1" dirty="0" smtClean="0">
                  <a:solidFill>
                    <a:schemeClr val="accent1"/>
                  </a:solidFill>
                </a:endParaRPr>
              </a:p>
            </p:txBody>
          </p:sp>
        </p:grpSp>
      </p:grpSp>
      <p:grpSp>
        <p:nvGrpSpPr>
          <p:cNvPr id="122" name="Gruppieren 121"/>
          <p:cNvGrpSpPr/>
          <p:nvPr/>
        </p:nvGrpSpPr>
        <p:grpSpPr>
          <a:xfrm>
            <a:off x="6869845" y="3527523"/>
            <a:ext cx="2034443" cy="1073805"/>
            <a:chOff x="1922647" y="3527523"/>
            <a:chExt cx="2034443" cy="1073805"/>
          </a:xfrm>
        </p:grpSpPr>
        <p:grpSp>
          <p:nvGrpSpPr>
            <p:cNvPr id="123" name="Gruppieren 122"/>
            <p:cNvGrpSpPr/>
            <p:nvPr/>
          </p:nvGrpSpPr>
          <p:grpSpPr>
            <a:xfrm>
              <a:off x="1922647" y="3873666"/>
              <a:ext cx="2034443" cy="727662"/>
              <a:chOff x="320566" y="3873666"/>
              <a:chExt cx="2034443" cy="727662"/>
            </a:xfrm>
          </p:grpSpPr>
          <p:grpSp>
            <p:nvGrpSpPr>
              <p:cNvPr id="138" name="Gruppieren 137"/>
              <p:cNvGrpSpPr/>
              <p:nvPr/>
            </p:nvGrpSpPr>
            <p:grpSpPr>
              <a:xfrm>
                <a:off x="2152710" y="3976183"/>
                <a:ext cx="202299" cy="236220"/>
                <a:chOff x="8585359" y="2656840"/>
                <a:chExt cx="202299" cy="236220"/>
              </a:xfrm>
            </p:grpSpPr>
            <p:sp>
              <p:nvSpPr>
                <p:cNvPr id="159" name="Textfeld 158"/>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160" name="Gerade Verbindung 159"/>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142" name="Rechteck 141"/>
              <p:cNvSpPr/>
              <p:nvPr/>
            </p:nvSpPr>
            <p:spPr bwMode="auto">
              <a:xfrm>
                <a:off x="352741" y="3873666"/>
                <a:ext cx="1909028"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nvGrpSpPr>
              <p:cNvPr id="143" name="Gruppieren 142"/>
              <p:cNvGrpSpPr/>
              <p:nvPr/>
            </p:nvGrpSpPr>
            <p:grpSpPr>
              <a:xfrm>
                <a:off x="320566" y="3976183"/>
                <a:ext cx="70853" cy="236220"/>
                <a:chOff x="8648407" y="2656840"/>
                <a:chExt cx="70853" cy="236220"/>
              </a:xfrm>
            </p:grpSpPr>
            <p:sp>
              <p:nvSpPr>
                <p:cNvPr id="151" name="Textfeld 150"/>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152" name="Gerade Verbindung 151"/>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149" name="Textfeld 148"/>
              <p:cNvSpPr txBox="1"/>
              <p:nvPr/>
            </p:nvSpPr>
            <p:spPr>
              <a:xfrm>
                <a:off x="322079" y="4231996"/>
                <a:ext cx="428002"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err="1" smtClean="0">
                    <a:solidFill>
                      <a:srgbClr val="00B050"/>
                    </a:solidFill>
                  </a:rPr>
                  <a:t>disruptive</a:t>
                </a:r>
                <a:r>
                  <a:rPr lang="de-DE" sz="800" b="1" dirty="0" smtClean="0">
                    <a:solidFill>
                      <a:srgbClr val="00B050"/>
                    </a:solidFill>
                  </a:rPr>
                  <a:t>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150" name="Textfeld 149"/>
              <p:cNvSpPr txBox="1"/>
              <p:nvPr/>
            </p:nvSpPr>
            <p:spPr>
              <a:xfrm>
                <a:off x="1925457" y="4231996"/>
                <a:ext cx="428002"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err="1" smtClean="0">
                    <a:solidFill>
                      <a:srgbClr val="FF0000"/>
                    </a:solidFill>
                  </a:rPr>
                  <a:t>disruptive</a:t>
                </a:r>
                <a:endParaRPr lang="de-DE" sz="800" b="1" dirty="0" smtClean="0">
                  <a:solidFill>
                    <a:srgbClr val="FF0000"/>
                  </a:solidFill>
                </a:endParaRPr>
              </a:p>
            </p:txBody>
          </p:sp>
        </p:grpSp>
        <p:grpSp>
          <p:nvGrpSpPr>
            <p:cNvPr id="124" name="Gruppieren 123"/>
            <p:cNvGrpSpPr/>
            <p:nvPr/>
          </p:nvGrpSpPr>
          <p:grpSpPr>
            <a:xfrm>
              <a:off x="2900182" y="3527523"/>
              <a:ext cx="235962" cy="360000"/>
              <a:chOff x="2900182" y="3527523"/>
              <a:chExt cx="235962" cy="360000"/>
            </a:xfrm>
          </p:grpSpPr>
          <p:cxnSp>
            <p:nvCxnSpPr>
              <p:cNvPr id="125" name="Gerade Verbindung mit Pfeil 124"/>
              <p:cNvCxnSpPr/>
              <p:nvPr/>
            </p:nvCxnSpPr>
            <p:spPr>
              <a:xfrm>
                <a:off x="3022052" y="3527523"/>
                <a:ext cx="0" cy="360000"/>
              </a:xfrm>
              <a:prstGeom prst="straightConnector1">
                <a:avLst/>
              </a:prstGeom>
              <a:noFill/>
              <a:ln w="12700">
                <a:solidFill>
                  <a:schemeClr val="accent2"/>
                </a:solidFill>
                <a:round/>
                <a:headEnd/>
                <a:tailEnd type="arrow"/>
              </a:ln>
              <a:effectLst/>
              <a:extLst>
                <a:ext uri="{909E8E84-426E-40dd-AFC4-6F175D3DCCD1}">
                  <a14:hiddenFill xmlns:a14="http://schemas.microsoft.com/office/drawing/2010/main">
                    <a:noFill/>
                  </a14:hiddenFill>
                </a:ext>
              </a:extLst>
            </p:spPr>
          </p:cxnSp>
          <p:sp>
            <p:nvSpPr>
              <p:cNvPr id="137" name="Textfeld 136"/>
              <p:cNvSpPr txBox="1"/>
              <p:nvPr/>
            </p:nvSpPr>
            <p:spPr>
              <a:xfrm>
                <a:off x="2900182"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smtClean="0">
                    <a:solidFill>
                      <a:schemeClr val="accent2">
                        <a:lumMod val="75000"/>
                      </a:schemeClr>
                    </a:solidFill>
                  </a:rPr>
                  <a:t>55.9</a:t>
                </a:r>
                <a:endParaRPr lang="de-DE" sz="1000" b="1" dirty="0" smtClean="0">
                  <a:solidFill>
                    <a:schemeClr val="accent2">
                      <a:lumMod val="75000"/>
                    </a:schemeClr>
                  </a:solidFill>
                </a:endParaRPr>
              </a:p>
            </p:txBody>
          </p:sp>
        </p:grpSp>
      </p:grpSp>
      <p:pic>
        <p:nvPicPr>
          <p:cNvPr id="1026" name="Picture 2" descr="J:\Studien 2015\OBSERVER\EXTERN\15-043747_Eyeo GmbH_Online-Werbung_Verbraucherwahrnehmungen\Vorlagen\Layouts France\05---News---Popup.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982" y="1214656"/>
            <a:ext cx="2136614"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J:\Studien 2015\OBSERVER\EXTERN\15-043747_Eyeo GmbH_Online-Werbung_Verbraucherwahrnehmungen\Vorlagen\Layouts France\04---News---All-Around.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1504" y="1214656"/>
            <a:ext cx="1952158"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Studien 2015\OBSERVER\EXTERN\15-043747_Eyeo GmbH_Online-Werbung_Verbraucherwahrnehmungen\Vorlagen\Layouts France\03---News---Obtrusive-Banner-Ads.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189" y="1214656"/>
            <a:ext cx="1852218"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J:\Studien 2015\OBSERVER\EXTERN\15-043747_Eyeo GmbH_Online-Werbung_Verbraucherwahrnehmungen\Vorlagen\Layouts France\06---Video---Unskippable-Video-A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2917" y="1214656"/>
            <a:ext cx="2197166"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446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234000" y="248323"/>
            <a:ext cx="7901938" cy="841337"/>
          </a:xfrm>
        </p:spPr>
        <p:txBody>
          <a:bodyPr/>
          <a:lstStyle/>
          <a:p>
            <a:r>
              <a:rPr lang="de-DE" dirty="0"/>
              <a:t>Level </a:t>
            </a:r>
            <a:r>
              <a:rPr lang="de-DE" dirty="0" err="1" smtClean="0"/>
              <a:t>of</a:t>
            </a:r>
            <a:r>
              <a:rPr lang="de-DE" dirty="0" smtClean="0"/>
              <a:t> </a:t>
            </a:r>
            <a:r>
              <a:rPr lang="de-DE" dirty="0"/>
              <a:t>Disruption in Detail Bottom-2-Boxes </a:t>
            </a:r>
            <a:r>
              <a:rPr lang="de-DE" dirty="0" smtClean="0"/>
              <a:t>(2/3)</a:t>
            </a:r>
            <a:endParaRPr lang="de-DE" dirty="0"/>
          </a:p>
        </p:txBody>
      </p:sp>
      <p:sp>
        <p:nvSpPr>
          <p:cNvPr id="6" name="Textplatzhalter 4"/>
          <p:cNvSpPr txBox="1">
            <a:spLocks/>
          </p:cNvSpPr>
          <p:nvPr/>
        </p:nvSpPr>
        <p:spPr>
          <a:xfrm>
            <a:off x="233999" y="873125"/>
            <a:ext cx="8576427" cy="233016"/>
          </a:xfrm>
          <a:prstGeom prst="rect">
            <a:avLst/>
          </a:prstGeom>
        </p:spPr>
        <p:txBody>
          <a:bodyPr vert="horz" lIns="0" tIns="0" rIns="0"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none"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cap="none" baseline="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cap="none" baseline="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800" b="1" dirty="0"/>
              <a:t>Mean values were reached by native ads, Text Ad (between) and Ad Banner (Attent. Grab.)</a:t>
            </a:r>
          </a:p>
          <a:p>
            <a:endParaRPr lang="de-DE" sz="1800" b="1" dirty="0"/>
          </a:p>
        </p:txBody>
      </p:sp>
      <p:sp>
        <p:nvSpPr>
          <p:cNvPr id="145" name="Textplatzhalter 2"/>
          <p:cNvSpPr>
            <a:spLocks noGrp="1"/>
          </p:cNvSpPr>
          <p:nvPr>
            <p:ph type="body" sz="quarter" idx="16"/>
          </p:nvPr>
        </p:nvSpPr>
        <p:spPr>
          <a:xfrm>
            <a:off x="633413" y="4638545"/>
            <a:ext cx="6129337" cy="387798"/>
          </a:xfrm>
        </p:spPr>
        <p:txBody>
          <a:bodyPr>
            <a:spAutoFit/>
          </a:bodyPr>
          <a:lstStyle/>
          <a:p>
            <a:r>
              <a:rPr lang="en-US" sz="700" dirty="0"/>
              <a:t>Base: All respondents n=2.000, </a:t>
            </a:r>
            <a:r>
              <a:rPr lang="en-US" sz="700" dirty="0" smtClean="0"/>
              <a:t>Results in %</a:t>
            </a:r>
            <a:endParaRPr lang="en-US" sz="700" dirty="0"/>
          </a:p>
          <a:p>
            <a:r>
              <a:rPr lang="en-US" sz="700" dirty="0"/>
              <a:t>Question R2: Next you will be shown different pictures of a website. The content of the website is the same in each picture. On each page, however, you will see different types of advertising. For each type of advertising shown, please indicate the level of disruption.</a:t>
            </a:r>
          </a:p>
          <a:p>
            <a:r>
              <a:rPr lang="en-US" sz="700" dirty="0" smtClean="0"/>
              <a:t>Data: </a:t>
            </a:r>
            <a:r>
              <a:rPr lang="en-US" sz="700" dirty="0"/>
              <a:t>Bottom-2-Boxes</a:t>
            </a:r>
          </a:p>
        </p:txBody>
      </p:sp>
      <p:sp>
        <p:nvSpPr>
          <p:cNvPr id="55" name="Rechteck 54"/>
          <p:cNvSpPr/>
          <p:nvPr/>
        </p:nvSpPr>
        <p:spPr bwMode="auto">
          <a:xfrm>
            <a:off x="365298"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Native Ad</a:t>
            </a:r>
            <a:endParaRPr lang="de-DE" sz="1400" dirty="0"/>
          </a:p>
        </p:txBody>
      </p:sp>
      <p:sp>
        <p:nvSpPr>
          <p:cNvPr id="82" name="Rechteck 81"/>
          <p:cNvSpPr/>
          <p:nvPr/>
        </p:nvSpPr>
        <p:spPr bwMode="auto">
          <a:xfrm>
            <a:off x="4804215"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a:t>Ad Banner – </a:t>
            </a:r>
          </a:p>
          <a:p>
            <a:pPr algn="ctr">
              <a:lnSpc>
                <a:spcPct val="80000"/>
              </a:lnSpc>
            </a:pPr>
            <a:r>
              <a:rPr lang="de-DE" sz="1400"/>
              <a:t>Attention Grabbing</a:t>
            </a:r>
            <a:endParaRPr lang="de-DE" sz="1400" dirty="0"/>
          </a:p>
        </p:txBody>
      </p:sp>
      <p:sp>
        <p:nvSpPr>
          <p:cNvPr id="149" name="Rechteck 148"/>
          <p:cNvSpPr/>
          <p:nvPr/>
        </p:nvSpPr>
        <p:spPr bwMode="auto">
          <a:xfrm>
            <a:off x="2581222"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Text Ad - Between</a:t>
            </a:r>
            <a:endParaRPr lang="de-DE" sz="1400" dirty="0"/>
          </a:p>
        </p:txBody>
      </p:sp>
      <p:sp>
        <p:nvSpPr>
          <p:cNvPr id="175" name="Rechteck 174"/>
          <p:cNvSpPr/>
          <p:nvPr/>
        </p:nvSpPr>
        <p:spPr bwMode="auto">
          <a:xfrm>
            <a:off x="7021511"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err="1" smtClean="0"/>
              <a:t>subtle</a:t>
            </a:r>
            <a:r>
              <a:rPr lang="de-DE" sz="1400" dirty="0" smtClean="0"/>
              <a:t> Native </a:t>
            </a:r>
            <a:r>
              <a:rPr lang="de-DE" sz="1400" dirty="0" err="1" smtClean="0"/>
              <a:t>Tweets</a:t>
            </a:r>
            <a:endParaRPr lang="de-DE" sz="1400" dirty="0"/>
          </a:p>
        </p:txBody>
      </p:sp>
      <p:grpSp>
        <p:nvGrpSpPr>
          <p:cNvPr id="84" name="Gruppieren 83"/>
          <p:cNvGrpSpPr/>
          <p:nvPr/>
        </p:nvGrpSpPr>
        <p:grpSpPr>
          <a:xfrm>
            <a:off x="219385" y="3527523"/>
            <a:ext cx="2034443" cy="1073805"/>
            <a:chOff x="1922647" y="3527523"/>
            <a:chExt cx="2034443" cy="1073805"/>
          </a:xfrm>
        </p:grpSpPr>
        <p:grpSp>
          <p:nvGrpSpPr>
            <p:cNvPr id="85" name="Gruppieren 84"/>
            <p:cNvGrpSpPr/>
            <p:nvPr/>
          </p:nvGrpSpPr>
          <p:grpSpPr>
            <a:xfrm>
              <a:off x="1922647" y="3873666"/>
              <a:ext cx="2034443" cy="727662"/>
              <a:chOff x="320566" y="3873666"/>
              <a:chExt cx="2034443" cy="727662"/>
            </a:xfrm>
          </p:grpSpPr>
          <p:grpSp>
            <p:nvGrpSpPr>
              <p:cNvPr id="98" name="Gruppieren 97"/>
              <p:cNvGrpSpPr/>
              <p:nvPr/>
            </p:nvGrpSpPr>
            <p:grpSpPr>
              <a:xfrm>
                <a:off x="2152710" y="3976183"/>
                <a:ext cx="202299" cy="236220"/>
                <a:chOff x="8585359" y="2656840"/>
                <a:chExt cx="202299" cy="236220"/>
              </a:xfrm>
            </p:grpSpPr>
            <p:sp>
              <p:nvSpPr>
                <p:cNvPr id="105" name="Textfeld 104"/>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106" name="Gerade Verbindung 105"/>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99" name="Rechteck 98"/>
              <p:cNvSpPr/>
              <p:nvPr/>
            </p:nvSpPr>
            <p:spPr bwMode="auto">
              <a:xfrm>
                <a:off x="352741" y="3873666"/>
                <a:ext cx="1909028"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nvGrpSpPr>
              <p:cNvPr id="100" name="Gruppieren 99"/>
              <p:cNvGrpSpPr/>
              <p:nvPr/>
            </p:nvGrpSpPr>
            <p:grpSpPr>
              <a:xfrm>
                <a:off x="320566" y="3976183"/>
                <a:ext cx="70853" cy="236220"/>
                <a:chOff x="8648407" y="2656840"/>
                <a:chExt cx="70853" cy="236220"/>
              </a:xfrm>
            </p:grpSpPr>
            <p:sp>
              <p:nvSpPr>
                <p:cNvPr id="103" name="Textfeld 102"/>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104" name="Gerade Verbindung 103"/>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101" name="Textfeld 100"/>
              <p:cNvSpPr txBox="1"/>
              <p:nvPr/>
            </p:nvSpPr>
            <p:spPr>
              <a:xfrm>
                <a:off x="322079" y="4231996"/>
                <a:ext cx="428002"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err="1" smtClean="0">
                    <a:solidFill>
                      <a:srgbClr val="00B050"/>
                    </a:solidFill>
                  </a:rPr>
                  <a:t>disruptive</a:t>
                </a:r>
                <a:r>
                  <a:rPr lang="de-DE" sz="800" b="1" dirty="0" smtClean="0">
                    <a:solidFill>
                      <a:srgbClr val="00B050"/>
                    </a:solidFill>
                  </a:rPr>
                  <a:t>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102" name="Textfeld 101"/>
              <p:cNvSpPr txBox="1"/>
              <p:nvPr/>
            </p:nvSpPr>
            <p:spPr>
              <a:xfrm>
                <a:off x="1925457" y="4231996"/>
                <a:ext cx="428002"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err="1" smtClean="0">
                    <a:solidFill>
                      <a:srgbClr val="FF0000"/>
                    </a:solidFill>
                  </a:rPr>
                  <a:t>disruptive</a:t>
                </a:r>
                <a:endParaRPr lang="de-DE" sz="800" b="1" dirty="0" smtClean="0">
                  <a:solidFill>
                    <a:srgbClr val="FF0000"/>
                  </a:solidFill>
                </a:endParaRPr>
              </a:p>
            </p:txBody>
          </p:sp>
        </p:grpSp>
        <p:grpSp>
          <p:nvGrpSpPr>
            <p:cNvPr id="90" name="Gruppieren 89"/>
            <p:cNvGrpSpPr/>
            <p:nvPr/>
          </p:nvGrpSpPr>
          <p:grpSpPr>
            <a:xfrm>
              <a:off x="2702088" y="3527523"/>
              <a:ext cx="235962" cy="360000"/>
              <a:chOff x="2702088" y="3527523"/>
              <a:chExt cx="235962" cy="360000"/>
            </a:xfrm>
          </p:grpSpPr>
          <p:cxnSp>
            <p:nvCxnSpPr>
              <p:cNvPr id="91" name="Gerade Verbindung mit Pfeil 90"/>
              <p:cNvCxnSpPr/>
              <p:nvPr/>
            </p:nvCxnSpPr>
            <p:spPr>
              <a:xfrm>
                <a:off x="2820069" y="3527523"/>
                <a:ext cx="0" cy="360000"/>
              </a:xfrm>
              <a:prstGeom prst="straightConnector1">
                <a:avLst/>
              </a:prstGeom>
              <a:noFill/>
              <a:ln w="12700">
                <a:solidFill>
                  <a:schemeClr val="accent2"/>
                </a:solidFill>
                <a:round/>
                <a:headEnd/>
                <a:tailEnd type="arrow"/>
              </a:ln>
              <a:effectLst/>
              <a:extLst>
                <a:ext uri="{909E8E84-426E-40dd-AFC4-6F175D3DCCD1}">
                  <a14:hiddenFill xmlns:a14="http://schemas.microsoft.com/office/drawing/2010/main">
                    <a:noFill/>
                  </a14:hiddenFill>
                </a:ext>
              </a:extLst>
            </p:spPr>
          </p:cxnSp>
          <p:sp>
            <p:nvSpPr>
              <p:cNvPr id="92" name="Textfeld 91"/>
              <p:cNvSpPr txBox="1"/>
              <p:nvPr/>
            </p:nvSpPr>
            <p:spPr>
              <a:xfrm>
                <a:off x="2702088"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smtClean="0">
                    <a:solidFill>
                      <a:schemeClr val="accent2">
                        <a:lumMod val="75000"/>
                      </a:schemeClr>
                    </a:solidFill>
                  </a:rPr>
                  <a:t>45.1</a:t>
                </a:r>
                <a:endParaRPr lang="de-DE" sz="1000" b="1" dirty="0" smtClean="0">
                  <a:solidFill>
                    <a:schemeClr val="accent2">
                      <a:lumMod val="75000"/>
                    </a:schemeClr>
                  </a:solidFill>
                </a:endParaRPr>
              </a:p>
            </p:txBody>
          </p:sp>
        </p:grpSp>
      </p:grpSp>
      <p:grpSp>
        <p:nvGrpSpPr>
          <p:cNvPr id="107" name="Gruppieren 106"/>
          <p:cNvGrpSpPr/>
          <p:nvPr/>
        </p:nvGrpSpPr>
        <p:grpSpPr>
          <a:xfrm>
            <a:off x="2430184" y="3527523"/>
            <a:ext cx="2034443" cy="1073805"/>
            <a:chOff x="1922647" y="3527523"/>
            <a:chExt cx="2034443" cy="1073805"/>
          </a:xfrm>
        </p:grpSpPr>
        <p:grpSp>
          <p:nvGrpSpPr>
            <p:cNvPr id="108" name="Gruppieren 107"/>
            <p:cNvGrpSpPr/>
            <p:nvPr/>
          </p:nvGrpSpPr>
          <p:grpSpPr>
            <a:xfrm>
              <a:off x="1922647" y="3873666"/>
              <a:ext cx="2034443" cy="727662"/>
              <a:chOff x="320566" y="3873666"/>
              <a:chExt cx="2034443" cy="727662"/>
            </a:xfrm>
          </p:grpSpPr>
          <p:grpSp>
            <p:nvGrpSpPr>
              <p:cNvPr id="112" name="Gruppieren 111"/>
              <p:cNvGrpSpPr/>
              <p:nvPr/>
            </p:nvGrpSpPr>
            <p:grpSpPr>
              <a:xfrm>
                <a:off x="2152710" y="3976183"/>
                <a:ext cx="202299" cy="236220"/>
                <a:chOff x="8585359" y="2656840"/>
                <a:chExt cx="202299" cy="236220"/>
              </a:xfrm>
            </p:grpSpPr>
            <p:sp>
              <p:nvSpPr>
                <p:cNvPr id="119" name="Textfeld 118"/>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120" name="Gerade Verbindung 119"/>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113" name="Rechteck 112"/>
              <p:cNvSpPr/>
              <p:nvPr/>
            </p:nvSpPr>
            <p:spPr bwMode="auto">
              <a:xfrm>
                <a:off x="352741" y="3873666"/>
                <a:ext cx="1909028"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nvGrpSpPr>
              <p:cNvPr id="114" name="Gruppieren 113"/>
              <p:cNvGrpSpPr/>
              <p:nvPr/>
            </p:nvGrpSpPr>
            <p:grpSpPr>
              <a:xfrm>
                <a:off x="320566" y="3976183"/>
                <a:ext cx="70853" cy="236220"/>
                <a:chOff x="8648407" y="2656840"/>
                <a:chExt cx="70853" cy="236220"/>
              </a:xfrm>
            </p:grpSpPr>
            <p:sp>
              <p:nvSpPr>
                <p:cNvPr id="117" name="Textfeld 116"/>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118" name="Gerade Verbindung 117"/>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115" name="Textfeld 114"/>
              <p:cNvSpPr txBox="1"/>
              <p:nvPr/>
            </p:nvSpPr>
            <p:spPr>
              <a:xfrm>
                <a:off x="322079" y="4231996"/>
                <a:ext cx="428002"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err="1" smtClean="0">
                    <a:solidFill>
                      <a:srgbClr val="00B050"/>
                    </a:solidFill>
                  </a:rPr>
                  <a:t>disruptive</a:t>
                </a:r>
                <a:r>
                  <a:rPr lang="de-DE" sz="800" b="1" dirty="0" smtClean="0">
                    <a:solidFill>
                      <a:srgbClr val="00B050"/>
                    </a:solidFill>
                  </a:rPr>
                  <a:t>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116" name="Textfeld 115"/>
              <p:cNvSpPr txBox="1"/>
              <p:nvPr/>
            </p:nvSpPr>
            <p:spPr>
              <a:xfrm>
                <a:off x="1925457" y="4231996"/>
                <a:ext cx="428002"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err="1" smtClean="0">
                    <a:solidFill>
                      <a:srgbClr val="FF0000"/>
                    </a:solidFill>
                  </a:rPr>
                  <a:t>disruptive</a:t>
                </a:r>
                <a:endParaRPr lang="de-DE" sz="800" b="1" dirty="0" smtClean="0">
                  <a:solidFill>
                    <a:srgbClr val="FF0000"/>
                  </a:solidFill>
                </a:endParaRPr>
              </a:p>
            </p:txBody>
          </p:sp>
        </p:grpSp>
        <p:grpSp>
          <p:nvGrpSpPr>
            <p:cNvPr id="109" name="Gruppieren 108"/>
            <p:cNvGrpSpPr/>
            <p:nvPr/>
          </p:nvGrpSpPr>
          <p:grpSpPr>
            <a:xfrm>
              <a:off x="2531226" y="3527523"/>
              <a:ext cx="235962" cy="360000"/>
              <a:chOff x="2531226" y="3527523"/>
              <a:chExt cx="235962" cy="360000"/>
            </a:xfrm>
          </p:grpSpPr>
          <p:cxnSp>
            <p:nvCxnSpPr>
              <p:cNvPr id="110" name="Gerade Verbindung mit Pfeil 109"/>
              <p:cNvCxnSpPr/>
              <p:nvPr/>
            </p:nvCxnSpPr>
            <p:spPr>
              <a:xfrm>
                <a:off x="2653096" y="3527523"/>
                <a:ext cx="0" cy="360000"/>
              </a:xfrm>
              <a:prstGeom prst="straightConnector1">
                <a:avLst/>
              </a:prstGeom>
              <a:noFill/>
              <a:ln w="12700">
                <a:solidFill>
                  <a:schemeClr val="accent2"/>
                </a:solidFill>
                <a:round/>
                <a:headEnd/>
                <a:tailEnd type="arrow"/>
              </a:ln>
              <a:effectLst/>
              <a:extLst>
                <a:ext uri="{909E8E84-426E-40dd-AFC4-6F175D3DCCD1}">
                  <a14:hiddenFill xmlns:a14="http://schemas.microsoft.com/office/drawing/2010/main">
                    <a:noFill/>
                  </a14:hiddenFill>
                </a:ext>
              </a:extLst>
            </p:spPr>
          </p:cxnSp>
          <p:sp>
            <p:nvSpPr>
              <p:cNvPr id="111" name="Textfeld 110"/>
              <p:cNvSpPr txBox="1"/>
              <p:nvPr/>
            </p:nvSpPr>
            <p:spPr>
              <a:xfrm>
                <a:off x="2531226"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smtClean="0">
                    <a:solidFill>
                      <a:schemeClr val="accent2">
                        <a:lumMod val="75000"/>
                      </a:schemeClr>
                    </a:solidFill>
                  </a:rPr>
                  <a:t>36.3</a:t>
                </a:r>
                <a:endParaRPr lang="de-DE" sz="1000" b="1" dirty="0" smtClean="0">
                  <a:solidFill>
                    <a:schemeClr val="accent2">
                      <a:lumMod val="75000"/>
                    </a:schemeClr>
                  </a:solidFill>
                </a:endParaRPr>
              </a:p>
            </p:txBody>
          </p:sp>
        </p:grpSp>
      </p:grpSp>
      <p:grpSp>
        <p:nvGrpSpPr>
          <p:cNvPr id="121" name="Gruppieren 120"/>
          <p:cNvGrpSpPr/>
          <p:nvPr/>
        </p:nvGrpSpPr>
        <p:grpSpPr>
          <a:xfrm>
            <a:off x="4652684" y="3527523"/>
            <a:ext cx="2034443" cy="1073805"/>
            <a:chOff x="1922647" y="3527523"/>
            <a:chExt cx="2034443" cy="1073805"/>
          </a:xfrm>
        </p:grpSpPr>
        <p:grpSp>
          <p:nvGrpSpPr>
            <p:cNvPr id="122" name="Gruppieren 121"/>
            <p:cNvGrpSpPr/>
            <p:nvPr/>
          </p:nvGrpSpPr>
          <p:grpSpPr>
            <a:xfrm>
              <a:off x="1922647" y="3873666"/>
              <a:ext cx="2034443" cy="727662"/>
              <a:chOff x="320566" y="3873666"/>
              <a:chExt cx="2034443" cy="727662"/>
            </a:xfrm>
          </p:grpSpPr>
          <p:grpSp>
            <p:nvGrpSpPr>
              <p:cNvPr id="126" name="Gruppieren 125"/>
              <p:cNvGrpSpPr/>
              <p:nvPr/>
            </p:nvGrpSpPr>
            <p:grpSpPr>
              <a:xfrm>
                <a:off x="2152710" y="3976183"/>
                <a:ext cx="202299" cy="236220"/>
                <a:chOff x="8585359" y="2656840"/>
                <a:chExt cx="202299" cy="236220"/>
              </a:xfrm>
            </p:grpSpPr>
            <p:sp>
              <p:nvSpPr>
                <p:cNvPr id="133" name="Textfeld 132"/>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134" name="Gerade Verbindung 133"/>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127" name="Rechteck 126"/>
              <p:cNvSpPr/>
              <p:nvPr/>
            </p:nvSpPr>
            <p:spPr bwMode="auto">
              <a:xfrm>
                <a:off x="352741" y="3873666"/>
                <a:ext cx="1909028"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nvGrpSpPr>
              <p:cNvPr id="128" name="Gruppieren 127"/>
              <p:cNvGrpSpPr/>
              <p:nvPr/>
            </p:nvGrpSpPr>
            <p:grpSpPr>
              <a:xfrm>
                <a:off x="320566" y="3976183"/>
                <a:ext cx="70853" cy="236220"/>
                <a:chOff x="8648407" y="2656840"/>
                <a:chExt cx="70853" cy="236220"/>
              </a:xfrm>
            </p:grpSpPr>
            <p:sp>
              <p:nvSpPr>
                <p:cNvPr id="131" name="Textfeld 130"/>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132" name="Gerade Verbindung 131"/>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129" name="Textfeld 128"/>
              <p:cNvSpPr txBox="1"/>
              <p:nvPr/>
            </p:nvSpPr>
            <p:spPr>
              <a:xfrm>
                <a:off x="322079" y="4231996"/>
                <a:ext cx="428002"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err="1" smtClean="0">
                    <a:solidFill>
                      <a:srgbClr val="00B050"/>
                    </a:solidFill>
                  </a:rPr>
                  <a:t>disruptive</a:t>
                </a:r>
                <a:r>
                  <a:rPr lang="de-DE" sz="800" b="1" dirty="0" smtClean="0">
                    <a:solidFill>
                      <a:srgbClr val="00B050"/>
                    </a:solidFill>
                  </a:rPr>
                  <a:t>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130" name="Textfeld 129"/>
              <p:cNvSpPr txBox="1"/>
              <p:nvPr/>
            </p:nvSpPr>
            <p:spPr>
              <a:xfrm>
                <a:off x="1925457" y="4231996"/>
                <a:ext cx="428002"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err="1" smtClean="0">
                    <a:solidFill>
                      <a:srgbClr val="FF0000"/>
                    </a:solidFill>
                  </a:rPr>
                  <a:t>disruptive</a:t>
                </a:r>
                <a:endParaRPr lang="de-DE" sz="800" b="1" dirty="0" smtClean="0">
                  <a:solidFill>
                    <a:srgbClr val="FF0000"/>
                  </a:solidFill>
                </a:endParaRPr>
              </a:p>
            </p:txBody>
          </p:sp>
        </p:grpSp>
        <p:grpSp>
          <p:nvGrpSpPr>
            <p:cNvPr id="123" name="Gruppieren 122"/>
            <p:cNvGrpSpPr/>
            <p:nvPr/>
          </p:nvGrpSpPr>
          <p:grpSpPr>
            <a:xfrm>
              <a:off x="2439230" y="3527523"/>
              <a:ext cx="235962" cy="360000"/>
              <a:chOff x="2439230" y="3527523"/>
              <a:chExt cx="235962" cy="360000"/>
            </a:xfrm>
          </p:grpSpPr>
          <p:cxnSp>
            <p:nvCxnSpPr>
              <p:cNvPr id="124" name="Gerade Verbindung mit Pfeil 123"/>
              <p:cNvCxnSpPr/>
              <p:nvPr/>
            </p:nvCxnSpPr>
            <p:spPr>
              <a:xfrm>
                <a:off x="2561100" y="3527523"/>
                <a:ext cx="0" cy="360000"/>
              </a:xfrm>
              <a:prstGeom prst="straightConnector1">
                <a:avLst/>
              </a:prstGeom>
              <a:noFill/>
              <a:ln w="12700">
                <a:solidFill>
                  <a:srgbClr val="00B050"/>
                </a:solidFill>
                <a:round/>
                <a:headEnd/>
                <a:tailEnd type="arrow"/>
              </a:ln>
              <a:effectLst/>
              <a:extLst>
                <a:ext uri="{909E8E84-426E-40dd-AFC4-6F175D3DCCD1}">
                  <a14:hiddenFill xmlns:a14="http://schemas.microsoft.com/office/drawing/2010/main">
                    <a:noFill/>
                  </a14:hiddenFill>
                </a:ext>
              </a:extLst>
            </p:spPr>
          </p:cxnSp>
          <p:sp>
            <p:nvSpPr>
              <p:cNvPr id="125" name="Textfeld 124"/>
              <p:cNvSpPr txBox="1"/>
              <p:nvPr/>
            </p:nvSpPr>
            <p:spPr>
              <a:xfrm>
                <a:off x="2439230"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smtClean="0">
                    <a:solidFill>
                      <a:srgbClr val="00B050"/>
                    </a:solidFill>
                  </a:rPr>
                  <a:t>31.3</a:t>
                </a:r>
                <a:endParaRPr lang="de-DE" sz="1000" b="1" dirty="0" smtClean="0">
                  <a:solidFill>
                    <a:srgbClr val="00B050"/>
                  </a:solidFill>
                </a:endParaRPr>
              </a:p>
            </p:txBody>
          </p:sp>
        </p:grpSp>
      </p:grpSp>
      <p:grpSp>
        <p:nvGrpSpPr>
          <p:cNvPr id="135" name="Gruppieren 134"/>
          <p:cNvGrpSpPr/>
          <p:nvPr/>
        </p:nvGrpSpPr>
        <p:grpSpPr>
          <a:xfrm>
            <a:off x="6869845" y="3527523"/>
            <a:ext cx="2034443" cy="1073805"/>
            <a:chOff x="1922647" y="3527523"/>
            <a:chExt cx="2034443" cy="1073805"/>
          </a:xfrm>
        </p:grpSpPr>
        <p:grpSp>
          <p:nvGrpSpPr>
            <p:cNvPr id="136" name="Gruppieren 135"/>
            <p:cNvGrpSpPr/>
            <p:nvPr/>
          </p:nvGrpSpPr>
          <p:grpSpPr>
            <a:xfrm>
              <a:off x="1922647" y="3873666"/>
              <a:ext cx="2034443" cy="727662"/>
              <a:chOff x="320566" y="3873666"/>
              <a:chExt cx="2034443" cy="727662"/>
            </a:xfrm>
          </p:grpSpPr>
          <p:grpSp>
            <p:nvGrpSpPr>
              <p:cNvPr id="140" name="Gruppieren 139"/>
              <p:cNvGrpSpPr/>
              <p:nvPr/>
            </p:nvGrpSpPr>
            <p:grpSpPr>
              <a:xfrm>
                <a:off x="2152710" y="3976183"/>
                <a:ext cx="202299" cy="236220"/>
                <a:chOff x="8585359" y="2656840"/>
                <a:chExt cx="202299" cy="236220"/>
              </a:xfrm>
            </p:grpSpPr>
            <p:sp>
              <p:nvSpPr>
                <p:cNvPr id="159" name="Textfeld 158"/>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165" name="Gerade Verbindung 164"/>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141" name="Rechteck 140"/>
              <p:cNvSpPr/>
              <p:nvPr/>
            </p:nvSpPr>
            <p:spPr bwMode="auto">
              <a:xfrm>
                <a:off x="352741" y="3873666"/>
                <a:ext cx="1909028"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nvGrpSpPr>
              <p:cNvPr id="142" name="Gruppieren 141"/>
              <p:cNvGrpSpPr/>
              <p:nvPr/>
            </p:nvGrpSpPr>
            <p:grpSpPr>
              <a:xfrm>
                <a:off x="320566" y="3976183"/>
                <a:ext cx="70853" cy="236220"/>
                <a:chOff x="8648407" y="2656840"/>
                <a:chExt cx="70853" cy="236220"/>
              </a:xfrm>
            </p:grpSpPr>
            <p:sp>
              <p:nvSpPr>
                <p:cNvPr id="157" name="Textfeld 156"/>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158" name="Gerade Verbindung 157"/>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151" name="Textfeld 150"/>
              <p:cNvSpPr txBox="1"/>
              <p:nvPr/>
            </p:nvSpPr>
            <p:spPr>
              <a:xfrm>
                <a:off x="322079" y="4231996"/>
                <a:ext cx="428002"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err="1" smtClean="0">
                    <a:solidFill>
                      <a:srgbClr val="00B050"/>
                    </a:solidFill>
                  </a:rPr>
                  <a:t>disruptive</a:t>
                </a:r>
                <a:r>
                  <a:rPr lang="de-DE" sz="800" b="1" dirty="0" smtClean="0">
                    <a:solidFill>
                      <a:srgbClr val="00B050"/>
                    </a:solidFill>
                  </a:rPr>
                  <a:t>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152" name="Textfeld 151"/>
              <p:cNvSpPr txBox="1"/>
              <p:nvPr/>
            </p:nvSpPr>
            <p:spPr>
              <a:xfrm>
                <a:off x="1925457" y="4231996"/>
                <a:ext cx="428002"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err="1" smtClean="0">
                    <a:solidFill>
                      <a:srgbClr val="FF0000"/>
                    </a:solidFill>
                  </a:rPr>
                  <a:t>disruptive</a:t>
                </a:r>
                <a:endParaRPr lang="de-DE" sz="800" b="1" dirty="0" smtClean="0">
                  <a:solidFill>
                    <a:srgbClr val="FF0000"/>
                  </a:solidFill>
                </a:endParaRPr>
              </a:p>
            </p:txBody>
          </p:sp>
        </p:grpSp>
        <p:grpSp>
          <p:nvGrpSpPr>
            <p:cNvPr id="137" name="Gruppieren 136"/>
            <p:cNvGrpSpPr/>
            <p:nvPr/>
          </p:nvGrpSpPr>
          <p:grpSpPr>
            <a:xfrm>
              <a:off x="2422266" y="3527523"/>
              <a:ext cx="235962" cy="360000"/>
              <a:chOff x="2422266" y="3527523"/>
              <a:chExt cx="235962" cy="360000"/>
            </a:xfrm>
          </p:grpSpPr>
          <p:cxnSp>
            <p:nvCxnSpPr>
              <p:cNvPr id="138" name="Gerade Verbindung mit Pfeil 137"/>
              <p:cNvCxnSpPr/>
              <p:nvPr/>
            </p:nvCxnSpPr>
            <p:spPr>
              <a:xfrm>
                <a:off x="2544136" y="3527523"/>
                <a:ext cx="0" cy="360000"/>
              </a:xfrm>
              <a:prstGeom prst="straightConnector1">
                <a:avLst/>
              </a:prstGeom>
              <a:noFill/>
              <a:ln w="12700">
                <a:solidFill>
                  <a:srgbClr val="00B050"/>
                </a:solidFill>
                <a:round/>
                <a:headEnd/>
                <a:tailEnd type="arrow"/>
              </a:ln>
              <a:effectLst/>
              <a:extLst>
                <a:ext uri="{909E8E84-426E-40dd-AFC4-6F175D3DCCD1}">
                  <a14:hiddenFill xmlns:a14="http://schemas.microsoft.com/office/drawing/2010/main">
                    <a:noFill/>
                  </a14:hiddenFill>
                </a:ext>
              </a:extLst>
            </p:spPr>
          </p:cxnSp>
          <p:sp>
            <p:nvSpPr>
              <p:cNvPr id="139" name="Textfeld 138"/>
              <p:cNvSpPr txBox="1"/>
              <p:nvPr/>
            </p:nvSpPr>
            <p:spPr>
              <a:xfrm>
                <a:off x="2422266"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smtClean="0">
                    <a:solidFill>
                      <a:srgbClr val="00B050"/>
                    </a:solidFill>
                  </a:rPr>
                  <a:t>31.0</a:t>
                </a:r>
                <a:endParaRPr lang="de-DE" sz="1000" b="1" dirty="0" smtClean="0">
                  <a:solidFill>
                    <a:srgbClr val="00B050"/>
                  </a:solidFill>
                </a:endParaRPr>
              </a:p>
            </p:txBody>
          </p:sp>
        </p:grpSp>
      </p:grpSp>
      <p:pic>
        <p:nvPicPr>
          <p:cNvPr id="2050" name="Picture 2" descr="J:\Studien 2015\OBSERVER\EXTERN\15-043747_Eyeo GmbH_Online-Werbung_Verbraucherwahrnehmungen\Vorlagen\Layouts France\11---Native---Hidden-Native-Ad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262" y="1214438"/>
            <a:ext cx="155279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J:\Studien 2015\OBSERVER\EXTERN\15-043747_Eyeo GmbH_Online-Werbung_Verbraucherwahrnehmungen\Vorlagen\Layouts France\09---News---Text-Ad-In-Betw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4075" y="1214438"/>
            <a:ext cx="1904211"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J:\Studien 2015\OBSERVER\EXTERN\15-043747_Eyeo GmbH_Online-Werbung_Verbraucherwahrnehmungen\Vorlagen\Layouts France\02---News---Obtrusiv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7752" y="1214438"/>
            <a:ext cx="2132417"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J:\Studien 2015\OBSERVER\EXTERN\15-043747_Eyeo GmbH_Online-Werbung_Verbraucherwahrnehmungen\Vorlagen\Layouts France\12---Twitter---Subtle-Native-Tweet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97970" y="1214438"/>
            <a:ext cx="1773529"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10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234000" y="248323"/>
            <a:ext cx="7901938" cy="841337"/>
          </a:xfrm>
        </p:spPr>
        <p:txBody>
          <a:bodyPr/>
          <a:lstStyle/>
          <a:p>
            <a:r>
              <a:rPr lang="de-DE" dirty="0"/>
              <a:t>Level </a:t>
            </a:r>
            <a:r>
              <a:rPr lang="de-DE" dirty="0" err="1" smtClean="0"/>
              <a:t>of</a:t>
            </a:r>
            <a:r>
              <a:rPr lang="de-DE" dirty="0" smtClean="0"/>
              <a:t> </a:t>
            </a:r>
            <a:r>
              <a:rPr lang="de-DE" dirty="0"/>
              <a:t>Disruption in Detail Bottom-2-Boxes </a:t>
            </a:r>
            <a:r>
              <a:rPr lang="de-DE" dirty="0" smtClean="0"/>
              <a:t>(3/3)</a:t>
            </a:r>
            <a:endParaRPr lang="de-DE" dirty="0"/>
          </a:p>
        </p:txBody>
      </p:sp>
      <p:sp>
        <p:nvSpPr>
          <p:cNvPr id="6" name="Textplatzhalter 4"/>
          <p:cNvSpPr txBox="1">
            <a:spLocks/>
          </p:cNvSpPr>
          <p:nvPr/>
        </p:nvSpPr>
        <p:spPr>
          <a:xfrm>
            <a:off x="234000" y="873125"/>
            <a:ext cx="8452800" cy="233016"/>
          </a:xfrm>
          <a:prstGeom prst="rect">
            <a:avLst/>
          </a:prstGeom>
        </p:spPr>
        <p:txBody>
          <a:bodyPr vert="horz" lIns="0" tIns="0" rIns="0"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none"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cap="none" baseline="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cap="none" baseline="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dirty="0"/>
              <a:t>Comparatively low is the level of disruption for Text </a:t>
            </a:r>
            <a:r>
              <a:rPr lang="en-US" sz="1800" b="1" dirty="0" smtClean="0"/>
              <a:t>Ad, Ad Banner Conservative </a:t>
            </a:r>
            <a:r>
              <a:rPr lang="en-US" sz="1800" b="1" dirty="0"/>
              <a:t>and Search Ad</a:t>
            </a:r>
            <a:endParaRPr lang="de-DE" sz="1800" b="1" dirty="0"/>
          </a:p>
          <a:p>
            <a:endParaRPr lang="de-DE" sz="1800" dirty="0"/>
          </a:p>
        </p:txBody>
      </p:sp>
      <p:sp>
        <p:nvSpPr>
          <p:cNvPr id="175" name="Textplatzhalter 2"/>
          <p:cNvSpPr>
            <a:spLocks noGrp="1"/>
          </p:cNvSpPr>
          <p:nvPr>
            <p:ph type="body" sz="quarter" idx="16"/>
          </p:nvPr>
        </p:nvSpPr>
        <p:spPr>
          <a:xfrm>
            <a:off x="633413" y="4638545"/>
            <a:ext cx="6129337" cy="387798"/>
          </a:xfrm>
        </p:spPr>
        <p:txBody>
          <a:bodyPr>
            <a:spAutoFit/>
          </a:bodyPr>
          <a:lstStyle/>
          <a:p>
            <a:r>
              <a:rPr lang="en-US" sz="700" dirty="0"/>
              <a:t>Base: All respondents n=2.000, </a:t>
            </a:r>
            <a:r>
              <a:rPr lang="en-US" sz="700" dirty="0" smtClean="0"/>
              <a:t>Results in %</a:t>
            </a:r>
            <a:endParaRPr lang="en-US" sz="700" dirty="0"/>
          </a:p>
          <a:p>
            <a:r>
              <a:rPr lang="en-US" sz="700" dirty="0"/>
              <a:t>Question R2: Next you will be shown different pictures of a website. The content of the website is the same in each picture. On each page, however, you will see different types of advertising. For each type of advertising shown, please indicate the level of disruption.</a:t>
            </a:r>
          </a:p>
          <a:p>
            <a:r>
              <a:rPr lang="en-US" sz="700" dirty="0" smtClean="0"/>
              <a:t>Data: </a:t>
            </a:r>
            <a:r>
              <a:rPr lang="en-US" sz="700" dirty="0"/>
              <a:t>Bottom-2-Boxes</a:t>
            </a:r>
          </a:p>
        </p:txBody>
      </p:sp>
      <p:sp>
        <p:nvSpPr>
          <p:cNvPr id="80" name="Rechteck 79"/>
          <p:cNvSpPr/>
          <p:nvPr/>
        </p:nvSpPr>
        <p:spPr bwMode="auto">
          <a:xfrm>
            <a:off x="2061300" y="3198098"/>
            <a:ext cx="1440000"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Text Ad - Below</a:t>
            </a:r>
            <a:endParaRPr lang="de-DE" sz="1400" dirty="0"/>
          </a:p>
        </p:txBody>
      </p:sp>
      <p:sp>
        <p:nvSpPr>
          <p:cNvPr id="162" name="Rechteck 161"/>
          <p:cNvSpPr/>
          <p:nvPr/>
        </p:nvSpPr>
        <p:spPr bwMode="auto">
          <a:xfrm>
            <a:off x="5633175" y="3198098"/>
            <a:ext cx="1440000"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Search Ad </a:t>
            </a:r>
            <a:br>
              <a:rPr lang="de-DE" sz="1400" dirty="0" smtClean="0"/>
            </a:br>
            <a:r>
              <a:rPr lang="de-DE" sz="1400" smtClean="0"/>
              <a:t>High Quantity</a:t>
            </a:r>
            <a:endParaRPr lang="de-DE" sz="1400" dirty="0"/>
          </a:p>
        </p:txBody>
      </p:sp>
      <p:sp>
        <p:nvSpPr>
          <p:cNvPr id="191" name="Rechteck 190"/>
          <p:cNvSpPr/>
          <p:nvPr/>
        </p:nvSpPr>
        <p:spPr bwMode="auto">
          <a:xfrm>
            <a:off x="3843596" y="3198098"/>
            <a:ext cx="1440000"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Ad Banner </a:t>
            </a:r>
            <a:br>
              <a:rPr lang="de-DE" sz="1400" dirty="0" smtClean="0"/>
            </a:br>
            <a:r>
              <a:rPr lang="de-DE" sz="1400" dirty="0" smtClean="0"/>
              <a:t>Conservative</a:t>
            </a:r>
            <a:endParaRPr lang="de-DE" sz="1400" dirty="0"/>
          </a:p>
        </p:txBody>
      </p:sp>
      <p:sp>
        <p:nvSpPr>
          <p:cNvPr id="215" name="Rechteck 214"/>
          <p:cNvSpPr/>
          <p:nvPr/>
        </p:nvSpPr>
        <p:spPr bwMode="auto">
          <a:xfrm>
            <a:off x="276550" y="3198098"/>
            <a:ext cx="1440000"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Text Ad - Next </a:t>
            </a:r>
            <a:r>
              <a:rPr lang="de-DE" sz="1400" dirty="0"/>
              <a:t>To</a:t>
            </a:r>
          </a:p>
        </p:txBody>
      </p:sp>
      <p:sp>
        <p:nvSpPr>
          <p:cNvPr id="240" name="Rechteck 239"/>
          <p:cNvSpPr/>
          <p:nvPr/>
        </p:nvSpPr>
        <p:spPr bwMode="auto">
          <a:xfrm>
            <a:off x="7414003" y="3198098"/>
            <a:ext cx="1440000"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Search Ad - </a:t>
            </a:r>
            <a:br>
              <a:rPr lang="de-DE" sz="1400" dirty="0" smtClean="0"/>
            </a:br>
            <a:r>
              <a:rPr lang="de-DE" sz="1400" smtClean="0"/>
              <a:t>Low Quantity</a:t>
            </a:r>
            <a:endParaRPr lang="de-DE" sz="1400" dirty="0"/>
          </a:p>
        </p:txBody>
      </p:sp>
      <p:grpSp>
        <p:nvGrpSpPr>
          <p:cNvPr id="13" name="Gruppieren 12"/>
          <p:cNvGrpSpPr/>
          <p:nvPr/>
        </p:nvGrpSpPr>
        <p:grpSpPr>
          <a:xfrm>
            <a:off x="221627" y="3520806"/>
            <a:ext cx="1537325" cy="1080336"/>
            <a:chOff x="5634342" y="3050574"/>
            <a:chExt cx="1537325" cy="1080336"/>
          </a:xfrm>
        </p:grpSpPr>
        <p:grpSp>
          <p:nvGrpSpPr>
            <p:cNvPr id="219" name="Gruppieren 218"/>
            <p:cNvGrpSpPr/>
            <p:nvPr/>
          </p:nvGrpSpPr>
          <p:grpSpPr>
            <a:xfrm>
              <a:off x="5955001" y="3050574"/>
              <a:ext cx="235962" cy="360000"/>
              <a:chOff x="6686838" y="3527523"/>
              <a:chExt cx="235962" cy="360000"/>
            </a:xfrm>
          </p:grpSpPr>
          <p:cxnSp>
            <p:nvCxnSpPr>
              <p:cNvPr id="220" name="Gerade Verbindung mit Pfeil 219"/>
              <p:cNvCxnSpPr/>
              <p:nvPr/>
            </p:nvCxnSpPr>
            <p:spPr>
              <a:xfrm>
                <a:off x="6804819" y="3527523"/>
                <a:ext cx="0" cy="360000"/>
              </a:xfrm>
              <a:prstGeom prst="straightConnector1">
                <a:avLst/>
              </a:prstGeom>
              <a:noFill/>
              <a:ln w="12700">
                <a:solidFill>
                  <a:srgbClr val="00B050"/>
                </a:solidFill>
                <a:round/>
                <a:headEnd/>
                <a:tailEnd type="arrow"/>
              </a:ln>
              <a:effectLst/>
              <a:extLst>
                <a:ext uri="{909E8E84-426E-40dd-AFC4-6F175D3DCCD1}">
                  <a14:hiddenFill xmlns:a14="http://schemas.microsoft.com/office/drawing/2010/main">
                    <a:noFill/>
                  </a14:hiddenFill>
                </a:ext>
              </a:extLst>
            </p:spPr>
          </p:cxnSp>
          <p:sp>
            <p:nvSpPr>
              <p:cNvPr id="221" name="Textfeld 220"/>
              <p:cNvSpPr txBox="1"/>
              <p:nvPr/>
            </p:nvSpPr>
            <p:spPr>
              <a:xfrm>
                <a:off x="6686838"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smtClean="0">
                    <a:solidFill>
                      <a:srgbClr val="00B050"/>
                    </a:solidFill>
                  </a:rPr>
                  <a:t>28.8</a:t>
                </a:r>
                <a:endParaRPr lang="de-DE" sz="1000" b="1" dirty="0" smtClean="0">
                  <a:solidFill>
                    <a:srgbClr val="00B050"/>
                  </a:solidFill>
                </a:endParaRPr>
              </a:p>
            </p:txBody>
          </p:sp>
        </p:grpSp>
        <p:grpSp>
          <p:nvGrpSpPr>
            <p:cNvPr id="307" name="Gruppieren 306"/>
            <p:cNvGrpSpPr/>
            <p:nvPr/>
          </p:nvGrpSpPr>
          <p:grpSpPr>
            <a:xfrm>
              <a:off x="5634342" y="3403248"/>
              <a:ext cx="1537325" cy="727662"/>
              <a:chOff x="220938" y="3370593"/>
              <a:chExt cx="1537325" cy="727662"/>
            </a:xfrm>
          </p:grpSpPr>
          <p:grpSp>
            <p:nvGrpSpPr>
              <p:cNvPr id="308" name="Gruppieren 307"/>
              <p:cNvGrpSpPr/>
              <p:nvPr/>
            </p:nvGrpSpPr>
            <p:grpSpPr>
              <a:xfrm>
                <a:off x="1555964" y="3473110"/>
                <a:ext cx="202299" cy="236220"/>
                <a:chOff x="8585359" y="2656840"/>
                <a:chExt cx="202299" cy="236220"/>
              </a:xfrm>
            </p:grpSpPr>
            <p:sp>
              <p:nvSpPr>
                <p:cNvPr id="318" name="Textfeld 317"/>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319" name="Gerade Verbindung 318"/>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317" name="Rechteck 316"/>
              <p:cNvSpPr/>
              <p:nvPr/>
            </p:nvSpPr>
            <p:spPr bwMode="auto">
              <a:xfrm>
                <a:off x="253113" y="3370593"/>
                <a:ext cx="1411485"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nvGrpSpPr>
              <p:cNvPr id="310" name="Gruppieren 309"/>
              <p:cNvGrpSpPr/>
              <p:nvPr/>
            </p:nvGrpSpPr>
            <p:grpSpPr>
              <a:xfrm>
                <a:off x="220938" y="3473110"/>
                <a:ext cx="70853" cy="236220"/>
                <a:chOff x="8648407" y="2656840"/>
                <a:chExt cx="70853" cy="236220"/>
              </a:xfrm>
            </p:grpSpPr>
            <p:sp>
              <p:nvSpPr>
                <p:cNvPr id="313" name="Textfeld 312"/>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314" name="Gerade Verbindung 313"/>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311" name="Textfeld 310"/>
              <p:cNvSpPr txBox="1"/>
              <p:nvPr/>
            </p:nvSpPr>
            <p:spPr>
              <a:xfrm>
                <a:off x="222451" y="3728923"/>
                <a:ext cx="428002"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err="1" smtClean="0">
                    <a:solidFill>
                      <a:srgbClr val="00B050"/>
                    </a:solidFill>
                  </a:rPr>
                  <a:t>disruptive</a:t>
                </a:r>
                <a:r>
                  <a:rPr lang="de-DE" sz="800" b="1" dirty="0" smtClean="0">
                    <a:solidFill>
                      <a:srgbClr val="00B050"/>
                    </a:solidFill>
                  </a:rPr>
                  <a:t>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312" name="Textfeld 311"/>
              <p:cNvSpPr txBox="1"/>
              <p:nvPr/>
            </p:nvSpPr>
            <p:spPr>
              <a:xfrm>
                <a:off x="1328711" y="3728923"/>
                <a:ext cx="428002"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err="1" smtClean="0">
                    <a:solidFill>
                      <a:srgbClr val="FF0000"/>
                    </a:solidFill>
                  </a:rPr>
                  <a:t>disruptive</a:t>
                </a:r>
                <a:endParaRPr lang="de-DE" sz="800" b="1" dirty="0" smtClean="0">
                  <a:solidFill>
                    <a:srgbClr val="FF0000"/>
                  </a:solidFill>
                </a:endParaRPr>
              </a:p>
            </p:txBody>
          </p:sp>
        </p:grpSp>
      </p:grpSp>
      <p:grpSp>
        <p:nvGrpSpPr>
          <p:cNvPr id="105" name="Gruppieren 104"/>
          <p:cNvGrpSpPr/>
          <p:nvPr/>
        </p:nvGrpSpPr>
        <p:grpSpPr>
          <a:xfrm>
            <a:off x="2006245" y="3520806"/>
            <a:ext cx="1537325" cy="1080336"/>
            <a:chOff x="5634342" y="3050574"/>
            <a:chExt cx="1537325" cy="1080336"/>
          </a:xfrm>
        </p:grpSpPr>
        <p:grpSp>
          <p:nvGrpSpPr>
            <p:cNvPr id="106" name="Gruppieren 105"/>
            <p:cNvGrpSpPr/>
            <p:nvPr/>
          </p:nvGrpSpPr>
          <p:grpSpPr>
            <a:xfrm>
              <a:off x="5943096" y="3050574"/>
              <a:ext cx="235962" cy="360000"/>
              <a:chOff x="6674933" y="3527523"/>
              <a:chExt cx="235962" cy="360000"/>
            </a:xfrm>
          </p:grpSpPr>
          <p:cxnSp>
            <p:nvCxnSpPr>
              <p:cNvPr id="117" name="Gerade Verbindung mit Pfeil 116"/>
              <p:cNvCxnSpPr/>
              <p:nvPr/>
            </p:nvCxnSpPr>
            <p:spPr>
              <a:xfrm>
                <a:off x="6792914" y="3527523"/>
                <a:ext cx="0" cy="360000"/>
              </a:xfrm>
              <a:prstGeom prst="straightConnector1">
                <a:avLst/>
              </a:prstGeom>
              <a:noFill/>
              <a:ln w="12700">
                <a:solidFill>
                  <a:srgbClr val="00B050"/>
                </a:solidFill>
                <a:round/>
                <a:headEnd/>
                <a:tailEnd type="arrow"/>
              </a:ln>
              <a:effectLst/>
              <a:extLst>
                <a:ext uri="{909E8E84-426E-40dd-AFC4-6F175D3DCCD1}">
                  <a14:hiddenFill xmlns:a14="http://schemas.microsoft.com/office/drawing/2010/main">
                    <a:noFill/>
                  </a14:hiddenFill>
                </a:ext>
              </a:extLst>
            </p:spPr>
          </p:cxnSp>
          <p:sp>
            <p:nvSpPr>
              <p:cNvPr id="118" name="Textfeld 117"/>
              <p:cNvSpPr txBox="1"/>
              <p:nvPr/>
            </p:nvSpPr>
            <p:spPr>
              <a:xfrm>
                <a:off x="6674933"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smtClean="0">
                    <a:solidFill>
                      <a:srgbClr val="00B050"/>
                    </a:solidFill>
                  </a:rPr>
                  <a:t>28.2</a:t>
                </a:r>
                <a:endParaRPr lang="de-DE" sz="1000" b="1" dirty="0" smtClean="0">
                  <a:solidFill>
                    <a:srgbClr val="00B050"/>
                  </a:solidFill>
                </a:endParaRPr>
              </a:p>
            </p:txBody>
          </p:sp>
        </p:grpSp>
        <p:grpSp>
          <p:nvGrpSpPr>
            <p:cNvPr id="107" name="Gruppieren 106"/>
            <p:cNvGrpSpPr/>
            <p:nvPr/>
          </p:nvGrpSpPr>
          <p:grpSpPr>
            <a:xfrm>
              <a:off x="5634342" y="3403248"/>
              <a:ext cx="1537325" cy="727662"/>
              <a:chOff x="220938" y="3370593"/>
              <a:chExt cx="1537325" cy="727662"/>
            </a:xfrm>
          </p:grpSpPr>
          <p:grpSp>
            <p:nvGrpSpPr>
              <p:cNvPr id="108" name="Gruppieren 107"/>
              <p:cNvGrpSpPr/>
              <p:nvPr/>
            </p:nvGrpSpPr>
            <p:grpSpPr>
              <a:xfrm>
                <a:off x="1555964" y="3473110"/>
                <a:ext cx="202299" cy="236220"/>
                <a:chOff x="8585359" y="2656840"/>
                <a:chExt cx="202299" cy="236220"/>
              </a:xfrm>
            </p:grpSpPr>
            <p:sp>
              <p:nvSpPr>
                <p:cNvPr id="115" name="Textfeld 114"/>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116" name="Gerade Verbindung 115"/>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109" name="Rechteck 108"/>
              <p:cNvSpPr/>
              <p:nvPr/>
            </p:nvSpPr>
            <p:spPr bwMode="auto">
              <a:xfrm>
                <a:off x="253113" y="3370593"/>
                <a:ext cx="1411485"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nvGrpSpPr>
              <p:cNvPr id="110" name="Gruppieren 109"/>
              <p:cNvGrpSpPr/>
              <p:nvPr/>
            </p:nvGrpSpPr>
            <p:grpSpPr>
              <a:xfrm>
                <a:off x="220938" y="3473110"/>
                <a:ext cx="70853" cy="236220"/>
                <a:chOff x="8648407" y="2656840"/>
                <a:chExt cx="70853" cy="236220"/>
              </a:xfrm>
            </p:grpSpPr>
            <p:sp>
              <p:nvSpPr>
                <p:cNvPr id="113" name="Textfeld 112"/>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114" name="Gerade Verbindung 113"/>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111" name="Textfeld 110"/>
              <p:cNvSpPr txBox="1"/>
              <p:nvPr/>
            </p:nvSpPr>
            <p:spPr>
              <a:xfrm>
                <a:off x="222451" y="3728923"/>
                <a:ext cx="428002"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err="1" smtClean="0">
                    <a:solidFill>
                      <a:srgbClr val="00B050"/>
                    </a:solidFill>
                  </a:rPr>
                  <a:t>disruptive</a:t>
                </a:r>
                <a:r>
                  <a:rPr lang="de-DE" sz="800" b="1" dirty="0" smtClean="0">
                    <a:solidFill>
                      <a:srgbClr val="00B050"/>
                    </a:solidFill>
                  </a:rPr>
                  <a:t>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112" name="Textfeld 111"/>
              <p:cNvSpPr txBox="1"/>
              <p:nvPr/>
            </p:nvSpPr>
            <p:spPr>
              <a:xfrm>
                <a:off x="1328711" y="3728923"/>
                <a:ext cx="428002"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err="1" smtClean="0">
                    <a:solidFill>
                      <a:srgbClr val="FF0000"/>
                    </a:solidFill>
                  </a:rPr>
                  <a:t>disruptive</a:t>
                </a:r>
                <a:endParaRPr lang="de-DE" sz="800" b="1" dirty="0" smtClean="0">
                  <a:solidFill>
                    <a:srgbClr val="FF0000"/>
                  </a:solidFill>
                </a:endParaRPr>
              </a:p>
            </p:txBody>
          </p:sp>
        </p:grpSp>
      </p:grpSp>
      <p:grpSp>
        <p:nvGrpSpPr>
          <p:cNvPr id="119" name="Gruppieren 118"/>
          <p:cNvGrpSpPr/>
          <p:nvPr/>
        </p:nvGrpSpPr>
        <p:grpSpPr>
          <a:xfrm>
            <a:off x="3790863" y="3520806"/>
            <a:ext cx="1537325" cy="1080336"/>
            <a:chOff x="5634342" y="3050574"/>
            <a:chExt cx="1537325" cy="1080336"/>
          </a:xfrm>
        </p:grpSpPr>
        <p:grpSp>
          <p:nvGrpSpPr>
            <p:cNvPr id="120" name="Gruppieren 119"/>
            <p:cNvGrpSpPr/>
            <p:nvPr/>
          </p:nvGrpSpPr>
          <p:grpSpPr>
            <a:xfrm>
              <a:off x="5893095" y="3050574"/>
              <a:ext cx="235962" cy="360000"/>
              <a:chOff x="6624932" y="3527523"/>
              <a:chExt cx="235962" cy="360000"/>
            </a:xfrm>
          </p:grpSpPr>
          <p:cxnSp>
            <p:nvCxnSpPr>
              <p:cNvPr id="131" name="Gerade Verbindung mit Pfeil 130"/>
              <p:cNvCxnSpPr/>
              <p:nvPr/>
            </p:nvCxnSpPr>
            <p:spPr>
              <a:xfrm>
                <a:off x="6742913" y="3527523"/>
                <a:ext cx="0" cy="360000"/>
              </a:xfrm>
              <a:prstGeom prst="straightConnector1">
                <a:avLst/>
              </a:prstGeom>
              <a:noFill/>
              <a:ln w="12700">
                <a:solidFill>
                  <a:srgbClr val="00B050"/>
                </a:solidFill>
                <a:round/>
                <a:headEnd/>
                <a:tailEnd type="arrow"/>
              </a:ln>
              <a:effectLst/>
              <a:extLst>
                <a:ext uri="{909E8E84-426E-40dd-AFC4-6F175D3DCCD1}">
                  <a14:hiddenFill xmlns:a14="http://schemas.microsoft.com/office/drawing/2010/main">
                    <a:noFill/>
                  </a14:hiddenFill>
                </a:ext>
              </a:extLst>
            </p:spPr>
          </p:cxnSp>
          <p:sp>
            <p:nvSpPr>
              <p:cNvPr id="132" name="Textfeld 131"/>
              <p:cNvSpPr txBox="1"/>
              <p:nvPr/>
            </p:nvSpPr>
            <p:spPr>
              <a:xfrm>
                <a:off x="6624932"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smtClean="0">
                    <a:solidFill>
                      <a:srgbClr val="00B050"/>
                    </a:solidFill>
                  </a:rPr>
                  <a:t>24.0</a:t>
                </a:r>
                <a:endParaRPr lang="de-DE" sz="1000" b="1" dirty="0" smtClean="0">
                  <a:solidFill>
                    <a:srgbClr val="00B050"/>
                  </a:solidFill>
                </a:endParaRPr>
              </a:p>
            </p:txBody>
          </p:sp>
        </p:grpSp>
        <p:grpSp>
          <p:nvGrpSpPr>
            <p:cNvPr id="121" name="Gruppieren 120"/>
            <p:cNvGrpSpPr/>
            <p:nvPr/>
          </p:nvGrpSpPr>
          <p:grpSpPr>
            <a:xfrm>
              <a:off x="5634342" y="3403248"/>
              <a:ext cx="1537325" cy="727662"/>
              <a:chOff x="220938" y="3370593"/>
              <a:chExt cx="1537325" cy="727662"/>
            </a:xfrm>
          </p:grpSpPr>
          <p:grpSp>
            <p:nvGrpSpPr>
              <p:cNvPr id="122" name="Gruppieren 121"/>
              <p:cNvGrpSpPr/>
              <p:nvPr/>
            </p:nvGrpSpPr>
            <p:grpSpPr>
              <a:xfrm>
                <a:off x="1555964" y="3473110"/>
                <a:ext cx="202299" cy="236220"/>
                <a:chOff x="8585359" y="2656840"/>
                <a:chExt cx="202299" cy="236220"/>
              </a:xfrm>
            </p:grpSpPr>
            <p:sp>
              <p:nvSpPr>
                <p:cNvPr id="129" name="Textfeld 128"/>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130" name="Gerade Verbindung 129"/>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123" name="Rechteck 122"/>
              <p:cNvSpPr/>
              <p:nvPr/>
            </p:nvSpPr>
            <p:spPr bwMode="auto">
              <a:xfrm>
                <a:off x="253113" y="3370593"/>
                <a:ext cx="1411485"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nvGrpSpPr>
              <p:cNvPr id="124" name="Gruppieren 123"/>
              <p:cNvGrpSpPr/>
              <p:nvPr/>
            </p:nvGrpSpPr>
            <p:grpSpPr>
              <a:xfrm>
                <a:off x="220938" y="3473110"/>
                <a:ext cx="70853" cy="236220"/>
                <a:chOff x="8648407" y="2656840"/>
                <a:chExt cx="70853" cy="236220"/>
              </a:xfrm>
            </p:grpSpPr>
            <p:sp>
              <p:nvSpPr>
                <p:cNvPr id="127" name="Textfeld 126"/>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128" name="Gerade Verbindung 127"/>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125" name="Textfeld 124"/>
              <p:cNvSpPr txBox="1"/>
              <p:nvPr/>
            </p:nvSpPr>
            <p:spPr>
              <a:xfrm>
                <a:off x="222451" y="3728923"/>
                <a:ext cx="428002"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err="1" smtClean="0">
                    <a:solidFill>
                      <a:srgbClr val="00B050"/>
                    </a:solidFill>
                  </a:rPr>
                  <a:t>disruptive</a:t>
                </a:r>
                <a:r>
                  <a:rPr lang="de-DE" sz="800" b="1" dirty="0" smtClean="0">
                    <a:solidFill>
                      <a:srgbClr val="00B050"/>
                    </a:solidFill>
                  </a:rPr>
                  <a:t>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126" name="Textfeld 125"/>
              <p:cNvSpPr txBox="1"/>
              <p:nvPr/>
            </p:nvSpPr>
            <p:spPr>
              <a:xfrm>
                <a:off x="1328711" y="3728923"/>
                <a:ext cx="428002"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err="1" smtClean="0">
                    <a:solidFill>
                      <a:srgbClr val="FF0000"/>
                    </a:solidFill>
                  </a:rPr>
                  <a:t>disruptive</a:t>
                </a:r>
                <a:endParaRPr lang="de-DE" sz="800" b="1" dirty="0" smtClean="0">
                  <a:solidFill>
                    <a:srgbClr val="FF0000"/>
                  </a:solidFill>
                </a:endParaRPr>
              </a:p>
            </p:txBody>
          </p:sp>
        </p:grpSp>
      </p:grpSp>
      <p:grpSp>
        <p:nvGrpSpPr>
          <p:cNvPr id="133" name="Gruppieren 132"/>
          <p:cNvGrpSpPr/>
          <p:nvPr/>
        </p:nvGrpSpPr>
        <p:grpSpPr>
          <a:xfrm>
            <a:off x="5575481" y="3520806"/>
            <a:ext cx="1537325" cy="1080336"/>
            <a:chOff x="5634342" y="3050574"/>
            <a:chExt cx="1537325" cy="1080336"/>
          </a:xfrm>
        </p:grpSpPr>
        <p:grpSp>
          <p:nvGrpSpPr>
            <p:cNvPr id="134" name="Gruppieren 133"/>
            <p:cNvGrpSpPr/>
            <p:nvPr/>
          </p:nvGrpSpPr>
          <p:grpSpPr>
            <a:xfrm>
              <a:off x="5845475" y="3050574"/>
              <a:ext cx="235962" cy="360000"/>
              <a:chOff x="6577312" y="3527523"/>
              <a:chExt cx="235962" cy="360000"/>
            </a:xfrm>
          </p:grpSpPr>
          <p:cxnSp>
            <p:nvCxnSpPr>
              <p:cNvPr id="145" name="Gerade Verbindung mit Pfeil 144"/>
              <p:cNvCxnSpPr/>
              <p:nvPr/>
            </p:nvCxnSpPr>
            <p:spPr>
              <a:xfrm>
                <a:off x="6695293" y="3527523"/>
                <a:ext cx="0" cy="360000"/>
              </a:xfrm>
              <a:prstGeom prst="straightConnector1">
                <a:avLst/>
              </a:prstGeom>
              <a:noFill/>
              <a:ln w="12700">
                <a:solidFill>
                  <a:srgbClr val="00B050"/>
                </a:solidFill>
                <a:round/>
                <a:headEnd/>
                <a:tailEnd type="arrow"/>
              </a:ln>
              <a:effectLst/>
              <a:extLst>
                <a:ext uri="{909E8E84-426E-40dd-AFC4-6F175D3DCCD1}">
                  <a14:hiddenFill xmlns:a14="http://schemas.microsoft.com/office/drawing/2010/main">
                    <a:noFill/>
                  </a14:hiddenFill>
                </a:ext>
              </a:extLst>
            </p:spPr>
          </p:cxnSp>
          <p:sp>
            <p:nvSpPr>
              <p:cNvPr id="146" name="Textfeld 145"/>
              <p:cNvSpPr txBox="1"/>
              <p:nvPr/>
            </p:nvSpPr>
            <p:spPr>
              <a:xfrm>
                <a:off x="6577312"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smtClean="0">
                    <a:solidFill>
                      <a:srgbClr val="00B050"/>
                    </a:solidFill>
                  </a:rPr>
                  <a:t>20.8</a:t>
                </a:r>
                <a:endParaRPr lang="de-DE" sz="1000" b="1" dirty="0" smtClean="0">
                  <a:solidFill>
                    <a:srgbClr val="00B050"/>
                  </a:solidFill>
                </a:endParaRPr>
              </a:p>
            </p:txBody>
          </p:sp>
        </p:grpSp>
        <p:grpSp>
          <p:nvGrpSpPr>
            <p:cNvPr id="135" name="Gruppieren 134"/>
            <p:cNvGrpSpPr/>
            <p:nvPr/>
          </p:nvGrpSpPr>
          <p:grpSpPr>
            <a:xfrm>
              <a:off x="5634342" y="3403248"/>
              <a:ext cx="1537325" cy="727662"/>
              <a:chOff x="220938" y="3370593"/>
              <a:chExt cx="1537325" cy="727662"/>
            </a:xfrm>
          </p:grpSpPr>
          <p:grpSp>
            <p:nvGrpSpPr>
              <p:cNvPr id="136" name="Gruppieren 135"/>
              <p:cNvGrpSpPr/>
              <p:nvPr/>
            </p:nvGrpSpPr>
            <p:grpSpPr>
              <a:xfrm>
                <a:off x="1555964" y="3473110"/>
                <a:ext cx="202299" cy="236220"/>
                <a:chOff x="8585359" y="2656840"/>
                <a:chExt cx="202299" cy="236220"/>
              </a:xfrm>
            </p:grpSpPr>
            <p:sp>
              <p:nvSpPr>
                <p:cNvPr id="143" name="Textfeld 142"/>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144" name="Gerade Verbindung 143"/>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137" name="Rechteck 136"/>
              <p:cNvSpPr/>
              <p:nvPr/>
            </p:nvSpPr>
            <p:spPr bwMode="auto">
              <a:xfrm>
                <a:off x="253113" y="3370593"/>
                <a:ext cx="1411485"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nvGrpSpPr>
              <p:cNvPr id="138" name="Gruppieren 137"/>
              <p:cNvGrpSpPr/>
              <p:nvPr/>
            </p:nvGrpSpPr>
            <p:grpSpPr>
              <a:xfrm>
                <a:off x="220938" y="3473110"/>
                <a:ext cx="70853" cy="236220"/>
                <a:chOff x="8648407" y="2656840"/>
                <a:chExt cx="70853" cy="236220"/>
              </a:xfrm>
            </p:grpSpPr>
            <p:sp>
              <p:nvSpPr>
                <p:cNvPr id="141" name="Textfeld 140"/>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142" name="Gerade Verbindung 141"/>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139" name="Textfeld 138"/>
              <p:cNvSpPr txBox="1"/>
              <p:nvPr/>
            </p:nvSpPr>
            <p:spPr>
              <a:xfrm>
                <a:off x="222451" y="3728923"/>
                <a:ext cx="428002"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err="1" smtClean="0">
                    <a:solidFill>
                      <a:srgbClr val="00B050"/>
                    </a:solidFill>
                  </a:rPr>
                  <a:t>disruptive</a:t>
                </a:r>
                <a:r>
                  <a:rPr lang="de-DE" sz="800" b="1" dirty="0" smtClean="0">
                    <a:solidFill>
                      <a:srgbClr val="00B050"/>
                    </a:solidFill>
                  </a:rPr>
                  <a:t>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140" name="Textfeld 139"/>
              <p:cNvSpPr txBox="1"/>
              <p:nvPr/>
            </p:nvSpPr>
            <p:spPr>
              <a:xfrm>
                <a:off x="1328711" y="3728923"/>
                <a:ext cx="428002"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err="1" smtClean="0">
                    <a:solidFill>
                      <a:srgbClr val="FF0000"/>
                    </a:solidFill>
                  </a:rPr>
                  <a:t>disruptive</a:t>
                </a:r>
                <a:endParaRPr lang="de-DE" sz="800" b="1" dirty="0" smtClean="0">
                  <a:solidFill>
                    <a:srgbClr val="FF0000"/>
                  </a:solidFill>
                </a:endParaRPr>
              </a:p>
            </p:txBody>
          </p:sp>
        </p:grpSp>
      </p:grpSp>
      <p:grpSp>
        <p:nvGrpSpPr>
          <p:cNvPr id="147" name="Gruppieren 146"/>
          <p:cNvGrpSpPr/>
          <p:nvPr/>
        </p:nvGrpSpPr>
        <p:grpSpPr>
          <a:xfrm>
            <a:off x="7360100" y="3520806"/>
            <a:ext cx="1537325" cy="1080336"/>
            <a:chOff x="5634342" y="3050574"/>
            <a:chExt cx="1537325" cy="1080336"/>
          </a:xfrm>
        </p:grpSpPr>
        <p:grpSp>
          <p:nvGrpSpPr>
            <p:cNvPr id="148" name="Gruppieren 147"/>
            <p:cNvGrpSpPr/>
            <p:nvPr/>
          </p:nvGrpSpPr>
          <p:grpSpPr>
            <a:xfrm>
              <a:off x="5832258" y="3050574"/>
              <a:ext cx="235962" cy="360000"/>
              <a:chOff x="6564095" y="3527523"/>
              <a:chExt cx="235962" cy="360000"/>
            </a:xfrm>
          </p:grpSpPr>
          <p:cxnSp>
            <p:nvCxnSpPr>
              <p:cNvPr id="159" name="Gerade Verbindung mit Pfeil 158"/>
              <p:cNvCxnSpPr/>
              <p:nvPr/>
            </p:nvCxnSpPr>
            <p:spPr>
              <a:xfrm>
                <a:off x="6682076" y="3527523"/>
                <a:ext cx="0" cy="360000"/>
              </a:xfrm>
              <a:prstGeom prst="straightConnector1">
                <a:avLst/>
              </a:prstGeom>
              <a:noFill/>
              <a:ln w="12700">
                <a:solidFill>
                  <a:srgbClr val="00B050"/>
                </a:solidFill>
                <a:round/>
                <a:headEnd/>
                <a:tailEnd type="arrow"/>
              </a:ln>
              <a:effectLst/>
              <a:extLst>
                <a:ext uri="{909E8E84-426E-40dd-AFC4-6F175D3DCCD1}">
                  <a14:hiddenFill xmlns:a14="http://schemas.microsoft.com/office/drawing/2010/main">
                    <a:noFill/>
                  </a14:hiddenFill>
                </a:ext>
              </a:extLst>
            </p:spPr>
          </p:cxnSp>
          <p:sp>
            <p:nvSpPr>
              <p:cNvPr id="164" name="Textfeld 163"/>
              <p:cNvSpPr txBox="1"/>
              <p:nvPr/>
            </p:nvSpPr>
            <p:spPr>
              <a:xfrm>
                <a:off x="6564095"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smtClean="0">
                    <a:solidFill>
                      <a:srgbClr val="00B050"/>
                    </a:solidFill>
                  </a:rPr>
                  <a:t>19.6</a:t>
                </a:r>
                <a:endParaRPr lang="de-DE" sz="1000" b="1" dirty="0" smtClean="0">
                  <a:solidFill>
                    <a:srgbClr val="00B050"/>
                  </a:solidFill>
                </a:endParaRPr>
              </a:p>
            </p:txBody>
          </p:sp>
        </p:grpSp>
        <p:grpSp>
          <p:nvGrpSpPr>
            <p:cNvPr id="149" name="Gruppieren 148"/>
            <p:cNvGrpSpPr/>
            <p:nvPr/>
          </p:nvGrpSpPr>
          <p:grpSpPr>
            <a:xfrm>
              <a:off x="5634342" y="3403248"/>
              <a:ext cx="1537325" cy="727662"/>
              <a:chOff x="220938" y="3370593"/>
              <a:chExt cx="1537325" cy="727662"/>
            </a:xfrm>
          </p:grpSpPr>
          <p:grpSp>
            <p:nvGrpSpPr>
              <p:cNvPr id="150" name="Gruppieren 149"/>
              <p:cNvGrpSpPr/>
              <p:nvPr/>
            </p:nvGrpSpPr>
            <p:grpSpPr>
              <a:xfrm>
                <a:off x="1555964" y="3473110"/>
                <a:ext cx="202299" cy="236220"/>
                <a:chOff x="8585359" y="2656840"/>
                <a:chExt cx="202299" cy="236220"/>
              </a:xfrm>
            </p:grpSpPr>
            <p:sp>
              <p:nvSpPr>
                <p:cNvPr id="157" name="Textfeld 156"/>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158" name="Gerade Verbindung 157"/>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151" name="Rechteck 150"/>
              <p:cNvSpPr/>
              <p:nvPr/>
            </p:nvSpPr>
            <p:spPr bwMode="auto">
              <a:xfrm>
                <a:off x="253113" y="3370593"/>
                <a:ext cx="1411485"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nvGrpSpPr>
              <p:cNvPr id="152" name="Gruppieren 151"/>
              <p:cNvGrpSpPr/>
              <p:nvPr/>
            </p:nvGrpSpPr>
            <p:grpSpPr>
              <a:xfrm>
                <a:off x="220938" y="3473110"/>
                <a:ext cx="70853" cy="236220"/>
                <a:chOff x="8648407" y="2656840"/>
                <a:chExt cx="70853" cy="236220"/>
              </a:xfrm>
            </p:grpSpPr>
            <p:sp>
              <p:nvSpPr>
                <p:cNvPr id="155" name="Textfeld 154"/>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156" name="Gerade Verbindung 155"/>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153" name="Textfeld 152"/>
              <p:cNvSpPr txBox="1"/>
              <p:nvPr/>
            </p:nvSpPr>
            <p:spPr>
              <a:xfrm>
                <a:off x="222451" y="3728923"/>
                <a:ext cx="428002"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err="1" smtClean="0">
                    <a:solidFill>
                      <a:srgbClr val="00B050"/>
                    </a:solidFill>
                  </a:rPr>
                  <a:t>disruptive</a:t>
                </a:r>
                <a:r>
                  <a:rPr lang="de-DE" sz="800" b="1" dirty="0" smtClean="0">
                    <a:solidFill>
                      <a:srgbClr val="00B050"/>
                    </a:solidFill>
                  </a:rPr>
                  <a:t>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154" name="Textfeld 153"/>
              <p:cNvSpPr txBox="1"/>
              <p:nvPr/>
            </p:nvSpPr>
            <p:spPr>
              <a:xfrm>
                <a:off x="1328711" y="3728923"/>
                <a:ext cx="428002"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err="1" smtClean="0">
                    <a:solidFill>
                      <a:srgbClr val="FF0000"/>
                    </a:solidFill>
                  </a:rPr>
                  <a:t>disruptive</a:t>
                </a:r>
                <a:endParaRPr lang="de-DE" sz="800" b="1" dirty="0" smtClean="0">
                  <a:solidFill>
                    <a:srgbClr val="FF0000"/>
                  </a:solidFill>
                </a:endParaRPr>
              </a:p>
            </p:txBody>
          </p:sp>
        </p:grpSp>
      </p:grpSp>
      <p:pic>
        <p:nvPicPr>
          <p:cNvPr id="3074" name="Picture 2" descr="J:\Studien 2015\OBSERVER\EXTERN\15-043747_Eyeo GmbH_Online-Werbung_Verbraucherwahrnehmungen\Vorlagen\Layouts France\10---News---Text-Ad-Next-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826" y="1574994"/>
            <a:ext cx="1712662" cy="1440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J:\Studien 2015\OBSERVER\EXTERN\15-043747_Eyeo GmbH_Online-Werbung_Verbraucherwahrnehmungen\Vorlagen\Layouts France\08---News---Text-Ad-Belo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8469" y="1574994"/>
            <a:ext cx="1444792" cy="1440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J:\Studien 2015\OBSERVER\EXTERN\15-043747_Eyeo GmbH_Online-Werbung_Verbraucherwahrnehmungen\Vorlagen\Layouts France\01---News---Unobtrusiv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7169" y="1574994"/>
            <a:ext cx="1705933" cy="14400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J:\Studien 2015\OBSERVER\EXTERN\15-043747_Eyeo GmbH_Online-Werbung_Verbraucherwahrnehmungen\Vorlagen\Layouts France\13---Search---High-quantity-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96077" y="1574994"/>
            <a:ext cx="1518042" cy="1440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J:\Studien 2015\OBSERVER\EXTERN\15-043747_Eyeo GmbH_Online-Werbung_Verbraucherwahrnehmungen\Vorlagen\Layouts France\14---Search---Low-quantity-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53928" y="1574994"/>
            <a:ext cx="1547807"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06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 5"/>
          <p:cNvGraphicFramePr/>
          <p:nvPr>
            <p:extLst>
              <p:ext uri="{D42A27DB-BD31-4B8C-83A1-F6EECF244321}">
                <p14:modId xmlns:p14="http://schemas.microsoft.com/office/powerpoint/2010/main" val="278823063"/>
              </p:ext>
            </p:extLst>
          </p:nvPr>
        </p:nvGraphicFramePr>
        <p:xfrm>
          <a:off x="233363" y="1216024"/>
          <a:ext cx="8837612" cy="338772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platzhalter 1"/>
          <p:cNvSpPr>
            <a:spLocks noGrp="1"/>
          </p:cNvSpPr>
          <p:nvPr>
            <p:ph type="body" sz="quarter" idx="13"/>
          </p:nvPr>
        </p:nvSpPr>
        <p:spPr>
          <a:xfrm>
            <a:off x="234000" y="248323"/>
            <a:ext cx="7649434" cy="841337"/>
          </a:xfrm>
        </p:spPr>
        <p:txBody>
          <a:bodyPr/>
          <a:lstStyle/>
          <a:p>
            <a:r>
              <a:rPr lang="de-DE" dirty="0"/>
              <a:t>Level </a:t>
            </a:r>
            <a:r>
              <a:rPr lang="de-DE" dirty="0" err="1" smtClean="0"/>
              <a:t>of</a:t>
            </a:r>
            <a:r>
              <a:rPr lang="de-DE" dirty="0" smtClean="0"/>
              <a:t> Disruption – </a:t>
            </a:r>
            <a:r>
              <a:rPr lang="de-DE" u="sng" dirty="0" smtClean="0"/>
              <a:t>Bottom-2-Boxes</a:t>
            </a:r>
            <a:endParaRPr lang="de-DE" dirty="0"/>
          </a:p>
          <a:p>
            <a:endParaRPr lang="de-DE" dirty="0"/>
          </a:p>
        </p:txBody>
      </p:sp>
      <p:sp>
        <p:nvSpPr>
          <p:cNvPr id="4" name="Textplatzhalter 4"/>
          <p:cNvSpPr txBox="1">
            <a:spLocks/>
          </p:cNvSpPr>
          <p:nvPr/>
        </p:nvSpPr>
        <p:spPr>
          <a:xfrm>
            <a:off x="234000" y="873125"/>
            <a:ext cx="8452800" cy="233016"/>
          </a:xfrm>
          <a:prstGeom prst="rect">
            <a:avLst/>
          </a:prstGeom>
        </p:spPr>
        <p:txBody>
          <a:bodyPr vert="horz" lIns="0" tIns="0" rIns="0"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none"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cap="none" baseline="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cap="none" baseline="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dirty="0"/>
              <a:t>The bottom-2-box indicates the level of disruption </a:t>
            </a:r>
            <a:endParaRPr lang="de-DE" sz="1800" b="1" dirty="0"/>
          </a:p>
        </p:txBody>
      </p:sp>
      <p:sp>
        <p:nvSpPr>
          <p:cNvPr id="8" name="Textplatzhalter 2"/>
          <p:cNvSpPr>
            <a:spLocks noGrp="1"/>
          </p:cNvSpPr>
          <p:nvPr>
            <p:ph type="body" sz="quarter" idx="16"/>
          </p:nvPr>
        </p:nvSpPr>
        <p:spPr>
          <a:xfrm>
            <a:off x="633413" y="4638545"/>
            <a:ext cx="6129337" cy="387798"/>
          </a:xfrm>
        </p:spPr>
        <p:txBody>
          <a:bodyPr>
            <a:spAutoFit/>
          </a:bodyPr>
          <a:lstStyle/>
          <a:p>
            <a:r>
              <a:rPr lang="en-US" sz="700" dirty="0"/>
              <a:t>Base: All respondents n=2.000, </a:t>
            </a:r>
            <a:r>
              <a:rPr lang="en-US" sz="700" dirty="0" smtClean="0"/>
              <a:t>Results in %</a:t>
            </a:r>
            <a:endParaRPr lang="en-US" sz="700" dirty="0"/>
          </a:p>
          <a:p>
            <a:r>
              <a:rPr lang="en-US" sz="700" dirty="0"/>
              <a:t>Question </a:t>
            </a:r>
            <a:r>
              <a:rPr lang="en-US" sz="700" dirty="0" smtClean="0"/>
              <a:t>R2</a:t>
            </a:r>
            <a:r>
              <a:rPr lang="en-US" sz="700" dirty="0"/>
              <a:t>: Next you will be shown different pictures of a website. The content of the website is the same in each picture. On each page, however, you will see different types of advertising. For each type of advertising shown, please indicate the level of disruption.</a:t>
            </a:r>
          </a:p>
          <a:p>
            <a:r>
              <a:rPr lang="en-US" sz="700" dirty="0"/>
              <a:t>Data: Bottom-2-Boxes</a:t>
            </a:r>
          </a:p>
        </p:txBody>
      </p:sp>
      <p:graphicFrame>
        <p:nvGraphicFramePr>
          <p:cNvPr id="5" name="Tabelle 4"/>
          <p:cNvGraphicFramePr>
            <a:graphicFrameLocks noGrp="1"/>
          </p:cNvGraphicFramePr>
          <p:nvPr>
            <p:extLst>
              <p:ext uri="{D42A27DB-BD31-4B8C-83A1-F6EECF244321}">
                <p14:modId xmlns:p14="http://schemas.microsoft.com/office/powerpoint/2010/main" val="4168308171"/>
              </p:ext>
            </p:extLst>
          </p:nvPr>
        </p:nvGraphicFramePr>
        <p:xfrm>
          <a:off x="474666" y="4113897"/>
          <a:ext cx="8434387" cy="411479"/>
        </p:xfrm>
        <a:graphic>
          <a:graphicData uri="http://schemas.openxmlformats.org/drawingml/2006/table">
            <a:tbl>
              <a:tblPr firstRow="1" bandRow="1">
                <a:tableStyleId>{5C22544A-7EE6-4342-B048-85BDC9FD1C3A}</a:tableStyleId>
              </a:tblPr>
              <a:tblGrid>
                <a:gridCol w="648799"/>
                <a:gridCol w="648799"/>
                <a:gridCol w="648799"/>
                <a:gridCol w="648799"/>
                <a:gridCol w="648799"/>
                <a:gridCol w="648799"/>
                <a:gridCol w="648799"/>
                <a:gridCol w="648799"/>
                <a:gridCol w="648799"/>
                <a:gridCol w="648799"/>
                <a:gridCol w="648799"/>
                <a:gridCol w="648799"/>
                <a:gridCol w="648799"/>
              </a:tblGrid>
              <a:tr h="370840">
                <a:tc>
                  <a:txBody>
                    <a:bodyPr/>
                    <a:lstStyle/>
                    <a:p>
                      <a:pPr algn="ctr"/>
                      <a:r>
                        <a:rPr lang="de-DE" sz="900" b="0" dirty="0" smtClean="0">
                          <a:solidFill>
                            <a:schemeClr val="tx1"/>
                          </a:solidFill>
                        </a:rPr>
                        <a:t>Pop-up Ad</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Ad-Banner - All Around</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Ad-Banner - Animated Banner</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Video Ad - Unskippable video</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Hidden Native Ad</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Text Ad - Between</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Ad-Banner - Attention Grabbing</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err="1" smtClean="0">
                          <a:solidFill>
                            <a:schemeClr val="tx1"/>
                          </a:solidFill>
                        </a:rPr>
                        <a:t>subtle</a:t>
                      </a:r>
                      <a:r>
                        <a:rPr lang="de-DE" sz="900" b="0" dirty="0" smtClean="0">
                          <a:solidFill>
                            <a:schemeClr val="tx1"/>
                          </a:solidFill>
                        </a:rPr>
                        <a:t> </a:t>
                      </a:r>
                      <a:r>
                        <a:rPr lang="de-DE" sz="900" b="0" dirty="0" err="1" smtClean="0">
                          <a:solidFill>
                            <a:schemeClr val="tx1"/>
                          </a:solidFill>
                        </a:rPr>
                        <a:t>Tweets</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Text Ad - Next To</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Text Ad - Below</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Ad-Banner - Conservative</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Search Ad - High </a:t>
                      </a:r>
                      <a:br>
                        <a:rPr lang="de-DE" sz="900" b="0" smtClean="0">
                          <a:solidFill>
                            <a:schemeClr val="tx1"/>
                          </a:solidFill>
                        </a:rPr>
                      </a:br>
                      <a:r>
                        <a:rPr lang="de-DE" sz="900" b="0" smtClean="0">
                          <a:solidFill>
                            <a:schemeClr val="tx1"/>
                          </a:solidFill>
                        </a:rPr>
                        <a:t>Quantity</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Search Ad - Low </a:t>
                      </a:r>
                      <a:br>
                        <a:rPr lang="de-DE" sz="900" b="0" smtClean="0">
                          <a:solidFill>
                            <a:schemeClr val="tx1"/>
                          </a:solidFill>
                        </a:rPr>
                      </a:br>
                      <a:r>
                        <a:rPr lang="de-DE" sz="900" b="0" smtClean="0">
                          <a:solidFill>
                            <a:schemeClr val="tx1"/>
                          </a:solidFill>
                        </a:rPr>
                        <a:t>Quantity</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4632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827060" y="2122536"/>
            <a:ext cx="3059912" cy="775597"/>
          </a:xfrm>
        </p:spPr>
        <p:txBody>
          <a:bodyPr/>
          <a:lstStyle/>
          <a:p>
            <a:r>
              <a:rPr lang="de-DE" sz="2800" dirty="0"/>
              <a:t>Level </a:t>
            </a:r>
            <a:r>
              <a:rPr lang="de-DE" sz="2800" dirty="0" err="1" smtClean="0"/>
              <a:t>of</a:t>
            </a:r>
            <a:r>
              <a:rPr lang="de-DE" sz="2800" dirty="0" smtClean="0"/>
              <a:t> </a:t>
            </a:r>
            <a:r>
              <a:rPr lang="de-DE" sz="2800" dirty="0"/>
              <a:t>Disruption - Calculation</a:t>
            </a:r>
            <a:endParaRPr lang="en-GB" sz="2800" dirty="0">
              <a:latin typeface="Calibri" panose="020F0502020204030204" pitchFamily="34" charset="0"/>
              <a:cs typeface="Calibri" panose="020F0502020204030204" pitchFamily="34" charset="0"/>
            </a:endParaRPr>
          </a:p>
        </p:txBody>
      </p:sp>
      <p:sp>
        <p:nvSpPr>
          <p:cNvPr id="16" name="TextBox 15"/>
          <p:cNvSpPr txBox="1"/>
          <p:nvPr/>
        </p:nvSpPr>
        <p:spPr>
          <a:xfrm>
            <a:off x="239634" y="4686827"/>
            <a:ext cx="307188" cy="238005"/>
          </a:xfrm>
          <a:prstGeom prst="rect">
            <a:avLst/>
          </a:prstGeom>
        </p:spPr>
        <p:txBody>
          <a:bodyPr vert="horz" wrap="none" lIns="0" tIns="0" rIns="0" bIns="0" rtlCol="0" anchor="b">
            <a:normAutofit/>
          </a:bodyPr>
          <a:lstStyle/>
          <a:p>
            <a:pPr defTabSz="924259">
              <a:lnSpc>
                <a:spcPct val="85000"/>
              </a:lnSpc>
              <a:spcBef>
                <a:spcPts val="204"/>
              </a:spcBef>
            </a:pPr>
            <a:fld id="{01990C03-C3A3-48FE-AF6D-3AE397C89625}" type="slidenum">
              <a:rPr lang="en-GB" sz="800">
                <a:solidFill>
                  <a:prstClr val="white"/>
                </a:solidFill>
              </a:rPr>
              <a:pPr defTabSz="924259">
                <a:lnSpc>
                  <a:spcPct val="85000"/>
                </a:lnSpc>
                <a:spcBef>
                  <a:spcPts val="204"/>
                </a:spcBef>
              </a:pPr>
              <a:t>19</a:t>
            </a:fld>
            <a:endParaRPr lang="en-GB" sz="800" dirty="0">
              <a:solidFill>
                <a:prstClr val="white"/>
              </a:solidFill>
            </a:endParaRPr>
          </a:p>
        </p:txBody>
      </p:sp>
      <p:pic>
        <p:nvPicPr>
          <p:cNvPr id="5" name="Bildplatzhalter 2"/>
          <p:cNvPicPr>
            <a:picLocks noChangeAspect="1"/>
          </p:cNvPicPr>
          <p:nvPr/>
        </p:nvPicPr>
        <p:blipFill>
          <a:blip r:embed="rId3" cstate="print">
            <a:extLst>
              <a:ext uri="{28A0092B-C50C-407E-A947-70E740481C1C}">
                <a14:useLocalDpi xmlns:a14="http://schemas.microsoft.com/office/drawing/2010/main" val="0"/>
              </a:ext>
            </a:extLst>
          </a:blip>
          <a:srcRect l="24300" r="24300"/>
          <a:stretch>
            <a:fillRect/>
          </a:stretch>
        </p:blipFill>
        <p:spPr>
          <a:xfrm>
            <a:off x="0" y="0"/>
            <a:ext cx="3740522" cy="5143500"/>
          </a:xfrm>
          <a:custGeom>
            <a:avLst/>
            <a:gdLst/>
            <a:ahLst/>
            <a:cxnLst/>
            <a:rect l="l" t="t" r="r" b="b"/>
            <a:pathLst>
              <a:path w="3740522" h="5143500">
                <a:moveTo>
                  <a:pt x="0" y="0"/>
                </a:moveTo>
                <a:lnTo>
                  <a:pt x="447251" y="0"/>
                </a:lnTo>
                <a:lnTo>
                  <a:pt x="3740522" y="5143500"/>
                </a:lnTo>
                <a:lnTo>
                  <a:pt x="0" y="5143500"/>
                </a:lnTo>
                <a:close/>
              </a:path>
            </a:pathLst>
          </a:custGeom>
        </p:spPr>
      </p:pic>
      <p:grpSp>
        <p:nvGrpSpPr>
          <p:cNvPr id="8" name="Group 29"/>
          <p:cNvGrpSpPr/>
          <p:nvPr/>
        </p:nvGrpSpPr>
        <p:grpSpPr>
          <a:xfrm>
            <a:off x="423343" y="540"/>
            <a:ext cx="4512063" cy="5142960"/>
            <a:chOff x="622299" y="794"/>
            <a:chExt cx="6632576" cy="7562056"/>
          </a:xfrm>
        </p:grpSpPr>
        <p:sp>
          <p:nvSpPr>
            <p:cNvPr id="9" name="Freeform 49"/>
            <p:cNvSpPr>
              <a:spLocks/>
            </p:cNvSpPr>
            <p:nvPr userDrawn="1"/>
          </p:nvSpPr>
          <p:spPr bwMode="ltGray">
            <a:xfrm flipH="1">
              <a:off x="622299" y="794"/>
              <a:ext cx="5346701" cy="7562056"/>
            </a:xfrm>
            <a:custGeom>
              <a:avLst/>
              <a:gdLst/>
              <a:ahLst/>
              <a:cxnLst/>
              <a:rect l="l" t="t" r="r" b="b"/>
              <a:pathLst>
                <a:path w="5346701" h="7562056">
                  <a:moveTo>
                    <a:pt x="5346701" y="0"/>
                  </a:moveTo>
                  <a:lnTo>
                    <a:pt x="0" y="0"/>
                  </a:lnTo>
                  <a:lnTo>
                    <a:pt x="0" y="7562056"/>
                  </a:lnTo>
                  <a:lnTo>
                    <a:pt x="474459" y="7562056"/>
                  </a:lnTo>
                  <a:close/>
                </a:path>
              </a:pathLst>
            </a:custGeom>
            <a:solidFill>
              <a:srgbClr val="FFFFFF"/>
            </a:solidFill>
            <a:ln w="9525">
              <a:noFill/>
              <a:round/>
              <a:headEnd/>
              <a:tailEnd/>
            </a:ln>
            <a:effectLs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51"/>
            <p:cNvSpPr>
              <a:spLocks/>
            </p:cNvSpPr>
            <p:nvPr userDrawn="1"/>
          </p:nvSpPr>
          <p:spPr bwMode="ltGray">
            <a:xfrm flipH="1">
              <a:off x="622300" y="794"/>
              <a:ext cx="6632575" cy="4038600"/>
            </a:xfrm>
            <a:custGeom>
              <a:avLst/>
              <a:gdLst>
                <a:gd name="T0" fmla="*/ 0 w 4178"/>
                <a:gd name="T1" fmla="*/ 0 h 2544"/>
                <a:gd name="T2" fmla="*/ 2544 w 4178"/>
                <a:gd name="T3" fmla="*/ 2544 h 2544"/>
                <a:gd name="T4" fmla="*/ 4178 w 4178"/>
                <a:gd name="T5" fmla="*/ 0 h 2544"/>
                <a:gd name="T6" fmla="*/ 0 w 4178"/>
                <a:gd name="T7" fmla="*/ 0 h 2544"/>
              </a:gdLst>
              <a:ahLst/>
              <a:cxnLst>
                <a:cxn ang="0">
                  <a:pos x="T0" y="T1"/>
                </a:cxn>
                <a:cxn ang="0">
                  <a:pos x="T2" y="T3"/>
                </a:cxn>
                <a:cxn ang="0">
                  <a:pos x="T4" y="T5"/>
                </a:cxn>
                <a:cxn ang="0">
                  <a:pos x="T6" y="T7"/>
                </a:cxn>
              </a:cxnLst>
              <a:rect l="0" t="0" r="r" b="b"/>
              <a:pathLst>
                <a:path w="4178" h="2544">
                  <a:moveTo>
                    <a:pt x="0" y="0"/>
                  </a:moveTo>
                  <a:lnTo>
                    <a:pt x="2544" y="2544"/>
                  </a:lnTo>
                  <a:lnTo>
                    <a:pt x="4178" y="0"/>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53"/>
            <p:cNvSpPr>
              <a:spLocks/>
            </p:cNvSpPr>
            <p:nvPr userDrawn="1"/>
          </p:nvSpPr>
          <p:spPr bwMode="ltGray">
            <a:xfrm flipH="1">
              <a:off x="1730375" y="1470819"/>
              <a:ext cx="2584450" cy="3092450"/>
            </a:xfrm>
            <a:custGeom>
              <a:avLst/>
              <a:gdLst>
                <a:gd name="T0" fmla="*/ 490 w 1628"/>
                <a:gd name="T1" fmla="*/ 1948 h 1948"/>
                <a:gd name="T2" fmla="*/ 402 w 1628"/>
                <a:gd name="T3" fmla="*/ 1886 h 1948"/>
                <a:gd name="T4" fmla="*/ 322 w 1628"/>
                <a:gd name="T5" fmla="*/ 1816 h 1948"/>
                <a:gd name="T6" fmla="*/ 250 w 1628"/>
                <a:gd name="T7" fmla="*/ 1740 h 1948"/>
                <a:gd name="T8" fmla="*/ 188 w 1628"/>
                <a:gd name="T9" fmla="*/ 1658 h 1948"/>
                <a:gd name="T10" fmla="*/ 134 w 1628"/>
                <a:gd name="T11" fmla="*/ 1570 h 1948"/>
                <a:gd name="T12" fmla="*/ 88 w 1628"/>
                <a:gd name="T13" fmla="*/ 1480 h 1948"/>
                <a:gd name="T14" fmla="*/ 52 w 1628"/>
                <a:gd name="T15" fmla="*/ 1384 h 1948"/>
                <a:gd name="T16" fmla="*/ 26 w 1628"/>
                <a:gd name="T17" fmla="*/ 1286 h 1948"/>
                <a:gd name="T18" fmla="*/ 8 w 1628"/>
                <a:gd name="T19" fmla="*/ 1186 h 1948"/>
                <a:gd name="T20" fmla="*/ 0 w 1628"/>
                <a:gd name="T21" fmla="*/ 1086 h 1948"/>
                <a:gd name="T22" fmla="*/ 2 w 1628"/>
                <a:gd name="T23" fmla="*/ 984 h 1948"/>
                <a:gd name="T24" fmla="*/ 14 w 1628"/>
                <a:gd name="T25" fmla="*/ 882 h 1948"/>
                <a:gd name="T26" fmla="*/ 36 w 1628"/>
                <a:gd name="T27" fmla="*/ 780 h 1948"/>
                <a:gd name="T28" fmla="*/ 70 w 1628"/>
                <a:gd name="T29" fmla="*/ 682 h 1948"/>
                <a:gd name="T30" fmla="*/ 112 w 1628"/>
                <a:gd name="T31" fmla="*/ 584 h 1948"/>
                <a:gd name="T32" fmla="*/ 166 w 1628"/>
                <a:gd name="T33" fmla="*/ 490 h 1948"/>
                <a:gd name="T34" fmla="*/ 196 w 1628"/>
                <a:gd name="T35" fmla="*/ 444 h 1948"/>
                <a:gd name="T36" fmla="*/ 262 w 1628"/>
                <a:gd name="T37" fmla="*/ 360 h 1948"/>
                <a:gd name="T38" fmla="*/ 334 w 1628"/>
                <a:gd name="T39" fmla="*/ 284 h 1948"/>
                <a:gd name="T40" fmla="*/ 414 w 1628"/>
                <a:gd name="T41" fmla="*/ 218 h 1948"/>
                <a:gd name="T42" fmla="*/ 498 w 1628"/>
                <a:gd name="T43" fmla="*/ 160 h 1948"/>
                <a:gd name="T44" fmla="*/ 588 w 1628"/>
                <a:gd name="T45" fmla="*/ 110 h 1948"/>
                <a:gd name="T46" fmla="*/ 682 w 1628"/>
                <a:gd name="T47" fmla="*/ 68 h 1948"/>
                <a:gd name="T48" fmla="*/ 778 w 1628"/>
                <a:gd name="T49" fmla="*/ 38 h 1948"/>
                <a:gd name="T50" fmla="*/ 876 w 1628"/>
                <a:gd name="T51" fmla="*/ 16 h 1948"/>
                <a:gd name="T52" fmla="*/ 978 w 1628"/>
                <a:gd name="T53" fmla="*/ 2 h 1948"/>
                <a:gd name="T54" fmla="*/ 1080 w 1628"/>
                <a:gd name="T55" fmla="*/ 0 h 1948"/>
                <a:gd name="T56" fmla="*/ 1182 w 1628"/>
                <a:gd name="T57" fmla="*/ 8 h 1948"/>
                <a:gd name="T58" fmla="*/ 1282 w 1628"/>
                <a:gd name="T59" fmla="*/ 24 h 1948"/>
                <a:gd name="T60" fmla="*/ 1382 w 1628"/>
                <a:gd name="T61" fmla="*/ 52 h 1948"/>
                <a:gd name="T62" fmla="*/ 1482 w 1628"/>
                <a:gd name="T63" fmla="*/ 88 h 1948"/>
                <a:gd name="T64" fmla="*/ 1576 w 1628"/>
                <a:gd name="T65" fmla="*/ 136 h 1948"/>
                <a:gd name="T66" fmla="*/ 1624 w 1628"/>
                <a:gd name="T67" fmla="*/ 164 h 1948"/>
                <a:gd name="T68" fmla="*/ 490 w 1628"/>
                <a:gd name="T69" fmla="*/ 1948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948">
                  <a:moveTo>
                    <a:pt x="490" y="1948"/>
                  </a:moveTo>
                  <a:lnTo>
                    <a:pt x="490" y="1948"/>
                  </a:lnTo>
                  <a:lnTo>
                    <a:pt x="444" y="1918"/>
                  </a:lnTo>
                  <a:lnTo>
                    <a:pt x="402" y="1886"/>
                  </a:lnTo>
                  <a:lnTo>
                    <a:pt x="360" y="1852"/>
                  </a:lnTo>
                  <a:lnTo>
                    <a:pt x="322" y="1816"/>
                  </a:lnTo>
                  <a:lnTo>
                    <a:pt x="286" y="1778"/>
                  </a:lnTo>
                  <a:lnTo>
                    <a:pt x="250" y="1740"/>
                  </a:lnTo>
                  <a:lnTo>
                    <a:pt x="218" y="1700"/>
                  </a:lnTo>
                  <a:lnTo>
                    <a:pt x="188" y="1658"/>
                  </a:lnTo>
                  <a:lnTo>
                    <a:pt x="160" y="1614"/>
                  </a:lnTo>
                  <a:lnTo>
                    <a:pt x="134" y="1570"/>
                  </a:lnTo>
                  <a:lnTo>
                    <a:pt x="110" y="1526"/>
                  </a:lnTo>
                  <a:lnTo>
                    <a:pt x="88" y="1480"/>
                  </a:lnTo>
                  <a:lnTo>
                    <a:pt x="70" y="1432"/>
                  </a:lnTo>
                  <a:lnTo>
                    <a:pt x="52" y="1384"/>
                  </a:lnTo>
                  <a:lnTo>
                    <a:pt x="38" y="1336"/>
                  </a:lnTo>
                  <a:lnTo>
                    <a:pt x="26" y="1286"/>
                  </a:lnTo>
                  <a:lnTo>
                    <a:pt x="16" y="1236"/>
                  </a:lnTo>
                  <a:lnTo>
                    <a:pt x="8" y="1186"/>
                  </a:lnTo>
                  <a:lnTo>
                    <a:pt x="4" y="1136"/>
                  </a:lnTo>
                  <a:lnTo>
                    <a:pt x="0" y="1086"/>
                  </a:lnTo>
                  <a:lnTo>
                    <a:pt x="0" y="1034"/>
                  </a:lnTo>
                  <a:lnTo>
                    <a:pt x="2" y="984"/>
                  </a:lnTo>
                  <a:lnTo>
                    <a:pt x="8" y="932"/>
                  </a:lnTo>
                  <a:lnTo>
                    <a:pt x="14" y="882"/>
                  </a:lnTo>
                  <a:lnTo>
                    <a:pt x="24" y="830"/>
                  </a:lnTo>
                  <a:lnTo>
                    <a:pt x="36" y="780"/>
                  </a:lnTo>
                  <a:lnTo>
                    <a:pt x="52" y="730"/>
                  </a:lnTo>
                  <a:lnTo>
                    <a:pt x="70" y="682"/>
                  </a:lnTo>
                  <a:lnTo>
                    <a:pt x="90" y="632"/>
                  </a:lnTo>
                  <a:lnTo>
                    <a:pt x="112" y="584"/>
                  </a:lnTo>
                  <a:lnTo>
                    <a:pt x="138" y="536"/>
                  </a:lnTo>
                  <a:lnTo>
                    <a:pt x="166" y="490"/>
                  </a:lnTo>
                  <a:lnTo>
                    <a:pt x="166" y="490"/>
                  </a:lnTo>
                  <a:lnTo>
                    <a:pt x="196" y="444"/>
                  </a:lnTo>
                  <a:lnTo>
                    <a:pt x="228" y="402"/>
                  </a:lnTo>
                  <a:lnTo>
                    <a:pt x="262" y="360"/>
                  </a:lnTo>
                  <a:lnTo>
                    <a:pt x="298" y="322"/>
                  </a:lnTo>
                  <a:lnTo>
                    <a:pt x="334" y="284"/>
                  </a:lnTo>
                  <a:lnTo>
                    <a:pt x="374" y="250"/>
                  </a:lnTo>
                  <a:lnTo>
                    <a:pt x="414" y="218"/>
                  </a:lnTo>
                  <a:lnTo>
                    <a:pt x="456" y="188"/>
                  </a:lnTo>
                  <a:lnTo>
                    <a:pt x="498" y="160"/>
                  </a:lnTo>
                  <a:lnTo>
                    <a:pt x="542" y="134"/>
                  </a:lnTo>
                  <a:lnTo>
                    <a:pt x="588" y="110"/>
                  </a:lnTo>
                  <a:lnTo>
                    <a:pt x="634" y="88"/>
                  </a:lnTo>
                  <a:lnTo>
                    <a:pt x="682" y="68"/>
                  </a:lnTo>
                  <a:lnTo>
                    <a:pt x="730" y="52"/>
                  </a:lnTo>
                  <a:lnTo>
                    <a:pt x="778" y="38"/>
                  </a:lnTo>
                  <a:lnTo>
                    <a:pt x="828" y="26"/>
                  </a:lnTo>
                  <a:lnTo>
                    <a:pt x="876" y="16"/>
                  </a:lnTo>
                  <a:lnTo>
                    <a:pt x="926" y="8"/>
                  </a:lnTo>
                  <a:lnTo>
                    <a:pt x="978" y="2"/>
                  </a:lnTo>
                  <a:lnTo>
                    <a:pt x="1028" y="0"/>
                  </a:lnTo>
                  <a:lnTo>
                    <a:pt x="1080" y="0"/>
                  </a:lnTo>
                  <a:lnTo>
                    <a:pt x="1130" y="2"/>
                  </a:lnTo>
                  <a:lnTo>
                    <a:pt x="1182" y="8"/>
                  </a:lnTo>
                  <a:lnTo>
                    <a:pt x="1232" y="14"/>
                  </a:lnTo>
                  <a:lnTo>
                    <a:pt x="1282" y="24"/>
                  </a:lnTo>
                  <a:lnTo>
                    <a:pt x="1332" y="36"/>
                  </a:lnTo>
                  <a:lnTo>
                    <a:pt x="1382" y="52"/>
                  </a:lnTo>
                  <a:lnTo>
                    <a:pt x="1432" y="68"/>
                  </a:lnTo>
                  <a:lnTo>
                    <a:pt x="1482" y="88"/>
                  </a:lnTo>
                  <a:lnTo>
                    <a:pt x="1530" y="112"/>
                  </a:lnTo>
                  <a:lnTo>
                    <a:pt x="1576" y="136"/>
                  </a:lnTo>
                  <a:lnTo>
                    <a:pt x="1624" y="164"/>
                  </a:lnTo>
                  <a:lnTo>
                    <a:pt x="1624" y="164"/>
                  </a:lnTo>
                  <a:lnTo>
                    <a:pt x="1628" y="168"/>
                  </a:lnTo>
                  <a:lnTo>
                    <a:pt x="490" y="194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55"/>
            <p:cNvSpPr>
              <a:spLocks/>
            </p:cNvSpPr>
            <p:nvPr userDrawn="1"/>
          </p:nvSpPr>
          <p:spPr bwMode="ltGray">
            <a:xfrm flipH="1">
              <a:off x="4149725" y="858044"/>
              <a:ext cx="863600" cy="863600"/>
            </a:xfrm>
            <a:custGeom>
              <a:avLst/>
              <a:gdLst>
                <a:gd name="T0" fmla="*/ 0 w 544"/>
                <a:gd name="T1" fmla="*/ 272 h 544"/>
                <a:gd name="T2" fmla="*/ 4 w 544"/>
                <a:gd name="T3" fmla="*/ 218 h 544"/>
                <a:gd name="T4" fmla="*/ 20 w 544"/>
                <a:gd name="T5" fmla="*/ 166 h 544"/>
                <a:gd name="T6" fmla="*/ 46 w 544"/>
                <a:gd name="T7" fmla="*/ 120 h 544"/>
                <a:gd name="T8" fmla="*/ 80 w 544"/>
                <a:gd name="T9" fmla="*/ 80 h 544"/>
                <a:gd name="T10" fmla="*/ 120 w 544"/>
                <a:gd name="T11" fmla="*/ 46 h 544"/>
                <a:gd name="T12" fmla="*/ 166 w 544"/>
                <a:gd name="T13" fmla="*/ 20 h 544"/>
                <a:gd name="T14" fmla="*/ 216 w 544"/>
                <a:gd name="T15" fmla="*/ 4 h 544"/>
                <a:gd name="T16" fmla="*/ 272 w 544"/>
                <a:gd name="T17" fmla="*/ 0 h 544"/>
                <a:gd name="T18" fmla="*/ 300 w 544"/>
                <a:gd name="T19" fmla="*/ 0 h 544"/>
                <a:gd name="T20" fmla="*/ 352 w 544"/>
                <a:gd name="T21" fmla="*/ 12 h 544"/>
                <a:gd name="T22" fmla="*/ 402 w 544"/>
                <a:gd name="T23" fmla="*/ 32 h 544"/>
                <a:gd name="T24" fmla="*/ 446 w 544"/>
                <a:gd name="T25" fmla="*/ 62 h 544"/>
                <a:gd name="T26" fmla="*/ 482 w 544"/>
                <a:gd name="T27" fmla="*/ 98 h 544"/>
                <a:gd name="T28" fmla="*/ 512 w 544"/>
                <a:gd name="T29" fmla="*/ 142 h 544"/>
                <a:gd name="T30" fmla="*/ 532 w 544"/>
                <a:gd name="T31" fmla="*/ 190 h 544"/>
                <a:gd name="T32" fmla="*/ 544 w 544"/>
                <a:gd name="T33" fmla="*/ 244 h 544"/>
                <a:gd name="T34" fmla="*/ 544 w 544"/>
                <a:gd name="T35" fmla="*/ 272 h 544"/>
                <a:gd name="T36" fmla="*/ 538 w 544"/>
                <a:gd name="T37" fmla="*/ 326 h 544"/>
                <a:gd name="T38" fmla="*/ 524 w 544"/>
                <a:gd name="T39" fmla="*/ 378 h 544"/>
                <a:gd name="T40" fmla="*/ 498 w 544"/>
                <a:gd name="T41" fmla="*/ 424 h 544"/>
                <a:gd name="T42" fmla="*/ 464 w 544"/>
                <a:gd name="T43" fmla="*/ 464 h 544"/>
                <a:gd name="T44" fmla="*/ 424 w 544"/>
                <a:gd name="T45" fmla="*/ 498 h 544"/>
                <a:gd name="T46" fmla="*/ 378 w 544"/>
                <a:gd name="T47" fmla="*/ 524 h 544"/>
                <a:gd name="T48" fmla="*/ 326 w 544"/>
                <a:gd name="T49" fmla="*/ 540 h 544"/>
                <a:gd name="T50" fmla="*/ 272 w 544"/>
                <a:gd name="T51" fmla="*/ 544 h 544"/>
                <a:gd name="T52" fmla="*/ 244 w 544"/>
                <a:gd name="T53" fmla="*/ 544 h 544"/>
                <a:gd name="T54" fmla="*/ 190 w 544"/>
                <a:gd name="T55" fmla="*/ 532 h 544"/>
                <a:gd name="T56" fmla="*/ 142 w 544"/>
                <a:gd name="T57" fmla="*/ 512 h 544"/>
                <a:gd name="T58" fmla="*/ 98 w 544"/>
                <a:gd name="T59" fmla="*/ 482 h 544"/>
                <a:gd name="T60" fmla="*/ 62 w 544"/>
                <a:gd name="T61" fmla="*/ 446 h 544"/>
                <a:gd name="T62" fmla="*/ 32 w 544"/>
                <a:gd name="T63" fmla="*/ 402 h 544"/>
                <a:gd name="T64" fmla="*/ 12 w 544"/>
                <a:gd name="T65" fmla="*/ 354 h 544"/>
                <a:gd name="T66" fmla="*/ 0 w 544"/>
                <a:gd name="T67" fmla="*/ 300 h 544"/>
                <a:gd name="T68" fmla="*/ 0 w 544"/>
                <a:gd name="T6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4">
                  <a:moveTo>
                    <a:pt x="0" y="272"/>
                  </a:moveTo>
                  <a:lnTo>
                    <a:pt x="0" y="272"/>
                  </a:lnTo>
                  <a:lnTo>
                    <a:pt x="0" y="244"/>
                  </a:lnTo>
                  <a:lnTo>
                    <a:pt x="4" y="218"/>
                  </a:lnTo>
                  <a:lnTo>
                    <a:pt x="12" y="190"/>
                  </a:lnTo>
                  <a:lnTo>
                    <a:pt x="20" y="166"/>
                  </a:lnTo>
                  <a:lnTo>
                    <a:pt x="32" y="142"/>
                  </a:lnTo>
                  <a:lnTo>
                    <a:pt x="46" y="120"/>
                  </a:lnTo>
                  <a:lnTo>
                    <a:pt x="62" y="98"/>
                  </a:lnTo>
                  <a:lnTo>
                    <a:pt x="80" y="80"/>
                  </a:lnTo>
                  <a:lnTo>
                    <a:pt x="98" y="62"/>
                  </a:lnTo>
                  <a:lnTo>
                    <a:pt x="120" y="46"/>
                  </a:lnTo>
                  <a:lnTo>
                    <a:pt x="142" y="32"/>
                  </a:lnTo>
                  <a:lnTo>
                    <a:pt x="166" y="20"/>
                  </a:lnTo>
                  <a:lnTo>
                    <a:pt x="190" y="12"/>
                  </a:lnTo>
                  <a:lnTo>
                    <a:pt x="216" y="4"/>
                  </a:lnTo>
                  <a:lnTo>
                    <a:pt x="244" y="0"/>
                  </a:lnTo>
                  <a:lnTo>
                    <a:pt x="272" y="0"/>
                  </a:lnTo>
                  <a:lnTo>
                    <a:pt x="272" y="0"/>
                  </a:lnTo>
                  <a:lnTo>
                    <a:pt x="300" y="0"/>
                  </a:lnTo>
                  <a:lnTo>
                    <a:pt x="326" y="4"/>
                  </a:lnTo>
                  <a:lnTo>
                    <a:pt x="352" y="12"/>
                  </a:lnTo>
                  <a:lnTo>
                    <a:pt x="378" y="20"/>
                  </a:lnTo>
                  <a:lnTo>
                    <a:pt x="402" y="32"/>
                  </a:lnTo>
                  <a:lnTo>
                    <a:pt x="424" y="46"/>
                  </a:lnTo>
                  <a:lnTo>
                    <a:pt x="446" y="62"/>
                  </a:lnTo>
                  <a:lnTo>
                    <a:pt x="464" y="80"/>
                  </a:lnTo>
                  <a:lnTo>
                    <a:pt x="482" y="98"/>
                  </a:lnTo>
                  <a:lnTo>
                    <a:pt x="498" y="120"/>
                  </a:lnTo>
                  <a:lnTo>
                    <a:pt x="512" y="142"/>
                  </a:lnTo>
                  <a:lnTo>
                    <a:pt x="524" y="166"/>
                  </a:lnTo>
                  <a:lnTo>
                    <a:pt x="532" y="190"/>
                  </a:lnTo>
                  <a:lnTo>
                    <a:pt x="538" y="218"/>
                  </a:lnTo>
                  <a:lnTo>
                    <a:pt x="544" y="244"/>
                  </a:lnTo>
                  <a:lnTo>
                    <a:pt x="544" y="272"/>
                  </a:lnTo>
                  <a:lnTo>
                    <a:pt x="544" y="272"/>
                  </a:lnTo>
                  <a:lnTo>
                    <a:pt x="544" y="300"/>
                  </a:lnTo>
                  <a:lnTo>
                    <a:pt x="538" y="326"/>
                  </a:lnTo>
                  <a:lnTo>
                    <a:pt x="532" y="354"/>
                  </a:lnTo>
                  <a:lnTo>
                    <a:pt x="524" y="378"/>
                  </a:lnTo>
                  <a:lnTo>
                    <a:pt x="512" y="402"/>
                  </a:lnTo>
                  <a:lnTo>
                    <a:pt x="498" y="424"/>
                  </a:lnTo>
                  <a:lnTo>
                    <a:pt x="482" y="446"/>
                  </a:lnTo>
                  <a:lnTo>
                    <a:pt x="464" y="464"/>
                  </a:lnTo>
                  <a:lnTo>
                    <a:pt x="446" y="482"/>
                  </a:lnTo>
                  <a:lnTo>
                    <a:pt x="424" y="498"/>
                  </a:lnTo>
                  <a:lnTo>
                    <a:pt x="402" y="512"/>
                  </a:lnTo>
                  <a:lnTo>
                    <a:pt x="378" y="524"/>
                  </a:lnTo>
                  <a:lnTo>
                    <a:pt x="352" y="532"/>
                  </a:lnTo>
                  <a:lnTo>
                    <a:pt x="326" y="540"/>
                  </a:lnTo>
                  <a:lnTo>
                    <a:pt x="300" y="544"/>
                  </a:lnTo>
                  <a:lnTo>
                    <a:pt x="272" y="544"/>
                  </a:lnTo>
                  <a:lnTo>
                    <a:pt x="272" y="544"/>
                  </a:lnTo>
                  <a:lnTo>
                    <a:pt x="244" y="544"/>
                  </a:lnTo>
                  <a:lnTo>
                    <a:pt x="216" y="540"/>
                  </a:lnTo>
                  <a:lnTo>
                    <a:pt x="190" y="532"/>
                  </a:lnTo>
                  <a:lnTo>
                    <a:pt x="166" y="524"/>
                  </a:lnTo>
                  <a:lnTo>
                    <a:pt x="142" y="512"/>
                  </a:lnTo>
                  <a:lnTo>
                    <a:pt x="120" y="498"/>
                  </a:lnTo>
                  <a:lnTo>
                    <a:pt x="98" y="482"/>
                  </a:lnTo>
                  <a:lnTo>
                    <a:pt x="80" y="464"/>
                  </a:lnTo>
                  <a:lnTo>
                    <a:pt x="62" y="446"/>
                  </a:lnTo>
                  <a:lnTo>
                    <a:pt x="46" y="424"/>
                  </a:lnTo>
                  <a:lnTo>
                    <a:pt x="32" y="402"/>
                  </a:lnTo>
                  <a:lnTo>
                    <a:pt x="20" y="378"/>
                  </a:lnTo>
                  <a:lnTo>
                    <a:pt x="12" y="354"/>
                  </a:lnTo>
                  <a:lnTo>
                    <a:pt x="4" y="326"/>
                  </a:lnTo>
                  <a:lnTo>
                    <a:pt x="0" y="300"/>
                  </a:lnTo>
                  <a:lnTo>
                    <a:pt x="0" y="272"/>
                  </a:lnTo>
                  <a:lnTo>
                    <a:pt x="0" y="2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61"/>
            <p:cNvSpPr>
              <a:spLocks/>
            </p:cNvSpPr>
            <p:nvPr userDrawn="1"/>
          </p:nvSpPr>
          <p:spPr bwMode="ltGray">
            <a:xfrm flipH="1">
              <a:off x="5730875" y="972344"/>
              <a:ext cx="654050" cy="647700"/>
            </a:xfrm>
            <a:custGeom>
              <a:avLst/>
              <a:gdLst>
                <a:gd name="T0" fmla="*/ 412 w 412"/>
                <a:gd name="T1" fmla="*/ 336 h 408"/>
                <a:gd name="T2" fmla="*/ 412 w 412"/>
                <a:gd name="T3" fmla="*/ 336 h 408"/>
                <a:gd name="T4" fmla="*/ 394 w 412"/>
                <a:gd name="T5" fmla="*/ 352 h 408"/>
                <a:gd name="T6" fmla="*/ 374 w 412"/>
                <a:gd name="T7" fmla="*/ 368 h 408"/>
                <a:gd name="T8" fmla="*/ 354 w 412"/>
                <a:gd name="T9" fmla="*/ 380 h 408"/>
                <a:gd name="T10" fmla="*/ 334 w 412"/>
                <a:gd name="T11" fmla="*/ 390 h 408"/>
                <a:gd name="T12" fmla="*/ 312 w 412"/>
                <a:gd name="T13" fmla="*/ 398 h 408"/>
                <a:gd name="T14" fmla="*/ 288 w 412"/>
                <a:gd name="T15" fmla="*/ 404 h 408"/>
                <a:gd name="T16" fmla="*/ 266 w 412"/>
                <a:gd name="T17" fmla="*/ 406 h 408"/>
                <a:gd name="T18" fmla="*/ 244 w 412"/>
                <a:gd name="T19" fmla="*/ 408 h 408"/>
                <a:gd name="T20" fmla="*/ 220 w 412"/>
                <a:gd name="T21" fmla="*/ 408 h 408"/>
                <a:gd name="T22" fmla="*/ 198 w 412"/>
                <a:gd name="T23" fmla="*/ 404 h 408"/>
                <a:gd name="T24" fmla="*/ 174 w 412"/>
                <a:gd name="T25" fmla="*/ 400 h 408"/>
                <a:gd name="T26" fmla="*/ 152 w 412"/>
                <a:gd name="T27" fmla="*/ 392 h 408"/>
                <a:gd name="T28" fmla="*/ 132 w 412"/>
                <a:gd name="T29" fmla="*/ 382 h 408"/>
                <a:gd name="T30" fmla="*/ 110 w 412"/>
                <a:gd name="T31" fmla="*/ 370 h 408"/>
                <a:gd name="T32" fmla="*/ 92 w 412"/>
                <a:gd name="T33" fmla="*/ 356 h 408"/>
                <a:gd name="T34" fmla="*/ 72 w 412"/>
                <a:gd name="T35" fmla="*/ 340 h 408"/>
                <a:gd name="T36" fmla="*/ 72 w 412"/>
                <a:gd name="T37" fmla="*/ 340 h 408"/>
                <a:gd name="T38" fmla="*/ 56 w 412"/>
                <a:gd name="T39" fmla="*/ 322 h 408"/>
                <a:gd name="T40" fmla="*/ 42 w 412"/>
                <a:gd name="T41" fmla="*/ 302 h 408"/>
                <a:gd name="T42" fmla="*/ 30 w 412"/>
                <a:gd name="T43" fmla="*/ 282 h 408"/>
                <a:gd name="T44" fmla="*/ 20 w 412"/>
                <a:gd name="T45" fmla="*/ 262 h 408"/>
                <a:gd name="T46" fmla="*/ 12 w 412"/>
                <a:gd name="T47" fmla="*/ 240 h 408"/>
                <a:gd name="T48" fmla="*/ 6 w 412"/>
                <a:gd name="T49" fmla="*/ 218 h 408"/>
                <a:gd name="T50" fmla="*/ 2 w 412"/>
                <a:gd name="T51" fmla="*/ 194 h 408"/>
                <a:gd name="T52" fmla="*/ 0 w 412"/>
                <a:gd name="T53" fmla="*/ 172 h 408"/>
                <a:gd name="T54" fmla="*/ 2 w 412"/>
                <a:gd name="T55" fmla="*/ 148 h 408"/>
                <a:gd name="T56" fmla="*/ 4 w 412"/>
                <a:gd name="T57" fmla="*/ 126 h 408"/>
                <a:gd name="T58" fmla="*/ 10 w 412"/>
                <a:gd name="T59" fmla="*/ 104 h 408"/>
                <a:gd name="T60" fmla="*/ 18 w 412"/>
                <a:gd name="T61" fmla="*/ 80 h 408"/>
                <a:gd name="T62" fmla="*/ 26 w 412"/>
                <a:gd name="T63" fmla="*/ 60 h 408"/>
                <a:gd name="T64" fmla="*/ 38 w 412"/>
                <a:gd name="T65" fmla="*/ 40 h 408"/>
                <a:gd name="T66" fmla="*/ 52 w 412"/>
                <a:gd name="T67" fmla="*/ 20 h 408"/>
                <a:gd name="T68" fmla="*/ 68 w 412"/>
                <a:gd name="T69" fmla="*/ 2 h 408"/>
                <a:gd name="T70" fmla="*/ 70 w 412"/>
                <a:gd name="T71" fmla="*/ 0 h 408"/>
                <a:gd name="T72" fmla="*/ 412 w 412"/>
                <a:gd name="T73" fmla="*/ 3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08">
                  <a:moveTo>
                    <a:pt x="412" y="336"/>
                  </a:moveTo>
                  <a:lnTo>
                    <a:pt x="412" y="336"/>
                  </a:lnTo>
                  <a:lnTo>
                    <a:pt x="394" y="352"/>
                  </a:lnTo>
                  <a:lnTo>
                    <a:pt x="374" y="368"/>
                  </a:lnTo>
                  <a:lnTo>
                    <a:pt x="354" y="380"/>
                  </a:lnTo>
                  <a:lnTo>
                    <a:pt x="334" y="390"/>
                  </a:lnTo>
                  <a:lnTo>
                    <a:pt x="312" y="398"/>
                  </a:lnTo>
                  <a:lnTo>
                    <a:pt x="288" y="404"/>
                  </a:lnTo>
                  <a:lnTo>
                    <a:pt x="266" y="406"/>
                  </a:lnTo>
                  <a:lnTo>
                    <a:pt x="244" y="408"/>
                  </a:lnTo>
                  <a:lnTo>
                    <a:pt x="220" y="408"/>
                  </a:lnTo>
                  <a:lnTo>
                    <a:pt x="198" y="404"/>
                  </a:lnTo>
                  <a:lnTo>
                    <a:pt x="174" y="400"/>
                  </a:lnTo>
                  <a:lnTo>
                    <a:pt x="152" y="392"/>
                  </a:lnTo>
                  <a:lnTo>
                    <a:pt x="132" y="382"/>
                  </a:lnTo>
                  <a:lnTo>
                    <a:pt x="110" y="370"/>
                  </a:lnTo>
                  <a:lnTo>
                    <a:pt x="92" y="356"/>
                  </a:lnTo>
                  <a:lnTo>
                    <a:pt x="72" y="340"/>
                  </a:lnTo>
                  <a:lnTo>
                    <a:pt x="72" y="340"/>
                  </a:lnTo>
                  <a:lnTo>
                    <a:pt x="56" y="322"/>
                  </a:lnTo>
                  <a:lnTo>
                    <a:pt x="42" y="302"/>
                  </a:lnTo>
                  <a:lnTo>
                    <a:pt x="30" y="282"/>
                  </a:lnTo>
                  <a:lnTo>
                    <a:pt x="20" y="262"/>
                  </a:lnTo>
                  <a:lnTo>
                    <a:pt x="12" y="240"/>
                  </a:lnTo>
                  <a:lnTo>
                    <a:pt x="6" y="218"/>
                  </a:lnTo>
                  <a:lnTo>
                    <a:pt x="2" y="194"/>
                  </a:lnTo>
                  <a:lnTo>
                    <a:pt x="0" y="172"/>
                  </a:lnTo>
                  <a:lnTo>
                    <a:pt x="2" y="148"/>
                  </a:lnTo>
                  <a:lnTo>
                    <a:pt x="4" y="126"/>
                  </a:lnTo>
                  <a:lnTo>
                    <a:pt x="10" y="104"/>
                  </a:lnTo>
                  <a:lnTo>
                    <a:pt x="18" y="80"/>
                  </a:lnTo>
                  <a:lnTo>
                    <a:pt x="26" y="60"/>
                  </a:lnTo>
                  <a:lnTo>
                    <a:pt x="38" y="40"/>
                  </a:lnTo>
                  <a:lnTo>
                    <a:pt x="52" y="20"/>
                  </a:lnTo>
                  <a:lnTo>
                    <a:pt x="68" y="2"/>
                  </a:lnTo>
                  <a:lnTo>
                    <a:pt x="70" y="0"/>
                  </a:lnTo>
                  <a:lnTo>
                    <a:pt x="412" y="3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62"/>
            <p:cNvSpPr>
              <a:spLocks/>
            </p:cNvSpPr>
            <p:nvPr userDrawn="1"/>
          </p:nvSpPr>
          <p:spPr bwMode="ltGray">
            <a:xfrm flipH="1">
              <a:off x="3006725" y="4140994"/>
              <a:ext cx="944562" cy="1122604"/>
            </a:xfrm>
            <a:custGeom>
              <a:avLst/>
              <a:gdLst>
                <a:gd name="T0" fmla="*/ 718 w 1008"/>
                <a:gd name="T1" fmla="*/ 0 h 1206"/>
                <a:gd name="T2" fmla="*/ 772 w 1008"/>
                <a:gd name="T3" fmla="*/ 38 h 1206"/>
                <a:gd name="T4" fmla="*/ 820 w 1008"/>
                <a:gd name="T5" fmla="*/ 82 h 1206"/>
                <a:gd name="T6" fmla="*/ 864 w 1008"/>
                <a:gd name="T7" fmla="*/ 128 h 1206"/>
                <a:gd name="T8" fmla="*/ 902 w 1008"/>
                <a:gd name="T9" fmla="*/ 180 h 1206"/>
                <a:gd name="T10" fmla="*/ 934 w 1008"/>
                <a:gd name="T11" fmla="*/ 234 h 1206"/>
                <a:gd name="T12" fmla="*/ 960 w 1008"/>
                <a:gd name="T13" fmla="*/ 290 h 1206"/>
                <a:gd name="T14" fmla="*/ 982 w 1008"/>
                <a:gd name="T15" fmla="*/ 350 h 1206"/>
                <a:gd name="T16" fmla="*/ 996 w 1008"/>
                <a:gd name="T17" fmla="*/ 410 h 1206"/>
                <a:gd name="T18" fmla="*/ 1006 w 1008"/>
                <a:gd name="T19" fmla="*/ 472 h 1206"/>
                <a:gd name="T20" fmla="*/ 1008 w 1008"/>
                <a:gd name="T21" fmla="*/ 534 h 1206"/>
                <a:gd name="T22" fmla="*/ 1006 w 1008"/>
                <a:gd name="T23" fmla="*/ 598 h 1206"/>
                <a:gd name="T24" fmla="*/ 998 w 1008"/>
                <a:gd name="T25" fmla="*/ 662 h 1206"/>
                <a:gd name="T26" fmla="*/ 984 w 1008"/>
                <a:gd name="T27" fmla="*/ 724 h 1206"/>
                <a:gd name="T28" fmla="*/ 962 w 1008"/>
                <a:gd name="T29" fmla="*/ 786 h 1206"/>
                <a:gd name="T30" fmla="*/ 936 w 1008"/>
                <a:gd name="T31" fmla="*/ 846 h 1206"/>
                <a:gd name="T32" fmla="*/ 902 w 1008"/>
                <a:gd name="T33" fmla="*/ 904 h 1206"/>
                <a:gd name="T34" fmla="*/ 884 w 1008"/>
                <a:gd name="T35" fmla="*/ 932 h 1206"/>
                <a:gd name="T36" fmla="*/ 842 w 1008"/>
                <a:gd name="T37" fmla="*/ 984 h 1206"/>
                <a:gd name="T38" fmla="*/ 798 w 1008"/>
                <a:gd name="T39" fmla="*/ 1030 h 1206"/>
                <a:gd name="T40" fmla="*/ 748 w 1008"/>
                <a:gd name="T41" fmla="*/ 1072 h 1206"/>
                <a:gd name="T42" fmla="*/ 696 w 1008"/>
                <a:gd name="T43" fmla="*/ 1108 h 1206"/>
                <a:gd name="T44" fmla="*/ 640 w 1008"/>
                <a:gd name="T45" fmla="*/ 1138 h 1206"/>
                <a:gd name="T46" fmla="*/ 582 w 1008"/>
                <a:gd name="T47" fmla="*/ 1164 h 1206"/>
                <a:gd name="T48" fmla="*/ 524 w 1008"/>
                <a:gd name="T49" fmla="*/ 1182 h 1206"/>
                <a:gd name="T50" fmla="*/ 462 w 1008"/>
                <a:gd name="T51" fmla="*/ 1196 h 1206"/>
                <a:gd name="T52" fmla="*/ 400 w 1008"/>
                <a:gd name="T53" fmla="*/ 1204 h 1206"/>
                <a:gd name="T54" fmla="*/ 336 w 1008"/>
                <a:gd name="T55" fmla="*/ 1206 h 1206"/>
                <a:gd name="T56" fmla="*/ 274 w 1008"/>
                <a:gd name="T57" fmla="*/ 1200 h 1206"/>
                <a:gd name="T58" fmla="*/ 210 w 1008"/>
                <a:gd name="T59" fmla="*/ 1190 h 1206"/>
                <a:gd name="T60" fmla="*/ 148 w 1008"/>
                <a:gd name="T61" fmla="*/ 1174 h 1206"/>
                <a:gd name="T62" fmla="*/ 88 w 1008"/>
                <a:gd name="T63" fmla="*/ 1150 h 1206"/>
                <a:gd name="T64" fmla="*/ 28 w 1008"/>
                <a:gd name="T65" fmla="*/ 1120 h 1206"/>
                <a:gd name="T66" fmla="*/ 718 w 1008"/>
                <a:gd name="T67" fmla="*/ 0 h 1206"/>
                <a:gd name="connsiteX0" fmla="*/ 7240 w 10000"/>
                <a:gd name="connsiteY0" fmla="*/ 65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7240 w 10000"/>
                <a:gd name="connsiteY67" fmla="*/ 65 h 10000"/>
                <a:gd name="connsiteX0" fmla="*/ 6927 w 10000"/>
                <a:gd name="connsiteY0" fmla="*/ 9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6927 w 10000"/>
                <a:gd name="connsiteY67" fmla="*/ 98 h 10000"/>
                <a:gd name="connsiteX0" fmla="*/ 0 w 10000"/>
                <a:gd name="connsiteY0" fmla="*/ 913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0" fmla="*/ 0 w 10000"/>
                <a:gd name="connsiteY0" fmla="*/ 9073 h 9935"/>
                <a:gd name="connsiteX1" fmla="*/ 7221 w 10000"/>
                <a:gd name="connsiteY1" fmla="*/ 0 h 9935"/>
                <a:gd name="connsiteX2" fmla="*/ 7401 w 10000"/>
                <a:gd name="connsiteY2" fmla="*/ 84 h 9935"/>
                <a:gd name="connsiteX3" fmla="*/ 7659 w 10000"/>
                <a:gd name="connsiteY3" fmla="*/ 250 h 9935"/>
                <a:gd name="connsiteX4" fmla="*/ 7897 w 10000"/>
                <a:gd name="connsiteY4" fmla="*/ 433 h 9935"/>
                <a:gd name="connsiteX5" fmla="*/ 8135 w 10000"/>
                <a:gd name="connsiteY5" fmla="*/ 615 h 9935"/>
                <a:gd name="connsiteX6" fmla="*/ 8353 w 10000"/>
                <a:gd name="connsiteY6" fmla="*/ 797 h 9935"/>
                <a:gd name="connsiteX7" fmla="*/ 8571 w 10000"/>
                <a:gd name="connsiteY7" fmla="*/ 996 h 9935"/>
                <a:gd name="connsiteX8" fmla="*/ 8770 w 10000"/>
                <a:gd name="connsiteY8" fmla="*/ 1212 h 9935"/>
                <a:gd name="connsiteX9" fmla="*/ 8948 w 10000"/>
                <a:gd name="connsiteY9" fmla="*/ 1428 h 9935"/>
                <a:gd name="connsiteX10" fmla="*/ 9107 w 10000"/>
                <a:gd name="connsiteY10" fmla="*/ 1643 h 9935"/>
                <a:gd name="connsiteX11" fmla="*/ 9266 w 10000"/>
                <a:gd name="connsiteY11" fmla="*/ 1875 h 9935"/>
                <a:gd name="connsiteX12" fmla="*/ 9405 w 10000"/>
                <a:gd name="connsiteY12" fmla="*/ 2107 h 9935"/>
                <a:gd name="connsiteX13" fmla="*/ 9524 w 10000"/>
                <a:gd name="connsiteY13" fmla="*/ 2340 h 9935"/>
                <a:gd name="connsiteX14" fmla="*/ 9643 w 10000"/>
                <a:gd name="connsiteY14" fmla="*/ 2588 h 9935"/>
                <a:gd name="connsiteX15" fmla="*/ 9742 w 10000"/>
                <a:gd name="connsiteY15" fmla="*/ 2837 h 9935"/>
                <a:gd name="connsiteX16" fmla="*/ 9821 w 10000"/>
                <a:gd name="connsiteY16" fmla="*/ 3086 h 9935"/>
                <a:gd name="connsiteX17" fmla="*/ 9881 w 10000"/>
                <a:gd name="connsiteY17" fmla="*/ 3335 h 9935"/>
                <a:gd name="connsiteX18" fmla="*/ 9940 w 10000"/>
                <a:gd name="connsiteY18" fmla="*/ 3583 h 9935"/>
                <a:gd name="connsiteX19" fmla="*/ 9980 w 10000"/>
                <a:gd name="connsiteY19" fmla="*/ 3849 h 9935"/>
                <a:gd name="connsiteX20" fmla="*/ 10000 w 10000"/>
                <a:gd name="connsiteY20" fmla="*/ 4114 h 9935"/>
                <a:gd name="connsiteX21" fmla="*/ 10000 w 10000"/>
                <a:gd name="connsiteY21" fmla="*/ 4363 h 9935"/>
                <a:gd name="connsiteX22" fmla="*/ 10000 w 10000"/>
                <a:gd name="connsiteY22" fmla="*/ 4628 h 9935"/>
                <a:gd name="connsiteX23" fmla="*/ 9980 w 10000"/>
                <a:gd name="connsiteY23" fmla="*/ 4894 h 9935"/>
                <a:gd name="connsiteX24" fmla="*/ 9940 w 10000"/>
                <a:gd name="connsiteY24" fmla="*/ 5159 h 9935"/>
                <a:gd name="connsiteX25" fmla="*/ 9901 w 10000"/>
                <a:gd name="connsiteY25" fmla="*/ 5424 h 9935"/>
                <a:gd name="connsiteX26" fmla="*/ 9841 w 10000"/>
                <a:gd name="connsiteY26" fmla="*/ 5673 h 9935"/>
                <a:gd name="connsiteX27" fmla="*/ 9762 w 10000"/>
                <a:gd name="connsiteY27" fmla="*/ 5938 h 9935"/>
                <a:gd name="connsiteX28" fmla="*/ 9663 w 10000"/>
                <a:gd name="connsiteY28" fmla="*/ 6187 h 9935"/>
                <a:gd name="connsiteX29" fmla="*/ 9544 w 10000"/>
                <a:gd name="connsiteY29" fmla="*/ 6452 h 9935"/>
                <a:gd name="connsiteX30" fmla="*/ 9425 w 10000"/>
                <a:gd name="connsiteY30" fmla="*/ 6701 h 9935"/>
                <a:gd name="connsiteX31" fmla="*/ 9286 w 10000"/>
                <a:gd name="connsiteY31" fmla="*/ 6950 h 9935"/>
                <a:gd name="connsiteX32" fmla="*/ 9127 w 10000"/>
                <a:gd name="connsiteY32" fmla="*/ 7182 h 9935"/>
                <a:gd name="connsiteX33" fmla="*/ 8948 w 10000"/>
                <a:gd name="connsiteY33" fmla="*/ 7431 h 9935"/>
                <a:gd name="connsiteX34" fmla="*/ 8948 w 10000"/>
                <a:gd name="connsiteY34" fmla="*/ 7431 h 9935"/>
                <a:gd name="connsiteX35" fmla="*/ 8770 w 10000"/>
                <a:gd name="connsiteY35" fmla="*/ 7663 h 9935"/>
                <a:gd name="connsiteX36" fmla="*/ 8571 w 10000"/>
                <a:gd name="connsiteY36" fmla="*/ 7879 h 9935"/>
                <a:gd name="connsiteX37" fmla="*/ 8353 w 10000"/>
                <a:gd name="connsiteY37" fmla="*/ 8094 h 9935"/>
                <a:gd name="connsiteX38" fmla="*/ 8135 w 10000"/>
                <a:gd name="connsiteY38" fmla="*/ 8293 h 9935"/>
                <a:gd name="connsiteX39" fmla="*/ 7917 w 10000"/>
                <a:gd name="connsiteY39" fmla="*/ 8476 h 9935"/>
                <a:gd name="connsiteX40" fmla="*/ 7679 w 10000"/>
                <a:gd name="connsiteY40" fmla="*/ 8658 h 9935"/>
                <a:gd name="connsiteX41" fmla="*/ 7421 w 10000"/>
                <a:gd name="connsiteY41" fmla="*/ 8824 h 9935"/>
                <a:gd name="connsiteX42" fmla="*/ 7163 w 10000"/>
                <a:gd name="connsiteY42" fmla="*/ 8973 h 9935"/>
                <a:gd name="connsiteX43" fmla="*/ 6905 w 10000"/>
                <a:gd name="connsiteY43" fmla="*/ 9122 h 9935"/>
                <a:gd name="connsiteX44" fmla="*/ 6627 w 10000"/>
                <a:gd name="connsiteY44" fmla="*/ 9255 h 9935"/>
                <a:gd name="connsiteX45" fmla="*/ 6349 w 10000"/>
                <a:gd name="connsiteY45" fmla="*/ 9371 h 9935"/>
                <a:gd name="connsiteX46" fmla="*/ 6071 w 10000"/>
                <a:gd name="connsiteY46" fmla="*/ 9487 h 9935"/>
                <a:gd name="connsiteX47" fmla="*/ 5774 w 10000"/>
                <a:gd name="connsiteY47" fmla="*/ 9587 h 9935"/>
                <a:gd name="connsiteX48" fmla="*/ 5496 w 10000"/>
                <a:gd name="connsiteY48" fmla="*/ 9670 h 9935"/>
                <a:gd name="connsiteX49" fmla="*/ 5198 w 10000"/>
                <a:gd name="connsiteY49" fmla="*/ 9736 h 9935"/>
                <a:gd name="connsiteX50" fmla="*/ 4881 w 10000"/>
                <a:gd name="connsiteY50" fmla="*/ 9802 h 9935"/>
                <a:gd name="connsiteX51" fmla="*/ 4583 w 10000"/>
                <a:gd name="connsiteY51" fmla="*/ 9852 h 9935"/>
                <a:gd name="connsiteX52" fmla="*/ 4266 w 10000"/>
                <a:gd name="connsiteY52" fmla="*/ 9885 h 9935"/>
                <a:gd name="connsiteX53" fmla="*/ 3968 w 10000"/>
                <a:gd name="connsiteY53" fmla="*/ 9918 h 9935"/>
                <a:gd name="connsiteX54" fmla="*/ 3651 w 10000"/>
                <a:gd name="connsiteY54" fmla="*/ 9935 h 9935"/>
                <a:gd name="connsiteX55" fmla="*/ 3333 w 10000"/>
                <a:gd name="connsiteY55" fmla="*/ 9935 h 9935"/>
                <a:gd name="connsiteX56" fmla="*/ 3036 w 10000"/>
                <a:gd name="connsiteY56" fmla="*/ 9918 h 9935"/>
                <a:gd name="connsiteX57" fmla="*/ 2718 w 10000"/>
                <a:gd name="connsiteY57" fmla="*/ 9885 h 9935"/>
                <a:gd name="connsiteX58" fmla="*/ 2401 w 10000"/>
                <a:gd name="connsiteY58" fmla="*/ 9852 h 9935"/>
                <a:gd name="connsiteX59" fmla="*/ 2083 w 10000"/>
                <a:gd name="connsiteY59" fmla="*/ 9802 h 9935"/>
                <a:gd name="connsiteX60" fmla="*/ 1786 w 10000"/>
                <a:gd name="connsiteY60" fmla="*/ 9736 h 9935"/>
                <a:gd name="connsiteX61" fmla="*/ 1468 w 10000"/>
                <a:gd name="connsiteY61" fmla="*/ 9670 h 9935"/>
                <a:gd name="connsiteX62" fmla="*/ 1171 w 10000"/>
                <a:gd name="connsiteY62" fmla="*/ 9570 h 9935"/>
                <a:gd name="connsiteX63" fmla="*/ 873 w 10000"/>
                <a:gd name="connsiteY63" fmla="*/ 9471 h 9935"/>
                <a:gd name="connsiteX64" fmla="*/ 575 w 10000"/>
                <a:gd name="connsiteY64" fmla="*/ 9355 h 9935"/>
                <a:gd name="connsiteX65" fmla="*/ 278 w 10000"/>
                <a:gd name="connsiteY65" fmla="*/ 9222 h 9935"/>
                <a:gd name="connsiteX66" fmla="*/ 0 w 10000"/>
                <a:gd name="connsiteY66" fmla="*/ 9073 h 9935"/>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000" h="10000">
                  <a:moveTo>
                    <a:pt x="0" y="9132"/>
                  </a:moveTo>
                  <a:cubicBezTo>
                    <a:pt x="-59" y="9118"/>
                    <a:pt x="7182" y="-52"/>
                    <a:pt x="7221" y="0"/>
                  </a:cubicBezTo>
                  <a:lnTo>
                    <a:pt x="7401" y="85"/>
                  </a:lnTo>
                  <a:lnTo>
                    <a:pt x="7659" y="252"/>
                  </a:lnTo>
                  <a:lnTo>
                    <a:pt x="7897" y="436"/>
                  </a:lnTo>
                  <a:lnTo>
                    <a:pt x="8135" y="619"/>
                  </a:lnTo>
                  <a:lnTo>
                    <a:pt x="8353" y="802"/>
                  </a:lnTo>
                  <a:lnTo>
                    <a:pt x="8571" y="1003"/>
                  </a:lnTo>
                  <a:lnTo>
                    <a:pt x="8770" y="1220"/>
                  </a:lnTo>
                  <a:lnTo>
                    <a:pt x="8948" y="1437"/>
                  </a:lnTo>
                  <a:lnTo>
                    <a:pt x="9107" y="1654"/>
                  </a:lnTo>
                  <a:lnTo>
                    <a:pt x="9266" y="1887"/>
                  </a:lnTo>
                  <a:cubicBezTo>
                    <a:pt x="9312" y="1965"/>
                    <a:pt x="9359" y="2043"/>
                    <a:pt x="9405" y="2121"/>
                  </a:cubicBezTo>
                  <a:cubicBezTo>
                    <a:pt x="9445" y="2199"/>
                    <a:pt x="9484" y="2277"/>
                    <a:pt x="9524" y="2355"/>
                  </a:cubicBezTo>
                  <a:cubicBezTo>
                    <a:pt x="9564" y="2438"/>
                    <a:pt x="9603" y="2522"/>
                    <a:pt x="9643" y="2605"/>
                  </a:cubicBezTo>
                  <a:cubicBezTo>
                    <a:pt x="9676" y="2689"/>
                    <a:pt x="9709" y="2772"/>
                    <a:pt x="9742" y="2856"/>
                  </a:cubicBezTo>
                  <a:cubicBezTo>
                    <a:pt x="9768" y="2939"/>
                    <a:pt x="9795" y="3023"/>
                    <a:pt x="9821" y="3106"/>
                  </a:cubicBezTo>
                  <a:cubicBezTo>
                    <a:pt x="9841" y="3190"/>
                    <a:pt x="9861" y="3273"/>
                    <a:pt x="9881" y="3357"/>
                  </a:cubicBezTo>
                  <a:cubicBezTo>
                    <a:pt x="9901" y="3440"/>
                    <a:pt x="9920" y="3523"/>
                    <a:pt x="9940" y="3606"/>
                  </a:cubicBezTo>
                  <a:cubicBezTo>
                    <a:pt x="9953" y="3696"/>
                    <a:pt x="9967" y="3785"/>
                    <a:pt x="9980" y="3874"/>
                  </a:cubicBezTo>
                  <a:cubicBezTo>
                    <a:pt x="9987" y="3963"/>
                    <a:pt x="9993" y="4052"/>
                    <a:pt x="10000" y="4141"/>
                  </a:cubicBezTo>
                  <a:lnTo>
                    <a:pt x="10000" y="4392"/>
                  </a:lnTo>
                  <a:lnTo>
                    <a:pt x="10000" y="4658"/>
                  </a:lnTo>
                  <a:cubicBezTo>
                    <a:pt x="9993" y="4748"/>
                    <a:pt x="9987" y="4836"/>
                    <a:pt x="9980" y="4926"/>
                  </a:cubicBezTo>
                  <a:cubicBezTo>
                    <a:pt x="9967" y="5015"/>
                    <a:pt x="9953" y="5104"/>
                    <a:pt x="9940" y="5193"/>
                  </a:cubicBezTo>
                  <a:cubicBezTo>
                    <a:pt x="9927" y="5281"/>
                    <a:pt x="9914" y="5371"/>
                    <a:pt x="9901" y="5459"/>
                  </a:cubicBezTo>
                  <a:cubicBezTo>
                    <a:pt x="9881" y="5543"/>
                    <a:pt x="9861" y="5626"/>
                    <a:pt x="9841" y="5710"/>
                  </a:cubicBezTo>
                  <a:cubicBezTo>
                    <a:pt x="9815" y="5799"/>
                    <a:pt x="9788" y="5888"/>
                    <a:pt x="9762" y="5977"/>
                  </a:cubicBezTo>
                  <a:cubicBezTo>
                    <a:pt x="9729" y="6060"/>
                    <a:pt x="9696" y="6144"/>
                    <a:pt x="9663" y="6227"/>
                  </a:cubicBezTo>
                  <a:cubicBezTo>
                    <a:pt x="9623" y="6316"/>
                    <a:pt x="9584" y="6406"/>
                    <a:pt x="9544" y="6494"/>
                  </a:cubicBezTo>
                  <a:lnTo>
                    <a:pt x="9425" y="6745"/>
                  </a:lnTo>
                  <a:lnTo>
                    <a:pt x="9286" y="6995"/>
                  </a:lnTo>
                  <a:lnTo>
                    <a:pt x="9127" y="7229"/>
                  </a:lnTo>
                  <a:lnTo>
                    <a:pt x="8948" y="7480"/>
                  </a:lnTo>
                  <a:lnTo>
                    <a:pt x="8948" y="7480"/>
                  </a:lnTo>
                  <a:cubicBezTo>
                    <a:pt x="8889" y="7558"/>
                    <a:pt x="8829" y="7635"/>
                    <a:pt x="8770" y="7713"/>
                  </a:cubicBezTo>
                  <a:cubicBezTo>
                    <a:pt x="8704" y="7786"/>
                    <a:pt x="8637" y="7858"/>
                    <a:pt x="8571" y="7931"/>
                  </a:cubicBezTo>
                  <a:lnTo>
                    <a:pt x="8353" y="8147"/>
                  </a:lnTo>
                  <a:lnTo>
                    <a:pt x="8135" y="8347"/>
                  </a:lnTo>
                  <a:lnTo>
                    <a:pt x="7917" y="8531"/>
                  </a:lnTo>
                  <a:lnTo>
                    <a:pt x="7679" y="8715"/>
                  </a:lnTo>
                  <a:lnTo>
                    <a:pt x="7421" y="8882"/>
                  </a:lnTo>
                  <a:lnTo>
                    <a:pt x="7163" y="9032"/>
                  </a:lnTo>
                  <a:lnTo>
                    <a:pt x="6905" y="9182"/>
                  </a:lnTo>
                  <a:lnTo>
                    <a:pt x="6627" y="9316"/>
                  </a:lnTo>
                  <a:lnTo>
                    <a:pt x="6349" y="9432"/>
                  </a:lnTo>
                  <a:lnTo>
                    <a:pt x="6071" y="9549"/>
                  </a:lnTo>
                  <a:lnTo>
                    <a:pt x="5774" y="9650"/>
                  </a:lnTo>
                  <a:lnTo>
                    <a:pt x="5496" y="9733"/>
                  </a:lnTo>
                  <a:lnTo>
                    <a:pt x="5198" y="9800"/>
                  </a:lnTo>
                  <a:lnTo>
                    <a:pt x="4881" y="9866"/>
                  </a:lnTo>
                  <a:lnTo>
                    <a:pt x="4583" y="9916"/>
                  </a:lnTo>
                  <a:lnTo>
                    <a:pt x="4266" y="9950"/>
                  </a:lnTo>
                  <a:lnTo>
                    <a:pt x="3968" y="9983"/>
                  </a:lnTo>
                  <a:lnTo>
                    <a:pt x="3651" y="10000"/>
                  </a:lnTo>
                  <a:lnTo>
                    <a:pt x="3333" y="10000"/>
                  </a:lnTo>
                  <a:lnTo>
                    <a:pt x="3036" y="9983"/>
                  </a:lnTo>
                  <a:lnTo>
                    <a:pt x="2718" y="9950"/>
                  </a:lnTo>
                  <a:lnTo>
                    <a:pt x="2401" y="9916"/>
                  </a:lnTo>
                  <a:lnTo>
                    <a:pt x="2083" y="9866"/>
                  </a:lnTo>
                  <a:lnTo>
                    <a:pt x="1786" y="9800"/>
                  </a:lnTo>
                  <a:lnTo>
                    <a:pt x="1468" y="9733"/>
                  </a:lnTo>
                  <a:lnTo>
                    <a:pt x="1171" y="9633"/>
                  </a:lnTo>
                  <a:lnTo>
                    <a:pt x="873" y="9533"/>
                  </a:lnTo>
                  <a:lnTo>
                    <a:pt x="575" y="9416"/>
                  </a:lnTo>
                  <a:lnTo>
                    <a:pt x="278" y="9282"/>
                  </a:lnTo>
                  <a:lnTo>
                    <a:pt x="0" y="913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8" name="Oval 96"/>
          <p:cNvSpPr/>
          <p:nvPr/>
        </p:nvSpPr>
        <p:spPr>
          <a:xfrm>
            <a:off x="2540450" y="2134021"/>
            <a:ext cx="720000" cy="72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04</a:t>
            </a:r>
            <a:endParaRPr lang="en-GB" sz="2400" b="1" dirty="0"/>
          </a:p>
        </p:txBody>
      </p:sp>
    </p:spTree>
    <p:extLst>
      <p:ext uri="{BB962C8B-B14F-4D97-AF65-F5344CB8AC3E}">
        <p14:creationId xmlns:p14="http://schemas.microsoft.com/office/powerpoint/2010/main" val="790947972"/>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en-GB" dirty="0" smtClean="0"/>
              <a:t>Contents</a:t>
            </a:r>
            <a:endParaRPr lang="de-DE" dirty="0"/>
          </a:p>
        </p:txBody>
      </p:sp>
      <p:grpSp>
        <p:nvGrpSpPr>
          <p:cNvPr id="4" name="Group 3"/>
          <p:cNvGrpSpPr/>
          <p:nvPr/>
        </p:nvGrpSpPr>
        <p:grpSpPr>
          <a:xfrm>
            <a:off x="272481" y="1171118"/>
            <a:ext cx="3801885" cy="720000"/>
            <a:chOff x="272481" y="1190845"/>
            <a:chExt cx="3801885" cy="720000"/>
          </a:xfrm>
        </p:grpSpPr>
        <p:sp>
          <p:nvSpPr>
            <p:cNvPr id="40" name="Oval 39"/>
            <p:cNvSpPr/>
            <p:nvPr/>
          </p:nvSpPr>
          <p:spPr>
            <a:xfrm>
              <a:off x="272481" y="1190845"/>
              <a:ext cx="720000" cy="72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01</a:t>
              </a:r>
              <a:endParaRPr lang="en-GB" sz="2000" b="1" dirty="0"/>
            </a:p>
          </p:txBody>
        </p:sp>
        <p:grpSp>
          <p:nvGrpSpPr>
            <p:cNvPr id="3" name="Group 2"/>
            <p:cNvGrpSpPr/>
            <p:nvPr/>
          </p:nvGrpSpPr>
          <p:grpSpPr>
            <a:xfrm>
              <a:off x="1161413" y="1304068"/>
              <a:ext cx="2912953" cy="493554"/>
              <a:chOff x="1161413" y="1276518"/>
              <a:chExt cx="2912953" cy="493554"/>
            </a:xfrm>
          </p:grpSpPr>
          <p:sp>
            <p:nvSpPr>
              <p:cNvPr id="55" name="TextBox 54"/>
              <p:cNvSpPr txBox="1"/>
              <p:nvPr/>
            </p:nvSpPr>
            <p:spPr>
              <a:xfrm>
                <a:off x="1161414" y="1429231"/>
                <a:ext cx="2912952" cy="193899"/>
              </a:xfrm>
              <a:prstGeom prst="rect">
                <a:avLst/>
              </a:prstGeom>
              <a:noFill/>
            </p:spPr>
            <p:txBody>
              <a:bodyPr wrap="square" lIns="0" tIns="0" rIns="0" bIns="0" rtlCol="0" anchor="ctr">
                <a:spAutoFit/>
              </a:bodyPr>
              <a:lstStyle/>
              <a:p>
                <a:pPr>
                  <a:lnSpc>
                    <a:spcPct val="90000"/>
                  </a:lnSpc>
                </a:pPr>
                <a:r>
                  <a:rPr lang="en-US" sz="1400" dirty="0"/>
                  <a:t>Methodology - </a:t>
                </a:r>
                <a:r>
                  <a:rPr lang="en-US" sz="1400" dirty="0" smtClean="0"/>
                  <a:t>Overview</a:t>
                </a:r>
                <a:endParaRPr lang="en-GB" sz="1400" dirty="0">
                  <a:latin typeface="Calibri" panose="020F0502020204030204" pitchFamily="34" charset="0"/>
                  <a:cs typeface="Calibri" panose="020F0502020204030204" pitchFamily="34" charset="0"/>
                </a:endParaRPr>
              </a:p>
            </p:txBody>
          </p:sp>
          <p:cxnSp>
            <p:nvCxnSpPr>
              <p:cNvPr id="56" name="Straight Connector 55"/>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84" name="Group 83"/>
          <p:cNvGrpSpPr/>
          <p:nvPr/>
        </p:nvGrpSpPr>
        <p:grpSpPr>
          <a:xfrm>
            <a:off x="272480" y="2106634"/>
            <a:ext cx="3801885" cy="720000"/>
            <a:chOff x="272481" y="1190845"/>
            <a:chExt cx="3801885" cy="720000"/>
          </a:xfrm>
        </p:grpSpPr>
        <p:sp>
          <p:nvSpPr>
            <p:cNvPr id="85" name="Oval 84"/>
            <p:cNvSpPr/>
            <p:nvPr/>
          </p:nvSpPr>
          <p:spPr>
            <a:xfrm>
              <a:off x="272481" y="1190845"/>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02</a:t>
              </a:r>
              <a:endParaRPr lang="en-GB" sz="2000" b="1" dirty="0"/>
            </a:p>
          </p:txBody>
        </p:sp>
        <p:grpSp>
          <p:nvGrpSpPr>
            <p:cNvPr id="86" name="Group 85"/>
            <p:cNvGrpSpPr/>
            <p:nvPr/>
          </p:nvGrpSpPr>
          <p:grpSpPr>
            <a:xfrm>
              <a:off x="1161413" y="1304068"/>
              <a:ext cx="2912953" cy="493554"/>
              <a:chOff x="1161413" y="1276518"/>
              <a:chExt cx="2912953" cy="493554"/>
            </a:xfrm>
          </p:grpSpPr>
          <p:sp>
            <p:nvSpPr>
              <p:cNvPr id="87" name="TextBox 86"/>
              <p:cNvSpPr txBox="1"/>
              <p:nvPr/>
            </p:nvSpPr>
            <p:spPr>
              <a:xfrm>
                <a:off x="1161414" y="1429231"/>
                <a:ext cx="2912952" cy="193899"/>
              </a:xfrm>
              <a:prstGeom prst="rect">
                <a:avLst/>
              </a:prstGeom>
              <a:noFill/>
            </p:spPr>
            <p:txBody>
              <a:bodyPr wrap="square" lIns="0" tIns="0" rIns="0" bIns="0" rtlCol="0" anchor="ctr">
                <a:spAutoFit/>
              </a:bodyPr>
              <a:lstStyle/>
              <a:p>
                <a:pPr>
                  <a:lnSpc>
                    <a:spcPct val="90000"/>
                  </a:lnSpc>
                </a:pPr>
                <a:r>
                  <a:rPr lang="en-US" sz="1400" dirty="0"/>
                  <a:t>Advertising Form under Examination</a:t>
                </a:r>
                <a:endParaRPr lang="en-GB" sz="1400" dirty="0">
                  <a:latin typeface="Calibri" panose="020F0502020204030204" pitchFamily="34" charset="0"/>
                  <a:cs typeface="Calibri" panose="020F0502020204030204" pitchFamily="34" charset="0"/>
                </a:endParaRPr>
              </a:p>
            </p:txBody>
          </p:sp>
          <p:cxnSp>
            <p:nvCxnSpPr>
              <p:cNvPr id="88" name="Straight Connector 87"/>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90" name="Group 89"/>
          <p:cNvGrpSpPr/>
          <p:nvPr/>
        </p:nvGrpSpPr>
        <p:grpSpPr>
          <a:xfrm>
            <a:off x="272481" y="3055234"/>
            <a:ext cx="3801885" cy="720000"/>
            <a:chOff x="272481" y="1190845"/>
            <a:chExt cx="3801885" cy="720000"/>
          </a:xfrm>
        </p:grpSpPr>
        <p:sp>
          <p:nvSpPr>
            <p:cNvPr id="91" name="Oval 90"/>
            <p:cNvSpPr/>
            <p:nvPr/>
          </p:nvSpPr>
          <p:spPr>
            <a:xfrm>
              <a:off x="272481" y="1190845"/>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03</a:t>
              </a:r>
              <a:endParaRPr lang="en-GB" sz="2000" b="1" dirty="0"/>
            </a:p>
          </p:txBody>
        </p:sp>
        <p:grpSp>
          <p:nvGrpSpPr>
            <p:cNvPr id="92" name="Group 91"/>
            <p:cNvGrpSpPr/>
            <p:nvPr/>
          </p:nvGrpSpPr>
          <p:grpSpPr>
            <a:xfrm>
              <a:off x="1161413" y="1304068"/>
              <a:ext cx="2912953" cy="493554"/>
              <a:chOff x="1161413" y="1276518"/>
              <a:chExt cx="2912953" cy="493554"/>
            </a:xfrm>
          </p:grpSpPr>
          <p:sp>
            <p:nvSpPr>
              <p:cNvPr id="93" name="TextBox 92"/>
              <p:cNvSpPr txBox="1"/>
              <p:nvPr/>
            </p:nvSpPr>
            <p:spPr>
              <a:xfrm>
                <a:off x="1161414" y="1427436"/>
                <a:ext cx="2912952" cy="197490"/>
              </a:xfrm>
              <a:prstGeom prst="rect">
                <a:avLst/>
              </a:prstGeom>
              <a:noFill/>
            </p:spPr>
            <p:txBody>
              <a:bodyPr wrap="square" lIns="0" tIns="0" rIns="0" bIns="0" rtlCol="0" anchor="ctr">
                <a:spAutoFit/>
              </a:bodyPr>
              <a:lstStyle/>
              <a:p>
                <a:pPr>
                  <a:lnSpc>
                    <a:spcPct val="90000"/>
                  </a:lnSpc>
                </a:pPr>
                <a:r>
                  <a:rPr lang="de-DE" sz="1400" dirty="0" smtClean="0"/>
                  <a:t>Online </a:t>
                </a:r>
                <a:r>
                  <a:rPr lang="de-DE" sz="1400" dirty="0" err="1" smtClean="0"/>
                  <a:t>behavior</a:t>
                </a:r>
                <a:endParaRPr lang="en-GB" sz="1400" dirty="0">
                  <a:latin typeface="Calibri" panose="020F0502020204030204" pitchFamily="34" charset="0"/>
                  <a:cs typeface="Calibri" panose="020F0502020204030204" pitchFamily="34" charset="0"/>
                </a:endParaRPr>
              </a:p>
            </p:txBody>
          </p:sp>
          <p:cxnSp>
            <p:nvCxnSpPr>
              <p:cNvPr id="94" name="Straight Connector 93"/>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96" name="Group 95"/>
          <p:cNvGrpSpPr/>
          <p:nvPr/>
        </p:nvGrpSpPr>
        <p:grpSpPr>
          <a:xfrm>
            <a:off x="4719815" y="1171118"/>
            <a:ext cx="3801885" cy="720000"/>
            <a:chOff x="272481" y="1190845"/>
            <a:chExt cx="3801885" cy="720000"/>
          </a:xfrm>
        </p:grpSpPr>
        <p:sp>
          <p:nvSpPr>
            <p:cNvPr id="97" name="Oval 96"/>
            <p:cNvSpPr/>
            <p:nvPr/>
          </p:nvSpPr>
          <p:spPr>
            <a:xfrm>
              <a:off x="272481" y="1190845"/>
              <a:ext cx="720000" cy="72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04</a:t>
              </a:r>
              <a:endParaRPr lang="en-GB" sz="2400" b="1" dirty="0"/>
            </a:p>
          </p:txBody>
        </p:sp>
        <p:grpSp>
          <p:nvGrpSpPr>
            <p:cNvPr id="98" name="Group 97"/>
            <p:cNvGrpSpPr/>
            <p:nvPr/>
          </p:nvGrpSpPr>
          <p:grpSpPr>
            <a:xfrm>
              <a:off x="1161413" y="1304068"/>
              <a:ext cx="2912953" cy="493554"/>
              <a:chOff x="1161413" y="1276518"/>
              <a:chExt cx="2912953" cy="493554"/>
            </a:xfrm>
          </p:grpSpPr>
          <p:sp>
            <p:nvSpPr>
              <p:cNvPr id="99" name="TextBox 98"/>
              <p:cNvSpPr txBox="1"/>
              <p:nvPr/>
            </p:nvSpPr>
            <p:spPr>
              <a:xfrm>
                <a:off x="1161414" y="1429230"/>
                <a:ext cx="2912952" cy="193899"/>
              </a:xfrm>
              <a:prstGeom prst="rect">
                <a:avLst/>
              </a:prstGeom>
              <a:noFill/>
            </p:spPr>
            <p:txBody>
              <a:bodyPr wrap="square" lIns="0" tIns="0" rIns="0" bIns="0" rtlCol="0" anchor="ctr">
                <a:spAutoFit/>
              </a:bodyPr>
              <a:lstStyle/>
              <a:p>
                <a:pPr>
                  <a:lnSpc>
                    <a:spcPct val="90000"/>
                  </a:lnSpc>
                </a:pPr>
                <a:r>
                  <a:rPr lang="de-DE" sz="1400" dirty="0"/>
                  <a:t>Level </a:t>
                </a:r>
                <a:r>
                  <a:rPr lang="de-DE" sz="1400" dirty="0" smtClean="0"/>
                  <a:t>of </a:t>
                </a:r>
                <a:r>
                  <a:rPr lang="de-DE" sz="1400" dirty="0"/>
                  <a:t>Disruption </a:t>
                </a:r>
                <a:r>
                  <a:rPr lang="de-DE" sz="1400" dirty="0" smtClean="0"/>
                  <a:t>– Direct Questions</a:t>
                </a:r>
                <a:endParaRPr lang="en-GB" sz="1400" dirty="0">
                  <a:latin typeface="Calibri" panose="020F0502020204030204" pitchFamily="34" charset="0"/>
                  <a:cs typeface="Calibri" panose="020F0502020204030204" pitchFamily="34" charset="0"/>
                </a:endParaRPr>
              </a:p>
            </p:txBody>
          </p:sp>
          <p:cxnSp>
            <p:nvCxnSpPr>
              <p:cNvPr id="100" name="Straight Connector 99"/>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102" name="Group 101"/>
          <p:cNvGrpSpPr/>
          <p:nvPr/>
        </p:nvGrpSpPr>
        <p:grpSpPr>
          <a:xfrm>
            <a:off x="4715763" y="2105557"/>
            <a:ext cx="3801885" cy="720000"/>
            <a:chOff x="272481" y="1190845"/>
            <a:chExt cx="3801885" cy="720000"/>
          </a:xfrm>
        </p:grpSpPr>
        <p:sp>
          <p:nvSpPr>
            <p:cNvPr id="103" name="Oval 102"/>
            <p:cNvSpPr/>
            <p:nvPr/>
          </p:nvSpPr>
          <p:spPr>
            <a:xfrm>
              <a:off x="272481" y="1190845"/>
              <a:ext cx="720000" cy="72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05</a:t>
              </a:r>
              <a:endParaRPr lang="en-GB" sz="2000" b="1" dirty="0"/>
            </a:p>
          </p:txBody>
        </p:sp>
        <p:grpSp>
          <p:nvGrpSpPr>
            <p:cNvPr id="104" name="Group 103"/>
            <p:cNvGrpSpPr/>
            <p:nvPr/>
          </p:nvGrpSpPr>
          <p:grpSpPr>
            <a:xfrm>
              <a:off x="1161413" y="1304068"/>
              <a:ext cx="2912953" cy="493554"/>
              <a:chOff x="1161413" y="1276518"/>
              <a:chExt cx="2912953" cy="493554"/>
            </a:xfrm>
          </p:grpSpPr>
          <p:sp>
            <p:nvSpPr>
              <p:cNvPr id="105" name="TextBox 104"/>
              <p:cNvSpPr txBox="1"/>
              <p:nvPr/>
            </p:nvSpPr>
            <p:spPr>
              <a:xfrm>
                <a:off x="1161414" y="1427436"/>
                <a:ext cx="2912952" cy="197490"/>
              </a:xfrm>
              <a:prstGeom prst="rect">
                <a:avLst/>
              </a:prstGeom>
              <a:noFill/>
            </p:spPr>
            <p:txBody>
              <a:bodyPr wrap="square" lIns="0" tIns="0" rIns="0" bIns="0" rtlCol="0" anchor="ctr">
                <a:spAutoFit/>
              </a:bodyPr>
              <a:lstStyle/>
              <a:p>
                <a:pPr>
                  <a:lnSpc>
                    <a:spcPct val="90000"/>
                  </a:lnSpc>
                </a:pPr>
                <a:r>
                  <a:rPr lang="de-DE" sz="1400" dirty="0"/>
                  <a:t>Level </a:t>
                </a:r>
                <a:r>
                  <a:rPr lang="de-DE" sz="1400" dirty="0" err="1" smtClean="0"/>
                  <a:t>of</a:t>
                </a:r>
                <a:r>
                  <a:rPr lang="de-DE" sz="1400" dirty="0" smtClean="0"/>
                  <a:t> </a:t>
                </a:r>
                <a:r>
                  <a:rPr lang="de-DE" sz="1400" dirty="0"/>
                  <a:t>Disruption – </a:t>
                </a:r>
                <a:r>
                  <a:rPr lang="de-DE" sz="1400" dirty="0" smtClean="0"/>
                  <a:t>Calculation</a:t>
                </a:r>
                <a:endParaRPr lang="en-GB" sz="1400" dirty="0">
                  <a:latin typeface="Calibri" panose="020F0502020204030204" pitchFamily="34" charset="0"/>
                  <a:cs typeface="Calibri" panose="020F0502020204030204" pitchFamily="34" charset="0"/>
                </a:endParaRPr>
              </a:p>
            </p:txBody>
          </p:sp>
          <p:cxnSp>
            <p:nvCxnSpPr>
              <p:cNvPr id="106" name="Straight Connector 105"/>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108" name="Group 107"/>
          <p:cNvGrpSpPr/>
          <p:nvPr/>
        </p:nvGrpSpPr>
        <p:grpSpPr>
          <a:xfrm>
            <a:off x="4719815" y="3062854"/>
            <a:ext cx="3801885" cy="720000"/>
            <a:chOff x="272481" y="1190845"/>
            <a:chExt cx="3801885" cy="720000"/>
          </a:xfrm>
        </p:grpSpPr>
        <p:sp>
          <p:nvSpPr>
            <p:cNvPr id="109" name="Oval 108"/>
            <p:cNvSpPr/>
            <p:nvPr/>
          </p:nvSpPr>
          <p:spPr>
            <a:xfrm>
              <a:off x="272481" y="1190845"/>
              <a:ext cx="720000" cy="72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06</a:t>
              </a:r>
              <a:endParaRPr lang="en-GB" sz="2400" b="1" dirty="0"/>
            </a:p>
          </p:txBody>
        </p:sp>
        <p:grpSp>
          <p:nvGrpSpPr>
            <p:cNvPr id="110" name="Group 109"/>
            <p:cNvGrpSpPr/>
            <p:nvPr/>
          </p:nvGrpSpPr>
          <p:grpSpPr>
            <a:xfrm>
              <a:off x="1161413" y="1304068"/>
              <a:ext cx="2912953" cy="493554"/>
              <a:chOff x="1161413" y="1276518"/>
              <a:chExt cx="2912953" cy="493554"/>
            </a:xfrm>
          </p:grpSpPr>
          <p:sp>
            <p:nvSpPr>
              <p:cNvPr id="111" name="TextBox 110"/>
              <p:cNvSpPr txBox="1"/>
              <p:nvPr/>
            </p:nvSpPr>
            <p:spPr>
              <a:xfrm>
                <a:off x="1161414" y="1429231"/>
                <a:ext cx="2912952" cy="193899"/>
              </a:xfrm>
              <a:prstGeom prst="rect">
                <a:avLst/>
              </a:prstGeom>
              <a:noFill/>
            </p:spPr>
            <p:txBody>
              <a:bodyPr wrap="square" lIns="0" tIns="0" rIns="0" bIns="0" rtlCol="0" anchor="ctr">
                <a:spAutoFit/>
              </a:bodyPr>
              <a:lstStyle/>
              <a:p>
                <a:pPr>
                  <a:lnSpc>
                    <a:spcPct val="90000"/>
                  </a:lnSpc>
                </a:pPr>
                <a:r>
                  <a:rPr lang="en-GB" sz="1400" dirty="0" smtClean="0">
                    <a:latin typeface="Calibri" panose="020F0502020204030204" pitchFamily="34" charset="0"/>
                    <a:cs typeface="Calibri" panose="020F0502020204030204" pitchFamily="34" charset="0"/>
                  </a:rPr>
                  <a:t>Demography</a:t>
                </a:r>
                <a:endParaRPr lang="en-GB" sz="1400" dirty="0">
                  <a:latin typeface="Calibri" panose="020F0502020204030204" pitchFamily="34" charset="0"/>
                  <a:cs typeface="Calibri" panose="020F0502020204030204" pitchFamily="34" charset="0"/>
                </a:endParaRPr>
              </a:p>
            </p:txBody>
          </p:sp>
          <p:cxnSp>
            <p:nvCxnSpPr>
              <p:cNvPr id="112" name="Straight Connector 111"/>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998385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a:spLocks/>
          </p:cNvSpPr>
          <p:nvPr/>
        </p:nvSpPr>
        <p:spPr>
          <a:xfrm>
            <a:off x="247650" y="1388443"/>
            <a:ext cx="8222230" cy="2643008"/>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GB" dirty="0" smtClean="0"/>
              <a:t>The calculation is based on </a:t>
            </a:r>
            <a:r>
              <a:rPr lang="en-US" dirty="0" smtClean="0"/>
              <a:t>different scaled questions as follows:</a:t>
            </a:r>
          </a:p>
          <a:p>
            <a:pPr marL="174690" lvl="1" indent="-171450">
              <a:buFont typeface="Arial" panose="020B0604020202020204" pitchFamily="34" charset="0"/>
              <a:buChar char="•"/>
            </a:pPr>
            <a:r>
              <a:rPr lang="en-US" dirty="0" smtClean="0"/>
              <a:t>Question R1: Overall assessment of online advertising </a:t>
            </a:r>
          </a:p>
          <a:p>
            <a:pPr marL="174690" lvl="1" indent="-171450">
              <a:buFont typeface="Arial" panose="020B0604020202020204" pitchFamily="34" charset="0"/>
              <a:buChar char="•"/>
            </a:pPr>
            <a:r>
              <a:rPr lang="en-US" dirty="0" smtClean="0"/>
              <a:t>Question R2: Level of disturbance (All advertising forms </a:t>
            </a:r>
            <a:r>
              <a:rPr lang="de-DE" dirty="0" smtClean="0"/>
              <a:t>successively</a:t>
            </a:r>
            <a:r>
              <a:rPr lang="en-US" dirty="0" smtClean="0"/>
              <a:t>)</a:t>
            </a:r>
          </a:p>
          <a:p>
            <a:pPr marL="174690" lvl="1" indent="-171450">
              <a:buFont typeface="Arial" panose="020B0604020202020204" pitchFamily="34" charset="0"/>
              <a:buChar char="•"/>
            </a:pPr>
            <a:r>
              <a:rPr lang="en-US" dirty="0" smtClean="0"/>
              <a:t>Question </a:t>
            </a:r>
            <a:r>
              <a:rPr lang="en-US" dirty="0"/>
              <a:t>R3: Ranking of the </a:t>
            </a:r>
            <a:r>
              <a:rPr lang="en-US" dirty="0" smtClean="0"/>
              <a:t>advertising forms </a:t>
            </a:r>
            <a:r>
              <a:rPr lang="en-US" dirty="0"/>
              <a:t>(Comparatively testing of the </a:t>
            </a:r>
            <a:r>
              <a:rPr lang="en-US" dirty="0" smtClean="0"/>
              <a:t>advertising forms</a:t>
            </a:r>
            <a:r>
              <a:rPr lang="en-US" dirty="0"/>
              <a:t>) </a:t>
            </a:r>
            <a:endParaRPr lang="en-US" dirty="0" smtClean="0"/>
          </a:p>
          <a:p>
            <a:pPr marL="174690" lvl="1" indent="-171450">
              <a:buFont typeface="Arial" panose="020B0604020202020204" pitchFamily="34" charset="0"/>
              <a:buChar char="•"/>
            </a:pPr>
            <a:r>
              <a:rPr lang="en-US" dirty="0" smtClean="0"/>
              <a:t>Question </a:t>
            </a:r>
            <a:r>
              <a:rPr lang="en-US" dirty="0"/>
              <a:t>R4: Level of Disturbance (Test of </a:t>
            </a:r>
            <a:r>
              <a:rPr lang="en-US" dirty="0" smtClean="0"/>
              <a:t>selected </a:t>
            </a:r>
            <a:r>
              <a:rPr lang="en-US" dirty="0"/>
              <a:t>a</a:t>
            </a:r>
            <a:r>
              <a:rPr lang="en-US" dirty="0" smtClean="0"/>
              <a:t>dvertising forms </a:t>
            </a:r>
            <a:r>
              <a:rPr lang="en-US" dirty="0"/>
              <a:t>depending on response </a:t>
            </a:r>
            <a:r>
              <a:rPr lang="en-US" dirty="0" smtClean="0"/>
              <a:t>behavior in question R3)</a:t>
            </a:r>
          </a:p>
          <a:p>
            <a:pPr lvl="1"/>
            <a:r>
              <a:rPr lang="en-US" b="1" dirty="0" smtClean="0"/>
              <a:t>The score indicates the level of disruption. Possible is a value </a:t>
            </a:r>
            <a:r>
              <a:rPr lang="en-US" b="1" dirty="0"/>
              <a:t>area from 0 (=</a:t>
            </a:r>
            <a:r>
              <a:rPr lang="en-US" b="1" dirty="0" smtClean="0"/>
              <a:t>isn't‘ disruptive </a:t>
            </a:r>
            <a:r>
              <a:rPr lang="en-US" b="1" dirty="0"/>
              <a:t>at </a:t>
            </a:r>
            <a:r>
              <a:rPr lang="en-US" b="1" dirty="0" smtClean="0"/>
              <a:t>all) </a:t>
            </a:r>
            <a:r>
              <a:rPr lang="en-US" b="1" dirty="0"/>
              <a:t>to 100 (=very </a:t>
            </a:r>
            <a:r>
              <a:rPr lang="en-US" b="1" dirty="0" smtClean="0"/>
              <a:t>disruptive).</a:t>
            </a:r>
            <a:endParaRPr lang="en-US" b="1" dirty="0"/>
          </a:p>
        </p:txBody>
      </p:sp>
      <p:sp>
        <p:nvSpPr>
          <p:cNvPr id="2" name="Textplatzhalter 1"/>
          <p:cNvSpPr>
            <a:spLocks noGrp="1"/>
          </p:cNvSpPr>
          <p:nvPr>
            <p:ph type="body" sz="quarter" idx="13"/>
          </p:nvPr>
        </p:nvSpPr>
        <p:spPr/>
        <p:txBody>
          <a:bodyPr/>
          <a:lstStyle/>
          <a:p>
            <a:r>
              <a:rPr lang="de-DE" dirty="0" smtClean="0"/>
              <a:t>Level </a:t>
            </a:r>
            <a:r>
              <a:rPr lang="de-DE" dirty="0" err="1" smtClean="0"/>
              <a:t>of</a:t>
            </a:r>
            <a:r>
              <a:rPr lang="de-DE" dirty="0" smtClean="0"/>
              <a:t> Disruption -Calculation</a:t>
            </a:r>
            <a:endParaRPr lang="de-DE" dirty="0"/>
          </a:p>
        </p:txBody>
      </p:sp>
      <p:sp>
        <p:nvSpPr>
          <p:cNvPr id="4" name="Textplatzhalter 4"/>
          <p:cNvSpPr txBox="1">
            <a:spLocks/>
          </p:cNvSpPr>
          <p:nvPr/>
        </p:nvSpPr>
        <p:spPr>
          <a:xfrm>
            <a:off x="234000" y="873125"/>
            <a:ext cx="8452800" cy="233016"/>
          </a:xfrm>
          <a:prstGeom prst="rect">
            <a:avLst/>
          </a:prstGeom>
        </p:spPr>
        <p:txBody>
          <a:bodyPr vert="horz" lIns="0" tIns="0" rIns="0"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none"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cap="none" baseline="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cap="none" baseline="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b="1" dirty="0"/>
              <a:t>A score per respondent and advertising forms was </a:t>
            </a:r>
            <a:r>
              <a:rPr lang="en-GB" sz="1800" b="1" dirty="0" smtClean="0"/>
              <a:t>calculated</a:t>
            </a:r>
            <a:endParaRPr lang="de-DE" sz="1800" b="1" dirty="0"/>
          </a:p>
        </p:txBody>
      </p:sp>
      <p:sp>
        <p:nvSpPr>
          <p:cNvPr id="78" name="Textplatzhalter 2"/>
          <p:cNvSpPr>
            <a:spLocks noGrp="1"/>
          </p:cNvSpPr>
          <p:nvPr>
            <p:ph type="body" sz="quarter" idx="16"/>
          </p:nvPr>
        </p:nvSpPr>
        <p:spPr>
          <a:xfrm>
            <a:off x="633413" y="4929393"/>
            <a:ext cx="6129337" cy="96950"/>
          </a:xfrm>
        </p:spPr>
        <p:txBody>
          <a:bodyPr>
            <a:spAutoFit/>
          </a:bodyPr>
          <a:lstStyle/>
          <a:p>
            <a:endParaRPr lang="en-US" sz="700" dirty="0"/>
          </a:p>
        </p:txBody>
      </p:sp>
      <p:sp>
        <p:nvSpPr>
          <p:cNvPr id="36" name="Textfeld 35"/>
          <p:cNvSpPr txBox="1"/>
          <p:nvPr/>
        </p:nvSpPr>
        <p:spPr>
          <a:xfrm>
            <a:off x="36151" y="3837759"/>
            <a:ext cx="749003" cy="646331"/>
          </a:xfrm>
          <a:prstGeom prst="rect">
            <a:avLst/>
          </a:prstGeom>
        </p:spPr>
        <p:txBody>
          <a:bodyPr vert="horz" wrap="none" lIns="0" tIns="0" rIns="0" bIns="0" rtlCol="0">
            <a:spAutoFit/>
          </a:bodyPr>
          <a:lstStyle/>
          <a:p>
            <a:pPr marL="4763" algn="ctr"/>
            <a:r>
              <a:rPr lang="de-DE" sz="1400" b="1" dirty="0">
                <a:solidFill>
                  <a:srgbClr val="00B050"/>
                </a:solidFill>
              </a:rPr>
              <a:t>isn't' </a:t>
            </a:r>
            <a:r>
              <a:rPr lang="de-DE" sz="1400" b="1" dirty="0" smtClean="0">
                <a:solidFill>
                  <a:srgbClr val="00B050"/>
                </a:solidFill>
              </a:rPr>
              <a:t/>
            </a:r>
            <a:br>
              <a:rPr lang="de-DE" sz="1400" b="1" dirty="0" smtClean="0">
                <a:solidFill>
                  <a:srgbClr val="00B050"/>
                </a:solidFill>
              </a:rPr>
            </a:br>
            <a:r>
              <a:rPr lang="de-DE" sz="1400" b="1" dirty="0" err="1" smtClean="0">
                <a:solidFill>
                  <a:srgbClr val="00B050"/>
                </a:solidFill>
              </a:rPr>
              <a:t>disruptive</a:t>
            </a:r>
            <a:r>
              <a:rPr lang="de-DE" sz="1400" b="1" dirty="0" smtClean="0">
                <a:solidFill>
                  <a:srgbClr val="00B050"/>
                </a:solidFill>
              </a:rPr>
              <a:t> </a:t>
            </a:r>
            <a:br>
              <a:rPr lang="de-DE" sz="1400" b="1" dirty="0" smtClean="0">
                <a:solidFill>
                  <a:srgbClr val="00B050"/>
                </a:solidFill>
              </a:rPr>
            </a:br>
            <a:r>
              <a:rPr lang="de-DE" sz="1400" b="1" dirty="0" smtClean="0">
                <a:solidFill>
                  <a:srgbClr val="00B050"/>
                </a:solidFill>
              </a:rPr>
              <a:t>at </a:t>
            </a:r>
            <a:r>
              <a:rPr lang="de-DE" sz="1400" b="1" dirty="0">
                <a:solidFill>
                  <a:srgbClr val="00B050"/>
                </a:solidFill>
              </a:rPr>
              <a:t>all</a:t>
            </a:r>
            <a:endParaRPr lang="de-DE" sz="1400" b="1" dirty="0" smtClean="0">
              <a:solidFill>
                <a:srgbClr val="00B050"/>
              </a:solidFill>
            </a:endParaRPr>
          </a:p>
        </p:txBody>
      </p:sp>
      <p:sp>
        <p:nvSpPr>
          <p:cNvPr id="37" name="Textfeld 36"/>
          <p:cNvSpPr txBox="1"/>
          <p:nvPr/>
        </p:nvSpPr>
        <p:spPr>
          <a:xfrm>
            <a:off x="7892477" y="3837759"/>
            <a:ext cx="749003" cy="430887"/>
          </a:xfrm>
          <a:prstGeom prst="rect">
            <a:avLst/>
          </a:prstGeom>
        </p:spPr>
        <p:txBody>
          <a:bodyPr vert="horz" wrap="none" lIns="0" tIns="0" rIns="0" bIns="0" rtlCol="0">
            <a:spAutoFit/>
          </a:bodyPr>
          <a:lstStyle/>
          <a:p>
            <a:pPr marL="4763" algn="ctr"/>
            <a:r>
              <a:rPr lang="de-DE" sz="1400" b="1" dirty="0">
                <a:solidFill>
                  <a:srgbClr val="FF0000"/>
                </a:solidFill>
              </a:rPr>
              <a:t>is very </a:t>
            </a:r>
            <a:r>
              <a:rPr lang="de-DE" sz="1400" b="1" dirty="0" smtClean="0">
                <a:solidFill>
                  <a:srgbClr val="FF0000"/>
                </a:solidFill>
              </a:rPr>
              <a:t/>
            </a:r>
            <a:br>
              <a:rPr lang="de-DE" sz="1400" b="1" dirty="0" smtClean="0">
                <a:solidFill>
                  <a:srgbClr val="FF0000"/>
                </a:solidFill>
              </a:rPr>
            </a:br>
            <a:r>
              <a:rPr lang="de-DE" sz="1400" b="1" dirty="0" err="1" smtClean="0">
                <a:solidFill>
                  <a:srgbClr val="FF0000"/>
                </a:solidFill>
              </a:rPr>
              <a:t>disruptive</a:t>
            </a:r>
            <a:endParaRPr lang="de-DE" sz="1400" b="1" dirty="0" smtClean="0">
              <a:solidFill>
                <a:srgbClr val="FF0000"/>
              </a:solidFill>
            </a:endParaRPr>
          </a:p>
        </p:txBody>
      </p:sp>
      <p:grpSp>
        <p:nvGrpSpPr>
          <p:cNvPr id="38" name="Gruppieren 37"/>
          <p:cNvGrpSpPr/>
          <p:nvPr/>
        </p:nvGrpSpPr>
        <p:grpSpPr>
          <a:xfrm>
            <a:off x="318185" y="3215049"/>
            <a:ext cx="8360995" cy="677292"/>
            <a:chOff x="318185" y="2554323"/>
            <a:chExt cx="8360995" cy="677292"/>
          </a:xfrm>
        </p:grpSpPr>
        <p:sp>
          <p:nvSpPr>
            <p:cNvPr id="39" name="Rechteck 38"/>
            <p:cNvSpPr/>
            <p:nvPr/>
          </p:nvSpPr>
          <p:spPr bwMode="auto">
            <a:xfrm>
              <a:off x="7706998" y="2554323"/>
              <a:ext cx="2160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40" name="Rechteck 39"/>
            <p:cNvSpPr/>
            <p:nvPr/>
          </p:nvSpPr>
          <p:spPr bwMode="auto">
            <a:xfrm>
              <a:off x="7914104" y="2554323"/>
              <a:ext cx="765076"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grpSp>
          <p:nvGrpSpPr>
            <p:cNvPr id="41" name="Gruppieren 40"/>
            <p:cNvGrpSpPr/>
            <p:nvPr/>
          </p:nvGrpSpPr>
          <p:grpSpPr>
            <a:xfrm>
              <a:off x="7965880" y="2656840"/>
              <a:ext cx="707769" cy="574775"/>
              <a:chOff x="7981120" y="2656840"/>
              <a:chExt cx="707769" cy="574775"/>
            </a:xfrm>
          </p:grpSpPr>
          <p:sp>
            <p:nvSpPr>
              <p:cNvPr id="46" name="Textfeld 45"/>
              <p:cNvSpPr txBox="1"/>
              <p:nvPr/>
            </p:nvSpPr>
            <p:spPr>
              <a:xfrm>
                <a:off x="7981120" y="2739172"/>
                <a:ext cx="630301" cy="492443"/>
              </a:xfrm>
              <a:prstGeom prst="rect">
                <a:avLst/>
              </a:prstGeom>
            </p:spPr>
            <p:txBody>
              <a:bodyPr vert="horz" wrap="none" lIns="0" tIns="0" rIns="0" bIns="0" rtlCol="0">
                <a:spAutoFit/>
              </a:bodyPr>
              <a:lstStyle/>
              <a:p>
                <a:pPr marL="4763"/>
                <a:r>
                  <a:rPr lang="de-DE" sz="3200" b="1" dirty="0" smtClean="0">
                    <a:solidFill>
                      <a:srgbClr val="FF0000"/>
                    </a:solidFill>
                  </a:rPr>
                  <a:t>100</a:t>
                </a:r>
              </a:p>
            </p:txBody>
          </p:sp>
          <p:cxnSp>
            <p:nvCxnSpPr>
              <p:cNvPr id="77" name="Gerade Verbindung 76"/>
              <p:cNvCxnSpPr/>
              <p:nvPr/>
            </p:nvCxnSpPr>
            <p:spPr>
              <a:xfrm>
                <a:off x="8688889"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42" name="Rechteck 41"/>
            <p:cNvSpPr/>
            <p:nvPr/>
          </p:nvSpPr>
          <p:spPr bwMode="auto">
            <a:xfrm>
              <a:off x="352742" y="2554323"/>
              <a:ext cx="735840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nvGrpSpPr>
            <p:cNvPr id="43" name="Gruppieren 42"/>
            <p:cNvGrpSpPr/>
            <p:nvPr/>
          </p:nvGrpSpPr>
          <p:grpSpPr>
            <a:xfrm>
              <a:off x="318185" y="2656840"/>
              <a:ext cx="213520" cy="574775"/>
              <a:chOff x="8646026" y="2656840"/>
              <a:chExt cx="213520" cy="574775"/>
            </a:xfrm>
          </p:grpSpPr>
          <p:sp>
            <p:nvSpPr>
              <p:cNvPr id="44" name="Textfeld 43"/>
              <p:cNvSpPr txBox="1"/>
              <p:nvPr/>
            </p:nvSpPr>
            <p:spPr>
              <a:xfrm>
                <a:off x="8646026" y="2739172"/>
                <a:ext cx="213520" cy="492443"/>
              </a:xfrm>
              <a:prstGeom prst="rect">
                <a:avLst/>
              </a:prstGeom>
            </p:spPr>
            <p:txBody>
              <a:bodyPr vert="horz" wrap="none" lIns="0" tIns="0" rIns="0" bIns="0" rtlCol="0">
                <a:spAutoFit/>
              </a:bodyPr>
              <a:lstStyle/>
              <a:p>
                <a:pPr marL="4763"/>
                <a:r>
                  <a:rPr lang="de-DE" sz="3200" b="1" dirty="0" smtClean="0">
                    <a:solidFill>
                      <a:srgbClr val="00B050"/>
                    </a:solidFill>
                  </a:rPr>
                  <a:t>0</a:t>
                </a:r>
              </a:p>
            </p:txBody>
          </p:sp>
          <p:cxnSp>
            <p:nvCxnSpPr>
              <p:cNvPr id="45" name="Gerade Verbindung 44"/>
              <p:cNvCxnSpPr/>
              <p:nvPr/>
            </p:nvCxnSpPr>
            <p:spPr>
              <a:xfrm>
                <a:off x="8681452"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spTree>
    <p:extLst>
      <p:ext uri="{BB962C8B-B14F-4D97-AF65-F5344CB8AC3E}">
        <p14:creationId xmlns:p14="http://schemas.microsoft.com/office/powerpoint/2010/main" val="911419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234000" y="248323"/>
            <a:ext cx="8002274" cy="841337"/>
          </a:xfrm>
        </p:spPr>
        <p:txBody>
          <a:bodyPr/>
          <a:lstStyle/>
          <a:p>
            <a:r>
              <a:rPr lang="de-DE" dirty="0"/>
              <a:t>Level </a:t>
            </a:r>
            <a:r>
              <a:rPr lang="de-DE" dirty="0" err="1" smtClean="0"/>
              <a:t>of</a:t>
            </a:r>
            <a:r>
              <a:rPr lang="de-DE" dirty="0" smtClean="0"/>
              <a:t> Disruption - Ranking </a:t>
            </a:r>
            <a:r>
              <a:rPr lang="de-DE" dirty="0" err="1" smtClean="0"/>
              <a:t>of</a:t>
            </a:r>
            <a:r>
              <a:rPr lang="de-DE" dirty="0" smtClean="0"/>
              <a:t> all Forms - Overview</a:t>
            </a:r>
            <a:endParaRPr lang="de-DE" dirty="0"/>
          </a:p>
        </p:txBody>
      </p:sp>
      <p:cxnSp>
        <p:nvCxnSpPr>
          <p:cNvPr id="86" name="Gerade Verbindung 85"/>
          <p:cNvCxnSpPr/>
          <p:nvPr/>
        </p:nvCxnSpPr>
        <p:spPr>
          <a:xfrm>
            <a:off x="2382544" y="1182179"/>
            <a:ext cx="0" cy="1368000"/>
          </a:xfrm>
          <a:prstGeom prst="line">
            <a:avLst/>
          </a:prstGeom>
          <a:noFill/>
          <a:ln w="12700">
            <a:solidFill>
              <a:srgbClr val="00B050"/>
            </a:solidFill>
            <a:round/>
            <a:headEnd/>
            <a:tailEnd/>
          </a:ln>
          <a:effectLst/>
          <a:extLst>
            <a:ext uri="{909E8E84-426E-40dd-AFC4-6F175D3DCCD1}">
              <a14:hiddenFill xmlns:a14="http://schemas.microsoft.com/office/drawing/2010/main">
                <a:noFill/>
              </a14:hiddenFill>
            </a:ext>
          </a:extLst>
        </p:spPr>
      </p:cxnSp>
      <p:cxnSp>
        <p:nvCxnSpPr>
          <p:cNvPr id="87" name="Gerade Verbindung 86"/>
          <p:cNvCxnSpPr/>
          <p:nvPr/>
        </p:nvCxnSpPr>
        <p:spPr>
          <a:xfrm>
            <a:off x="3168650" y="2654035"/>
            <a:ext cx="0" cy="68400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Lst>
        </p:spPr>
      </p:cxnSp>
      <p:cxnSp>
        <p:nvCxnSpPr>
          <p:cNvPr id="88" name="Gerade Verbindung 87"/>
          <p:cNvCxnSpPr/>
          <p:nvPr/>
        </p:nvCxnSpPr>
        <p:spPr>
          <a:xfrm>
            <a:off x="5731664" y="2650911"/>
            <a:ext cx="0" cy="115200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Lst>
        </p:spPr>
      </p:cxnSp>
      <p:cxnSp>
        <p:nvCxnSpPr>
          <p:cNvPr id="89" name="Gerade Verbindung 88"/>
          <p:cNvCxnSpPr/>
          <p:nvPr/>
        </p:nvCxnSpPr>
        <p:spPr>
          <a:xfrm>
            <a:off x="6481763" y="2644327"/>
            <a:ext cx="0" cy="169200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Lst>
        </p:spPr>
      </p:cxnSp>
      <p:cxnSp>
        <p:nvCxnSpPr>
          <p:cNvPr id="90" name="Gerade Verbindung 89"/>
          <p:cNvCxnSpPr/>
          <p:nvPr/>
        </p:nvCxnSpPr>
        <p:spPr>
          <a:xfrm>
            <a:off x="7036704" y="1705262"/>
            <a:ext cx="0" cy="86400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Lst>
        </p:spPr>
      </p:cxnSp>
      <p:cxnSp>
        <p:nvCxnSpPr>
          <p:cNvPr id="91" name="Gerade Verbindung 90"/>
          <p:cNvCxnSpPr/>
          <p:nvPr/>
        </p:nvCxnSpPr>
        <p:spPr>
          <a:xfrm>
            <a:off x="4862513" y="1480761"/>
            <a:ext cx="0" cy="111600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Lst>
        </p:spPr>
      </p:cxnSp>
      <p:sp>
        <p:nvSpPr>
          <p:cNvPr id="92" name="Textfeld 91"/>
          <p:cNvSpPr txBox="1"/>
          <p:nvPr/>
        </p:nvSpPr>
        <p:spPr>
          <a:xfrm>
            <a:off x="2106713" y="672576"/>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smtClean="0">
                <a:solidFill>
                  <a:srgbClr val="008000"/>
                </a:solidFill>
              </a:rPr>
              <a:t>19.1</a:t>
            </a:r>
            <a:endParaRPr lang="de-DE" sz="1400" b="1" dirty="0" smtClean="0">
              <a:solidFill>
                <a:srgbClr val="008000"/>
              </a:solidFill>
            </a:endParaRPr>
          </a:p>
        </p:txBody>
      </p:sp>
      <p:sp>
        <p:nvSpPr>
          <p:cNvPr id="93" name="Textfeld 92"/>
          <p:cNvSpPr txBox="1"/>
          <p:nvPr/>
        </p:nvSpPr>
        <p:spPr>
          <a:xfrm>
            <a:off x="2906260" y="3512775"/>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smtClean="0">
                <a:solidFill>
                  <a:schemeClr val="accent2">
                    <a:lumMod val="75000"/>
                  </a:schemeClr>
                </a:solidFill>
              </a:rPr>
              <a:t>26.6</a:t>
            </a:r>
            <a:endParaRPr lang="de-DE" sz="1400" b="1" dirty="0" smtClean="0">
              <a:solidFill>
                <a:schemeClr val="accent2">
                  <a:lumMod val="75000"/>
                </a:schemeClr>
              </a:solidFill>
            </a:endParaRPr>
          </a:p>
        </p:txBody>
      </p:sp>
      <p:sp>
        <p:nvSpPr>
          <p:cNvPr id="94" name="Textfeld 93"/>
          <p:cNvSpPr txBox="1"/>
          <p:nvPr/>
        </p:nvSpPr>
        <p:spPr>
          <a:xfrm>
            <a:off x="4698846" y="1338731"/>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smtClean="0">
                <a:solidFill>
                  <a:schemeClr val="accent1"/>
                </a:solidFill>
              </a:rPr>
              <a:t>42.8</a:t>
            </a:r>
            <a:endParaRPr lang="de-DE" sz="1400" b="1" dirty="0" smtClean="0">
              <a:solidFill>
                <a:schemeClr val="accent1"/>
              </a:solidFill>
            </a:endParaRPr>
          </a:p>
        </p:txBody>
      </p:sp>
      <p:sp>
        <p:nvSpPr>
          <p:cNvPr id="95" name="Textfeld 94"/>
          <p:cNvSpPr txBox="1"/>
          <p:nvPr/>
        </p:nvSpPr>
        <p:spPr>
          <a:xfrm>
            <a:off x="5564591" y="3712730"/>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smtClean="0">
                <a:solidFill>
                  <a:srgbClr val="FF0000"/>
                </a:solidFill>
              </a:rPr>
              <a:t>51.1</a:t>
            </a:r>
            <a:endParaRPr lang="de-DE" sz="1400" b="1" dirty="0" smtClean="0">
              <a:solidFill>
                <a:srgbClr val="FF0000"/>
              </a:solidFill>
            </a:endParaRPr>
          </a:p>
        </p:txBody>
      </p:sp>
      <p:sp>
        <p:nvSpPr>
          <p:cNvPr id="96" name="Textfeld 95"/>
          <p:cNvSpPr txBox="1"/>
          <p:nvPr/>
        </p:nvSpPr>
        <p:spPr>
          <a:xfrm>
            <a:off x="6319849" y="4216243"/>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smtClean="0">
                <a:solidFill>
                  <a:srgbClr val="FF0000"/>
                </a:solidFill>
              </a:rPr>
              <a:t>58.3</a:t>
            </a:r>
            <a:endParaRPr lang="de-DE" sz="1400" b="1" dirty="0" smtClean="0">
              <a:solidFill>
                <a:srgbClr val="FF0000"/>
              </a:solidFill>
            </a:endParaRPr>
          </a:p>
        </p:txBody>
      </p:sp>
      <p:sp>
        <p:nvSpPr>
          <p:cNvPr id="97" name="Textfeld 96"/>
          <p:cNvSpPr txBox="1"/>
          <p:nvPr/>
        </p:nvSpPr>
        <p:spPr>
          <a:xfrm>
            <a:off x="6873721" y="1542715"/>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smtClean="0">
                <a:solidFill>
                  <a:srgbClr val="FF0000"/>
                </a:solidFill>
              </a:rPr>
              <a:t>63.6</a:t>
            </a:r>
            <a:endParaRPr lang="de-DE" sz="1400" b="1" dirty="0" smtClean="0">
              <a:solidFill>
                <a:srgbClr val="FF0000"/>
              </a:solidFill>
            </a:endParaRPr>
          </a:p>
        </p:txBody>
      </p:sp>
      <p:cxnSp>
        <p:nvCxnSpPr>
          <p:cNvPr id="98" name="Gerade Verbindung 97"/>
          <p:cNvCxnSpPr/>
          <p:nvPr/>
        </p:nvCxnSpPr>
        <p:spPr>
          <a:xfrm>
            <a:off x="2645586" y="1913914"/>
            <a:ext cx="0" cy="684000"/>
          </a:xfrm>
          <a:prstGeom prst="line">
            <a:avLst/>
          </a:prstGeom>
          <a:noFill/>
          <a:ln w="12700">
            <a:solidFill>
              <a:srgbClr val="00B050"/>
            </a:solidFill>
            <a:round/>
            <a:headEnd/>
            <a:tailEnd/>
          </a:ln>
          <a:effectLst/>
          <a:extLst>
            <a:ext uri="{909E8E84-426E-40dd-AFC4-6F175D3DCCD1}">
              <a14:hiddenFill xmlns:a14="http://schemas.microsoft.com/office/drawing/2010/main">
                <a:noFill/>
              </a14:hiddenFill>
            </a:ext>
          </a:extLst>
        </p:spPr>
      </p:cxnSp>
      <p:sp>
        <p:nvSpPr>
          <p:cNvPr id="99" name="Textfeld 98"/>
          <p:cNvSpPr txBox="1"/>
          <p:nvPr/>
        </p:nvSpPr>
        <p:spPr>
          <a:xfrm>
            <a:off x="2750014" y="1564655"/>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smtClean="0">
                <a:solidFill>
                  <a:srgbClr val="008000"/>
                </a:solidFill>
              </a:rPr>
              <a:t>21.6</a:t>
            </a:r>
            <a:endParaRPr lang="de-DE" sz="1400" b="1" dirty="0" smtClean="0">
              <a:solidFill>
                <a:srgbClr val="008000"/>
              </a:solidFill>
            </a:endParaRPr>
          </a:p>
        </p:txBody>
      </p:sp>
      <p:cxnSp>
        <p:nvCxnSpPr>
          <p:cNvPr id="100" name="Gerade Verbindung 99"/>
          <p:cNvCxnSpPr/>
          <p:nvPr/>
        </p:nvCxnSpPr>
        <p:spPr>
          <a:xfrm>
            <a:off x="3768725" y="1763343"/>
            <a:ext cx="0" cy="79200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Lst>
        </p:spPr>
      </p:cxnSp>
      <p:sp>
        <p:nvSpPr>
          <p:cNvPr id="101" name="Textfeld 100"/>
          <p:cNvSpPr txBox="1"/>
          <p:nvPr/>
        </p:nvSpPr>
        <p:spPr>
          <a:xfrm>
            <a:off x="3606518" y="1225046"/>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smtClean="0">
                <a:solidFill>
                  <a:schemeClr val="accent2">
                    <a:lumMod val="75000"/>
                  </a:schemeClr>
                </a:solidFill>
              </a:rPr>
              <a:t>32.3</a:t>
            </a:r>
            <a:endParaRPr lang="de-DE" sz="1400" b="1" dirty="0" smtClean="0">
              <a:solidFill>
                <a:schemeClr val="accent2">
                  <a:lumMod val="75000"/>
                </a:schemeClr>
              </a:solidFill>
            </a:endParaRPr>
          </a:p>
        </p:txBody>
      </p:sp>
      <p:cxnSp>
        <p:nvCxnSpPr>
          <p:cNvPr id="103" name="Gerade Verbindung 102"/>
          <p:cNvCxnSpPr/>
          <p:nvPr/>
        </p:nvCxnSpPr>
        <p:spPr>
          <a:xfrm>
            <a:off x="2185988" y="2654035"/>
            <a:ext cx="0" cy="684000"/>
          </a:xfrm>
          <a:prstGeom prst="line">
            <a:avLst/>
          </a:prstGeom>
          <a:noFill/>
          <a:ln w="12700">
            <a:solidFill>
              <a:srgbClr val="00B050"/>
            </a:solidFill>
            <a:round/>
            <a:headEnd/>
            <a:tailEnd/>
          </a:ln>
          <a:effectLst/>
          <a:extLst>
            <a:ext uri="{909E8E84-426E-40dd-AFC4-6F175D3DCCD1}">
              <a14:hiddenFill xmlns:a14="http://schemas.microsoft.com/office/drawing/2010/main">
                <a:noFill/>
              </a14:hiddenFill>
            </a:ext>
          </a:extLst>
        </p:spPr>
      </p:cxnSp>
      <p:cxnSp>
        <p:nvCxnSpPr>
          <p:cNvPr id="106" name="Gerade Verbindung 105"/>
          <p:cNvCxnSpPr/>
          <p:nvPr/>
        </p:nvCxnSpPr>
        <p:spPr>
          <a:xfrm>
            <a:off x="4289425" y="2658819"/>
            <a:ext cx="0" cy="72000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Lst>
        </p:spPr>
      </p:cxnSp>
      <p:sp>
        <p:nvSpPr>
          <p:cNvPr id="107" name="Textfeld 106"/>
          <p:cNvSpPr txBox="1"/>
          <p:nvPr/>
        </p:nvSpPr>
        <p:spPr>
          <a:xfrm>
            <a:off x="4125758" y="3435334"/>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smtClean="0">
                <a:solidFill>
                  <a:schemeClr val="accent2">
                    <a:lumMod val="75000"/>
                  </a:schemeClr>
                </a:solidFill>
              </a:rPr>
              <a:t>37.3</a:t>
            </a:r>
            <a:endParaRPr lang="de-DE" sz="1400" b="1" dirty="0" smtClean="0">
              <a:solidFill>
                <a:schemeClr val="accent2">
                  <a:lumMod val="75000"/>
                </a:schemeClr>
              </a:solidFill>
            </a:endParaRPr>
          </a:p>
        </p:txBody>
      </p:sp>
      <p:cxnSp>
        <p:nvCxnSpPr>
          <p:cNvPr id="109" name="Gerade Verbindung 108"/>
          <p:cNvCxnSpPr/>
          <p:nvPr/>
        </p:nvCxnSpPr>
        <p:spPr>
          <a:xfrm>
            <a:off x="3367309" y="2657442"/>
            <a:ext cx="0" cy="154800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Lst>
        </p:spPr>
      </p:cxnSp>
      <p:cxnSp>
        <p:nvCxnSpPr>
          <p:cNvPr id="111" name="Gerade Verbindung 110"/>
          <p:cNvCxnSpPr/>
          <p:nvPr/>
        </p:nvCxnSpPr>
        <p:spPr>
          <a:xfrm>
            <a:off x="1843944" y="2191145"/>
            <a:ext cx="0" cy="396000"/>
          </a:xfrm>
          <a:prstGeom prst="line">
            <a:avLst/>
          </a:prstGeom>
          <a:noFill/>
          <a:ln w="12700">
            <a:solidFill>
              <a:srgbClr val="00B050"/>
            </a:solidFill>
            <a:round/>
            <a:headEnd/>
            <a:tailEnd/>
          </a:ln>
          <a:effectLst/>
          <a:extLst>
            <a:ext uri="{909E8E84-426E-40dd-AFC4-6F175D3DCCD1}">
              <a14:hiddenFill xmlns:a14="http://schemas.microsoft.com/office/drawing/2010/main">
                <a:noFill/>
              </a14:hiddenFill>
            </a:ext>
          </a:extLst>
        </p:spPr>
      </p:cxnSp>
      <p:sp>
        <p:nvSpPr>
          <p:cNvPr id="113" name="Textfeld 112"/>
          <p:cNvSpPr txBox="1"/>
          <p:nvPr/>
        </p:nvSpPr>
        <p:spPr>
          <a:xfrm>
            <a:off x="1413831" y="1505956"/>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smtClean="0">
                <a:solidFill>
                  <a:srgbClr val="008000"/>
                </a:solidFill>
              </a:rPr>
              <a:t>13.9</a:t>
            </a:r>
            <a:endParaRPr lang="de-DE" sz="1400" b="1" dirty="0" smtClean="0">
              <a:solidFill>
                <a:srgbClr val="008000"/>
              </a:solidFill>
            </a:endParaRPr>
          </a:p>
        </p:txBody>
      </p:sp>
      <p:cxnSp>
        <p:nvCxnSpPr>
          <p:cNvPr id="114" name="Gerade Verbindung 113"/>
          <p:cNvCxnSpPr/>
          <p:nvPr/>
        </p:nvCxnSpPr>
        <p:spPr>
          <a:xfrm>
            <a:off x="2397125" y="2654759"/>
            <a:ext cx="0" cy="1620000"/>
          </a:xfrm>
          <a:prstGeom prst="line">
            <a:avLst/>
          </a:prstGeom>
          <a:noFill/>
          <a:ln w="12700">
            <a:solidFill>
              <a:srgbClr val="00B050"/>
            </a:solidFill>
            <a:round/>
            <a:headEnd/>
            <a:tailEnd/>
          </a:ln>
          <a:effectLst/>
          <a:extLst>
            <a:ext uri="{909E8E84-426E-40dd-AFC4-6F175D3DCCD1}">
              <a14:hiddenFill xmlns:a14="http://schemas.microsoft.com/office/drawing/2010/main">
                <a:noFill/>
              </a14:hiddenFill>
            </a:ext>
          </a:extLst>
        </p:spPr>
      </p:cxnSp>
      <p:sp>
        <p:nvSpPr>
          <p:cNvPr id="116" name="Textfeld 115"/>
          <p:cNvSpPr txBox="1"/>
          <p:nvPr/>
        </p:nvSpPr>
        <p:spPr>
          <a:xfrm>
            <a:off x="1618534" y="3487543"/>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smtClean="0">
                <a:solidFill>
                  <a:srgbClr val="008000"/>
                </a:solidFill>
              </a:rPr>
              <a:t>17.2</a:t>
            </a:r>
            <a:endParaRPr lang="de-DE" sz="1400" b="1" dirty="0" smtClean="0">
              <a:solidFill>
                <a:srgbClr val="008000"/>
              </a:solidFill>
            </a:endParaRPr>
          </a:p>
        </p:txBody>
      </p:sp>
      <p:grpSp>
        <p:nvGrpSpPr>
          <p:cNvPr id="142" name="Gruppieren 141"/>
          <p:cNvGrpSpPr/>
          <p:nvPr/>
        </p:nvGrpSpPr>
        <p:grpSpPr>
          <a:xfrm>
            <a:off x="318185" y="2554323"/>
            <a:ext cx="8677722" cy="677292"/>
            <a:chOff x="318185" y="2554323"/>
            <a:chExt cx="8677722" cy="677292"/>
          </a:xfrm>
        </p:grpSpPr>
        <p:sp>
          <p:nvSpPr>
            <p:cNvPr id="8" name="Rechteck 7"/>
            <p:cNvSpPr/>
            <p:nvPr/>
          </p:nvSpPr>
          <p:spPr bwMode="auto">
            <a:xfrm>
              <a:off x="7706998" y="2554323"/>
              <a:ext cx="2160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9" name="Rechteck 8"/>
            <p:cNvSpPr/>
            <p:nvPr/>
          </p:nvSpPr>
          <p:spPr bwMode="auto">
            <a:xfrm>
              <a:off x="7914104" y="2554323"/>
              <a:ext cx="765076"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grpSp>
          <p:nvGrpSpPr>
            <p:cNvPr id="18" name="Gruppieren 17"/>
            <p:cNvGrpSpPr/>
            <p:nvPr/>
          </p:nvGrpSpPr>
          <p:grpSpPr>
            <a:xfrm>
              <a:off x="8365606" y="2656840"/>
              <a:ext cx="630301" cy="574775"/>
              <a:chOff x="8380846" y="2656840"/>
              <a:chExt cx="630301" cy="574775"/>
            </a:xfrm>
          </p:grpSpPr>
          <p:sp>
            <p:nvSpPr>
              <p:cNvPr id="7" name="Textfeld 6"/>
              <p:cNvSpPr txBox="1"/>
              <p:nvPr/>
            </p:nvSpPr>
            <p:spPr>
              <a:xfrm>
                <a:off x="8380846" y="2739172"/>
                <a:ext cx="630301" cy="492443"/>
              </a:xfrm>
              <a:prstGeom prst="rect">
                <a:avLst/>
              </a:prstGeom>
            </p:spPr>
            <p:txBody>
              <a:bodyPr vert="horz" wrap="none" lIns="0" tIns="0" rIns="0" bIns="0" rtlCol="0">
                <a:spAutoFit/>
              </a:bodyPr>
              <a:lstStyle/>
              <a:p>
                <a:pPr marL="4763"/>
                <a:r>
                  <a:rPr lang="de-DE" sz="3200" b="1" dirty="0" smtClean="0">
                    <a:solidFill>
                      <a:srgbClr val="FF0000"/>
                    </a:solidFill>
                  </a:rPr>
                  <a:t>100</a:t>
                </a:r>
              </a:p>
            </p:txBody>
          </p:sp>
          <p:cxnSp>
            <p:nvCxnSpPr>
              <p:cNvPr id="11" name="Gerade Verbindung 10"/>
              <p:cNvCxnSpPr/>
              <p:nvPr/>
            </p:nvCxnSpPr>
            <p:spPr>
              <a:xfrm>
                <a:off x="8688889"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17" name="Rechteck 16"/>
            <p:cNvSpPr/>
            <p:nvPr/>
          </p:nvSpPr>
          <p:spPr bwMode="auto">
            <a:xfrm>
              <a:off x="352742" y="2554323"/>
              <a:ext cx="735840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nvGrpSpPr>
            <p:cNvPr id="40" name="Gruppieren 39"/>
            <p:cNvGrpSpPr/>
            <p:nvPr/>
          </p:nvGrpSpPr>
          <p:grpSpPr>
            <a:xfrm>
              <a:off x="318185" y="2656840"/>
              <a:ext cx="213520" cy="574775"/>
              <a:chOff x="8646026" y="2656840"/>
              <a:chExt cx="213520" cy="574775"/>
            </a:xfrm>
          </p:grpSpPr>
          <p:sp>
            <p:nvSpPr>
              <p:cNvPr id="41" name="Textfeld 40"/>
              <p:cNvSpPr txBox="1"/>
              <p:nvPr/>
            </p:nvSpPr>
            <p:spPr>
              <a:xfrm>
                <a:off x="8646026" y="2739172"/>
                <a:ext cx="213520" cy="492443"/>
              </a:xfrm>
              <a:prstGeom prst="rect">
                <a:avLst/>
              </a:prstGeom>
            </p:spPr>
            <p:txBody>
              <a:bodyPr vert="horz" wrap="none" lIns="0" tIns="0" rIns="0" bIns="0" rtlCol="0">
                <a:spAutoFit/>
              </a:bodyPr>
              <a:lstStyle/>
              <a:p>
                <a:pPr marL="4763"/>
                <a:r>
                  <a:rPr lang="de-DE" sz="3200" b="1" dirty="0" smtClean="0">
                    <a:solidFill>
                      <a:srgbClr val="00B050"/>
                    </a:solidFill>
                  </a:rPr>
                  <a:t>0</a:t>
                </a:r>
              </a:p>
            </p:txBody>
          </p:sp>
          <p:cxnSp>
            <p:nvCxnSpPr>
              <p:cNvPr id="42" name="Gerade Verbindung 41"/>
              <p:cNvCxnSpPr/>
              <p:nvPr/>
            </p:nvCxnSpPr>
            <p:spPr>
              <a:xfrm>
                <a:off x="8681452"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sp>
        <p:nvSpPr>
          <p:cNvPr id="144" name="Textfeld 143"/>
          <p:cNvSpPr txBox="1"/>
          <p:nvPr/>
        </p:nvSpPr>
        <p:spPr>
          <a:xfrm>
            <a:off x="36151" y="3183707"/>
            <a:ext cx="749003" cy="646331"/>
          </a:xfrm>
          <a:prstGeom prst="rect">
            <a:avLst/>
          </a:prstGeom>
        </p:spPr>
        <p:txBody>
          <a:bodyPr vert="horz" wrap="none" lIns="0" tIns="0" rIns="0" bIns="0" rtlCol="0">
            <a:spAutoFit/>
          </a:bodyPr>
          <a:lstStyle/>
          <a:p>
            <a:pPr marL="4763" algn="ctr"/>
            <a:r>
              <a:rPr lang="de-DE" sz="1400" b="1" dirty="0">
                <a:solidFill>
                  <a:srgbClr val="00B050"/>
                </a:solidFill>
              </a:rPr>
              <a:t>isn't' </a:t>
            </a:r>
            <a:r>
              <a:rPr lang="de-DE" sz="1400" b="1" dirty="0" smtClean="0">
                <a:solidFill>
                  <a:srgbClr val="00B050"/>
                </a:solidFill>
              </a:rPr>
              <a:t/>
            </a:r>
            <a:br>
              <a:rPr lang="de-DE" sz="1400" b="1" dirty="0" smtClean="0">
                <a:solidFill>
                  <a:srgbClr val="00B050"/>
                </a:solidFill>
              </a:rPr>
            </a:br>
            <a:r>
              <a:rPr lang="de-DE" sz="1400" b="1" dirty="0" err="1" smtClean="0">
                <a:solidFill>
                  <a:srgbClr val="00B050"/>
                </a:solidFill>
              </a:rPr>
              <a:t>disruptive</a:t>
            </a:r>
            <a:r>
              <a:rPr lang="de-DE" sz="1400" b="1" dirty="0" smtClean="0">
                <a:solidFill>
                  <a:srgbClr val="00B050"/>
                </a:solidFill>
              </a:rPr>
              <a:t> </a:t>
            </a:r>
            <a:br>
              <a:rPr lang="de-DE" sz="1400" b="1" dirty="0" smtClean="0">
                <a:solidFill>
                  <a:srgbClr val="00B050"/>
                </a:solidFill>
              </a:rPr>
            </a:br>
            <a:r>
              <a:rPr lang="de-DE" sz="1400" b="1" dirty="0" smtClean="0">
                <a:solidFill>
                  <a:srgbClr val="00B050"/>
                </a:solidFill>
              </a:rPr>
              <a:t>at </a:t>
            </a:r>
            <a:r>
              <a:rPr lang="de-DE" sz="1400" b="1" dirty="0">
                <a:solidFill>
                  <a:srgbClr val="00B050"/>
                </a:solidFill>
              </a:rPr>
              <a:t>all</a:t>
            </a:r>
            <a:endParaRPr lang="de-DE" sz="1400" b="1" dirty="0" smtClean="0">
              <a:solidFill>
                <a:srgbClr val="00B050"/>
              </a:solidFill>
            </a:endParaRPr>
          </a:p>
        </p:txBody>
      </p:sp>
      <p:sp>
        <p:nvSpPr>
          <p:cNvPr id="145" name="Textfeld 144"/>
          <p:cNvSpPr txBox="1"/>
          <p:nvPr/>
        </p:nvSpPr>
        <p:spPr>
          <a:xfrm>
            <a:off x="8292527" y="3183707"/>
            <a:ext cx="749003" cy="430887"/>
          </a:xfrm>
          <a:prstGeom prst="rect">
            <a:avLst/>
          </a:prstGeom>
        </p:spPr>
        <p:txBody>
          <a:bodyPr vert="horz" wrap="none" lIns="0" tIns="0" rIns="0" bIns="0" rtlCol="0">
            <a:spAutoFit/>
          </a:bodyPr>
          <a:lstStyle/>
          <a:p>
            <a:pPr marL="4763" algn="ctr"/>
            <a:r>
              <a:rPr lang="de-DE" sz="1400" b="1" dirty="0">
                <a:solidFill>
                  <a:srgbClr val="FF0000"/>
                </a:solidFill>
              </a:rPr>
              <a:t>is very </a:t>
            </a:r>
            <a:r>
              <a:rPr lang="de-DE" sz="1400" b="1" dirty="0" smtClean="0">
                <a:solidFill>
                  <a:srgbClr val="FF0000"/>
                </a:solidFill>
              </a:rPr>
              <a:t/>
            </a:r>
            <a:br>
              <a:rPr lang="de-DE" sz="1400" b="1" dirty="0" smtClean="0">
                <a:solidFill>
                  <a:srgbClr val="FF0000"/>
                </a:solidFill>
              </a:rPr>
            </a:br>
            <a:r>
              <a:rPr lang="de-DE" sz="1400" b="1" dirty="0" err="1" smtClean="0">
                <a:solidFill>
                  <a:srgbClr val="FF0000"/>
                </a:solidFill>
              </a:rPr>
              <a:t>disruptive</a:t>
            </a:r>
            <a:endParaRPr lang="de-DE" sz="1400" b="1" dirty="0" smtClean="0">
              <a:solidFill>
                <a:srgbClr val="FF0000"/>
              </a:solidFill>
            </a:endParaRPr>
          </a:p>
        </p:txBody>
      </p:sp>
      <p:sp>
        <p:nvSpPr>
          <p:cNvPr id="147" name="Textplatzhalter 2"/>
          <p:cNvSpPr>
            <a:spLocks noGrp="1"/>
          </p:cNvSpPr>
          <p:nvPr>
            <p:ph type="body" sz="quarter" idx="16"/>
          </p:nvPr>
        </p:nvSpPr>
        <p:spPr>
          <a:xfrm>
            <a:off x="633413" y="4638545"/>
            <a:ext cx="6129337" cy="387798"/>
          </a:xfrm>
        </p:spPr>
        <p:txBody>
          <a:bodyPr>
            <a:spAutoFit/>
          </a:bodyPr>
          <a:lstStyle/>
          <a:p>
            <a:r>
              <a:rPr lang="en-US" sz="700" dirty="0"/>
              <a:t>Base: All respondents n=2.000, </a:t>
            </a:r>
            <a:r>
              <a:rPr lang="en-US" sz="700" dirty="0" smtClean="0"/>
              <a:t>Results in %</a:t>
            </a:r>
            <a:endParaRPr lang="en-US" sz="700" dirty="0"/>
          </a:p>
          <a:p>
            <a:r>
              <a:rPr lang="en-US" sz="700" dirty="0" smtClean="0"/>
              <a:t>Question </a:t>
            </a:r>
            <a:r>
              <a:rPr lang="en-US" sz="700" dirty="0"/>
              <a:t>R1: Overall Assessment of Online </a:t>
            </a:r>
            <a:r>
              <a:rPr lang="en-US" sz="700" dirty="0" smtClean="0"/>
              <a:t>Advertising; Question </a:t>
            </a:r>
            <a:r>
              <a:rPr lang="en-US" sz="700" dirty="0"/>
              <a:t>R2: Level of Disturbance (All Advertising Forms)</a:t>
            </a:r>
          </a:p>
          <a:p>
            <a:r>
              <a:rPr lang="en-US" sz="700" dirty="0"/>
              <a:t>Question R3: Ranking of the Advertising </a:t>
            </a:r>
            <a:r>
              <a:rPr lang="en-US" sz="700" dirty="0" smtClean="0"/>
              <a:t>Forms; Question </a:t>
            </a:r>
            <a:r>
              <a:rPr lang="en-US" sz="700" dirty="0"/>
              <a:t>R4: Level of Disturbance (Selected Advertising Forms)</a:t>
            </a:r>
          </a:p>
          <a:p>
            <a:r>
              <a:rPr lang="en-US" sz="700" dirty="0"/>
              <a:t>Scores: Average of the individual scores per advertising form calculated from Questions R01 to R04, value area from 0 (irrelevant) to 100 (=very </a:t>
            </a:r>
            <a:r>
              <a:rPr lang="en-US" sz="700" dirty="0" smtClean="0"/>
              <a:t>disruptive) possible</a:t>
            </a:r>
            <a:endParaRPr lang="en-US" sz="700" dirty="0"/>
          </a:p>
        </p:txBody>
      </p:sp>
      <p:sp>
        <p:nvSpPr>
          <p:cNvPr id="110" name="Textfeld 109"/>
          <p:cNvSpPr txBox="1"/>
          <p:nvPr/>
        </p:nvSpPr>
        <p:spPr>
          <a:xfrm>
            <a:off x="3206925" y="4507603"/>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smtClean="0">
                <a:solidFill>
                  <a:schemeClr val="accent2">
                    <a:lumMod val="75000"/>
                  </a:schemeClr>
                </a:solidFill>
              </a:rPr>
              <a:t>28.5</a:t>
            </a:r>
            <a:endParaRPr lang="de-DE" sz="1400" b="1" dirty="0" smtClean="0">
              <a:solidFill>
                <a:schemeClr val="accent2">
                  <a:lumMod val="75000"/>
                </a:schemeClr>
              </a:solidFill>
            </a:endParaRPr>
          </a:p>
        </p:txBody>
      </p:sp>
      <p:sp>
        <p:nvSpPr>
          <p:cNvPr id="105" name="Textfeld 104"/>
          <p:cNvSpPr txBox="1"/>
          <p:nvPr/>
        </p:nvSpPr>
        <p:spPr>
          <a:xfrm>
            <a:off x="2234468" y="4423101"/>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smtClean="0">
                <a:solidFill>
                  <a:srgbClr val="008000"/>
                </a:solidFill>
              </a:rPr>
              <a:t>19.2</a:t>
            </a:r>
            <a:endParaRPr lang="de-DE" sz="1400" b="1" dirty="0" smtClean="0">
              <a:solidFill>
                <a:srgbClr val="008000"/>
              </a:solidFill>
            </a:endParaRPr>
          </a:p>
        </p:txBody>
      </p:sp>
      <p:grpSp>
        <p:nvGrpSpPr>
          <p:cNvPr id="20" name="Gruppieren 19"/>
          <p:cNvGrpSpPr/>
          <p:nvPr/>
        </p:nvGrpSpPr>
        <p:grpSpPr>
          <a:xfrm>
            <a:off x="6592452" y="1764405"/>
            <a:ext cx="900000" cy="720000"/>
            <a:chOff x="6592452" y="1764405"/>
            <a:chExt cx="900000" cy="720000"/>
          </a:xfrm>
        </p:grpSpPr>
        <p:pic>
          <p:nvPicPr>
            <p:cNvPr id="5126" name="Picture 6" descr="J:\Studien 2015\OBSERVER\EXTERN\15-043747_Eyeo GmbH_Online-Werbung_Verbraucherwahrnehmungen\Vorlagen\Layouts France\05---News---Popup.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10510" y="1764405"/>
              <a:ext cx="854646" cy="720000"/>
            </a:xfrm>
            <a:prstGeom prst="rect">
              <a:avLst/>
            </a:prstGeom>
            <a:noFill/>
            <a:extLst>
              <a:ext uri="{909E8E84-426E-40dd-AFC4-6F175D3DCCD1}">
                <a14:hiddenFill xmlns:a14="http://schemas.microsoft.com/office/drawing/2010/main">
                  <a:solidFill>
                    <a:srgbClr val="FFFFFF"/>
                  </a:solidFill>
                </a14:hiddenFill>
              </a:ext>
            </a:extLst>
          </p:spPr>
        </p:pic>
        <p:sp>
          <p:nvSpPr>
            <p:cNvPr id="66" name="Rechteck 65"/>
            <p:cNvSpPr/>
            <p:nvPr/>
          </p:nvSpPr>
          <p:spPr bwMode="auto">
            <a:xfrm>
              <a:off x="6592452" y="2268405"/>
              <a:ext cx="900000" cy="216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a:t>Pop-up</a:t>
              </a:r>
            </a:p>
          </p:txBody>
        </p:sp>
      </p:grpSp>
      <p:grpSp>
        <p:nvGrpSpPr>
          <p:cNvPr id="21" name="Gruppieren 20"/>
          <p:cNvGrpSpPr/>
          <p:nvPr/>
        </p:nvGrpSpPr>
        <p:grpSpPr>
          <a:xfrm>
            <a:off x="6177482" y="3296245"/>
            <a:ext cx="900000" cy="916089"/>
            <a:chOff x="6035091" y="3296245"/>
            <a:chExt cx="900000" cy="916089"/>
          </a:xfrm>
        </p:grpSpPr>
        <p:pic>
          <p:nvPicPr>
            <p:cNvPr id="5125" name="Picture 5" descr="J:\Studien 2015\OBSERVER\EXTERN\15-043747_Eyeo GmbH_Online-Werbung_Verbraucherwahrnehmungen\Vorlagen\Layouts France\04---News---All-Around.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8770" y="3296245"/>
              <a:ext cx="780863" cy="720000"/>
            </a:xfrm>
            <a:prstGeom prst="rect">
              <a:avLst/>
            </a:prstGeom>
            <a:noFill/>
            <a:extLst>
              <a:ext uri="{909E8E84-426E-40dd-AFC4-6F175D3DCCD1}">
                <a14:hiddenFill xmlns:a14="http://schemas.microsoft.com/office/drawing/2010/main">
                  <a:solidFill>
                    <a:srgbClr val="FFFFFF"/>
                  </a:solidFill>
                </a14:hiddenFill>
              </a:ext>
            </a:extLst>
          </p:spPr>
        </p:pic>
        <p:sp>
          <p:nvSpPr>
            <p:cNvPr id="65" name="Rechteck 64"/>
            <p:cNvSpPr/>
            <p:nvPr/>
          </p:nvSpPr>
          <p:spPr bwMode="auto">
            <a:xfrm>
              <a:off x="6035091" y="3924334"/>
              <a:ext cx="900000" cy="288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smtClean="0"/>
                <a:t>Ad Banner - </a:t>
              </a:r>
              <a:br>
                <a:rPr lang="de-DE" sz="1000" dirty="0" smtClean="0"/>
              </a:br>
              <a:r>
                <a:rPr lang="de-DE" sz="1000" dirty="0" smtClean="0"/>
                <a:t>All </a:t>
              </a:r>
              <a:r>
                <a:rPr lang="de-DE" sz="1000" dirty="0"/>
                <a:t>Around</a:t>
              </a:r>
            </a:p>
          </p:txBody>
        </p:sp>
      </p:grpSp>
      <p:grpSp>
        <p:nvGrpSpPr>
          <p:cNvPr id="22" name="Gruppieren 21"/>
          <p:cNvGrpSpPr/>
          <p:nvPr/>
        </p:nvGrpSpPr>
        <p:grpSpPr>
          <a:xfrm>
            <a:off x="5280875" y="2747899"/>
            <a:ext cx="900000" cy="958850"/>
            <a:chOff x="5280875" y="2747899"/>
            <a:chExt cx="900000" cy="958850"/>
          </a:xfrm>
        </p:grpSpPr>
        <p:pic>
          <p:nvPicPr>
            <p:cNvPr id="5124" name="Picture 4" descr="J:\Studien 2015\OBSERVER\EXTERN\15-043747_Eyeo GmbH_Online-Werbung_Verbraucherwahrnehmungen\Vorlagen\Layouts France\03---News---Obtrusive-Banner-Ads.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0431" y="2747899"/>
              <a:ext cx="740888" cy="720000"/>
            </a:xfrm>
            <a:prstGeom prst="rect">
              <a:avLst/>
            </a:prstGeom>
            <a:noFill/>
            <a:extLst>
              <a:ext uri="{909E8E84-426E-40dd-AFC4-6F175D3DCCD1}">
                <a14:hiddenFill xmlns:a14="http://schemas.microsoft.com/office/drawing/2010/main">
                  <a:solidFill>
                    <a:srgbClr val="FFFFFF"/>
                  </a:solidFill>
                </a14:hiddenFill>
              </a:ext>
            </a:extLst>
          </p:spPr>
        </p:pic>
        <p:sp>
          <p:nvSpPr>
            <p:cNvPr id="64" name="Rechteck 63"/>
            <p:cNvSpPr/>
            <p:nvPr/>
          </p:nvSpPr>
          <p:spPr bwMode="auto">
            <a:xfrm>
              <a:off x="5280875" y="3346749"/>
              <a:ext cx="900000" cy="360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a:t>Ad Banner </a:t>
              </a:r>
              <a:br>
                <a:rPr lang="de-DE" sz="1000" dirty="0"/>
              </a:br>
              <a:r>
                <a:rPr lang="de-DE" sz="1000" dirty="0"/>
                <a:t>Animated </a:t>
              </a:r>
              <a:r>
                <a:rPr lang="de-DE" sz="1000" dirty="0" smtClean="0"/>
                <a:t/>
              </a:r>
              <a:br>
                <a:rPr lang="de-DE" sz="1000" dirty="0" smtClean="0"/>
              </a:br>
              <a:r>
                <a:rPr lang="de-DE" sz="1000" dirty="0" smtClean="0"/>
                <a:t>Banner</a:t>
              </a:r>
              <a:endParaRPr lang="de-DE" sz="1000" dirty="0"/>
            </a:p>
          </p:txBody>
        </p:sp>
      </p:grpSp>
      <p:grpSp>
        <p:nvGrpSpPr>
          <p:cNvPr id="23" name="Gruppieren 22"/>
          <p:cNvGrpSpPr/>
          <p:nvPr/>
        </p:nvGrpSpPr>
        <p:grpSpPr>
          <a:xfrm>
            <a:off x="3839425" y="2704930"/>
            <a:ext cx="900000" cy="720000"/>
            <a:chOff x="3839425" y="2704930"/>
            <a:chExt cx="900000" cy="720000"/>
          </a:xfrm>
        </p:grpSpPr>
        <p:pic>
          <p:nvPicPr>
            <p:cNvPr id="5131" name="Picture 11" descr="J:\Studien 2015\OBSERVER\EXTERN\15-043747_Eyeo GmbH_Online-Werbung_Verbraucherwahrnehmungen\Vorlagen\Layouts France\11---Native---Hidden-Native-Ad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78867" y="2704930"/>
              <a:ext cx="621116" cy="720000"/>
            </a:xfrm>
            <a:prstGeom prst="rect">
              <a:avLst/>
            </a:prstGeom>
            <a:noFill/>
            <a:extLst>
              <a:ext uri="{909E8E84-426E-40dd-AFC4-6F175D3DCCD1}">
                <a14:hiddenFill xmlns:a14="http://schemas.microsoft.com/office/drawing/2010/main">
                  <a:solidFill>
                    <a:srgbClr val="FFFFFF"/>
                  </a:solidFill>
                </a14:hiddenFill>
              </a:ext>
            </a:extLst>
          </p:spPr>
        </p:pic>
        <p:sp>
          <p:nvSpPr>
            <p:cNvPr id="71" name="Rechteck 70"/>
            <p:cNvSpPr/>
            <p:nvPr/>
          </p:nvSpPr>
          <p:spPr bwMode="auto">
            <a:xfrm>
              <a:off x="3839425" y="3208930"/>
              <a:ext cx="900000" cy="216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a:t>Hidden Native</a:t>
              </a:r>
            </a:p>
          </p:txBody>
        </p:sp>
      </p:grpSp>
      <p:grpSp>
        <p:nvGrpSpPr>
          <p:cNvPr id="24" name="Gruppieren 23"/>
          <p:cNvGrpSpPr/>
          <p:nvPr/>
        </p:nvGrpSpPr>
        <p:grpSpPr>
          <a:xfrm>
            <a:off x="2919256" y="3774396"/>
            <a:ext cx="900000" cy="720000"/>
            <a:chOff x="2919256" y="3774396"/>
            <a:chExt cx="900000" cy="720000"/>
          </a:xfrm>
        </p:grpSpPr>
        <p:pic>
          <p:nvPicPr>
            <p:cNvPr id="5132" name="Picture 12" descr="J:\Studien 2015\OBSERVER\EXTERN\15-043747_Eyeo GmbH_Online-Werbung_Verbraucherwahrnehmungen\Vorlagen\Layouts France\12---Twitter---Subtle-Native-Tweet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14550" y="3774396"/>
              <a:ext cx="709412" cy="720000"/>
            </a:xfrm>
            <a:prstGeom prst="rect">
              <a:avLst/>
            </a:prstGeom>
            <a:noFill/>
            <a:extLst>
              <a:ext uri="{909E8E84-426E-40dd-AFC4-6F175D3DCCD1}">
                <a14:hiddenFill xmlns:a14="http://schemas.microsoft.com/office/drawing/2010/main">
                  <a:solidFill>
                    <a:srgbClr val="FFFFFF"/>
                  </a:solidFill>
                </a14:hiddenFill>
              </a:ext>
            </a:extLst>
          </p:spPr>
        </p:pic>
        <p:sp>
          <p:nvSpPr>
            <p:cNvPr id="72" name="Rechteck 71"/>
            <p:cNvSpPr/>
            <p:nvPr/>
          </p:nvSpPr>
          <p:spPr bwMode="auto">
            <a:xfrm>
              <a:off x="2919256" y="4204836"/>
              <a:ext cx="900000" cy="28956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err="1" smtClean="0"/>
                <a:t>subtle</a:t>
              </a:r>
              <a:r>
                <a:rPr lang="de-DE" sz="1000" dirty="0" smtClean="0"/>
                <a:t> </a:t>
              </a:r>
              <a:br>
                <a:rPr lang="de-DE" sz="1000" dirty="0" smtClean="0"/>
              </a:br>
              <a:r>
                <a:rPr lang="de-DE" sz="1000" dirty="0" smtClean="0"/>
                <a:t>Native </a:t>
              </a:r>
              <a:r>
                <a:rPr lang="de-DE" sz="1000" dirty="0"/>
                <a:t>Tweets</a:t>
              </a:r>
            </a:p>
          </p:txBody>
        </p:sp>
      </p:grpSp>
      <p:grpSp>
        <p:nvGrpSpPr>
          <p:cNvPr id="25" name="Gruppieren 24"/>
          <p:cNvGrpSpPr/>
          <p:nvPr/>
        </p:nvGrpSpPr>
        <p:grpSpPr>
          <a:xfrm>
            <a:off x="2415770" y="2702941"/>
            <a:ext cx="900000" cy="840114"/>
            <a:chOff x="2415770" y="2702941"/>
            <a:chExt cx="900000" cy="840114"/>
          </a:xfrm>
        </p:grpSpPr>
        <p:pic>
          <p:nvPicPr>
            <p:cNvPr id="5123" name="Picture 3" descr="J:\Studien 2015\OBSERVER\EXTERN\15-043747_Eyeo GmbH_Online-Werbung_Verbraucherwahrnehmungen\Vorlagen\Layouts France\02---News---Obtrusiv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39287" y="2702941"/>
              <a:ext cx="852967" cy="720000"/>
            </a:xfrm>
            <a:prstGeom prst="rect">
              <a:avLst/>
            </a:prstGeom>
            <a:noFill/>
            <a:extLst>
              <a:ext uri="{909E8E84-426E-40dd-AFC4-6F175D3DCCD1}">
                <a14:hiddenFill xmlns:a14="http://schemas.microsoft.com/office/drawing/2010/main">
                  <a:solidFill>
                    <a:srgbClr val="FFFFFF"/>
                  </a:solidFill>
                </a14:hiddenFill>
              </a:ext>
            </a:extLst>
          </p:spPr>
        </p:pic>
        <p:sp>
          <p:nvSpPr>
            <p:cNvPr id="63" name="Rechteck 62"/>
            <p:cNvSpPr/>
            <p:nvPr/>
          </p:nvSpPr>
          <p:spPr bwMode="auto">
            <a:xfrm>
              <a:off x="2415770" y="3206940"/>
              <a:ext cx="900000" cy="336115"/>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a:t>Ad Banner </a:t>
              </a:r>
              <a:br>
                <a:rPr lang="de-DE" sz="1000" dirty="0"/>
              </a:br>
              <a:r>
                <a:rPr lang="de-DE" sz="1000" dirty="0"/>
                <a:t>Attention </a:t>
              </a:r>
              <a:r>
                <a:rPr lang="de-DE" sz="1000" dirty="0" smtClean="0"/>
                <a:t/>
              </a:r>
              <a:br>
                <a:rPr lang="de-DE" sz="1000" dirty="0" smtClean="0"/>
              </a:br>
              <a:r>
                <a:rPr lang="de-DE" sz="1000" dirty="0" smtClean="0"/>
                <a:t>Grabbing</a:t>
              </a:r>
              <a:endParaRPr lang="de-DE" sz="1000" dirty="0"/>
            </a:p>
          </p:txBody>
        </p:sp>
      </p:grpSp>
      <p:grpSp>
        <p:nvGrpSpPr>
          <p:cNvPr id="26" name="Gruppieren 25"/>
          <p:cNvGrpSpPr/>
          <p:nvPr/>
        </p:nvGrpSpPr>
        <p:grpSpPr>
          <a:xfrm>
            <a:off x="1372568" y="2706390"/>
            <a:ext cx="900000" cy="765304"/>
            <a:chOff x="1372568" y="2706390"/>
            <a:chExt cx="900000" cy="765304"/>
          </a:xfrm>
        </p:grpSpPr>
        <p:pic>
          <p:nvPicPr>
            <p:cNvPr id="5133" name="Picture 13" descr="J:\Studien 2015\OBSERVER\EXTERN\15-043747_Eyeo GmbH_Online-Werbung_Verbraucherwahrnehmungen\Vorlagen\Layouts France\13---Search---High-quantity-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43058" y="2706390"/>
              <a:ext cx="759021" cy="720000"/>
            </a:xfrm>
            <a:prstGeom prst="rect">
              <a:avLst/>
            </a:prstGeom>
            <a:noFill/>
            <a:extLst>
              <a:ext uri="{909E8E84-426E-40dd-AFC4-6F175D3DCCD1}">
                <a14:hiddenFill xmlns:a14="http://schemas.microsoft.com/office/drawing/2010/main">
                  <a:solidFill>
                    <a:srgbClr val="FFFFFF"/>
                  </a:solidFill>
                </a14:hiddenFill>
              </a:ext>
            </a:extLst>
          </p:spPr>
        </p:pic>
        <p:sp>
          <p:nvSpPr>
            <p:cNvPr id="73" name="Rechteck 72"/>
            <p:cNvSpPr/>
            <p:nvPr/>
          </p:nvSpPr>
          <p:spPr bwMode="auto">
            <a:xfrm>
              <a:off x="1372568" y="3183694"/>
              <a:ext cx="900000" cy="288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smtClean="0"/>
                <a:t>Search Ad - </a:t>
              </a:r>
            </a:p>
            <a:p>
              <a:pPr algn="ctr">
                <a:lnSpc>
                  <a:spcPct val="80000"/>
                </a:lnSpc>
              </a:pPr>
              <a:r>
                <a:rPr lang="de-DE" sz="1000" smtClean="0"/>
                <a:t>High Quantity</a:t>
              </a:r>
              <a:endParaRPr lang="de-DE" sz="1000" dirty="0"/>
            </a:p>
          </p:txBody>
        </p:sp>
      </p:grpSp>
      <p:grpSp>
        <p:nvGrpSpPr>
          <p:cNvPr id="27" name="Gruppieren 26"/>
          <p:cNvGrpSpPr/>
          <p:nvPr/>
        </p:nvGrpSpPr>
        <p:grpSpPr>
          <a:xfrm>
            <a:off x="1948576" y="3611690"/>
            <a:ext cx="900000" cy="792000"/>
            <a:chOff x="1948576" y="3611690"/>
            <a:chExt cx="900000" cy="792000"/>
          </a:xfrm>
        </p:grpSpPr>
        <p:pic>
          <p:nvPicPr>
            <p:cNvPr id="5130" name="Picture 10" descr="J:\Studien 2015\OBSERVER\EXTERN\15-043747_Eyeo GmbH_Online-Werbung_Verbraucherwahrnehmungen\Vorlagen\Layouts France\10---News---Text-Ad-Next-T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70411" y="3611690"/>
              <a:ext cx="856331" cy="720000"/>
            </a:xfrm>
            <a:prstGeom prst="rect">
              <a:avLst/>
            </a:prstGeom>
            <a:noFill/>
            <a:extLst>
              <a:ext uri="{909E8E84-426E-40dd-AFC4-6F175D3DCCD1}">
                <a14:hiddenFill xmlns:a14="http://schemas.microsoft.com/office/drawing/2010/main">
                  <a:solidFill>
                    <a:srgbClr val="FFFFFF"/>
                  </a:solidFill>
                </a14:hiddenFill>
              </a:ext>
            </a:extLst>
          </p:spPr>
        </p:pic>
        <p:sp>
          <p:nvSpPr>
            <p:cNvPr id="70" name="Rechteck 69"/>
            <p:cNvSpPr/>
            <p:nvPr/>
          </p:nvSpPr>
          <p:spPr bwMode="auto">
            <a:xfrm>
              <a:off x="1948576" y="4115690"/>
              <a:ext cx="900000" cy="288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smtClean="0"/>
                <a:t>Text Ad - </a:t>
              </a:r>
              <a:br>
                <a:rPr lang="de-DE" sz="1000" dirty="0" smtClean="0"/>
              </a:br>
              <a:r>
                <a:rPr lang="de-DE" sz="1000" dirty="0" smtClean="0"/>
                <a:t>Next </a:t>
              </a:r>
              <a:r>
                <a:rPr lang="de-DE" sz="1000" dirty="0"/>
                <a:t>To</a:t>
              </a:r>
            </a:p>
          </p:txBody>
        </p:sp>
      </p:grpSp>
      <p:grpSp>
        <p:nvGrpSpPr>
          <p:cNvPr id="28" name="Gruppieren 27"/>
          <p:cNvGrpSpPr/>
          <p:nvPr/>
        </p:nvGrpSpPr>
        <p:grpSpPr>
          <a:xfrm>
            <a:off x="4416116" y="1564655"/>
            <a:ext cx="900000" cy="898784"/>
            <a:chOff x="4416116" y="1564655"/>
            <a:chExt cx="900000" cy="898784"/>
          </a:xfrm>
        </p:grpSpPr>
        <p:pic>
          <p:nvPicPr>
            <p:cNvPr id="5127" name="Picture 7" descr="J:\Studien 2015\OBSERVER\EXTERN\15-043747_Eyeo GmbH_Online-Werbung_Verbraucherwahrnehmungen\Vorlagen\Layouts France\06---Video---Unskippable-Video-Ad.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26683" y="1564655"/>
              <a:ext cx="878867" cy="720000"/>
            </a:xfrm>
            <a:prstGeom prst="rect">
              <a:avLst/>
            </a:prstGeom>
            <a:noFill/>
            <a:extLst>
              <a:ext uri="{909E8E84-426E-40dd-AFC4-6F175D3DCCD1}">
                <a14:hiddenFill xmlns:a14="http://schemas.microsoft.com/office/drawing/2010/main">
                  <a:solidFill>
                    <a:srgbClr val="FFFFFF"/>
                  </a:solidFill>
                </a14:hiddenFill>
              </a:ext>
            </a:extLst>
          </p:spPr>
        </p:pic>
        <p:sp>
          <p:nvSpPr>
            <p:cNvPr id="67" name="Rechteck 66"/>
            <p:cNvSpPr/>
            <p:nvPr/>
          </p:nvSpPr>
          <p:spPr bwMode="auto">
            <a:xfrm>
              <a:off x="4416116" y="2103439"/>
              <a:ext cx="900000" cy="360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smtClean="0"/>
                <a:t>Video Ad - </a:t>
              </a:r>
              <a:br>
                <a:rPr lang="de-DE" sz="1000" dirty="0" smtClean="0"/>
              </a:br>
              <a:r>
                <a:rPr lang="de-DE" sz="1000" dirty="0" smtClean="0"/>
                <a:t>Unskippable </a:t>
              </a:r>
              <a:br>
                <a:rPr lang="de-DE" sz="1000" dirty="0" smtClean="0"/>
              </a:br>
              <a:r>
                <a:rPr lang="de-DE" sz="1000" dirty="0" smtClean="0"/>
                <a:t>video</a:t>
              </a:r>
              <a:endParaRPr lang="de-DE" sz="1000" dirty="0"/>
            </a:p>
          </p:txBody>
        </p:sp>
      </p:grpSp>
      <p:grpSp>
        <p:nvGrpSpPr>
          <p:cNvPr id="30" name="Gruppieren 29"/>
          <p:cNvGrpSpPr/>
          <p:nvPr/>
        </p:nvGrpSpPr>
        <p:grpSpPr>
          <a:xfrm>
            <a:off x="3320185" y="1453408"/>
            <a:ext cx="900000" cy="792000"/>
            <a:chOff x="3320185" y="1453408"/>
            <a:chExt cx="900000" cy="792000"/>
          </a:xfrm>
        </p:grpSpPr>
        <p:pic>
          <p:nvPicPr>
            <p:cNvPr id="5129" name="Picture 9" descr="J:\Studien 2015\OBSERVER\EXTERN\15-043747_Eyeo GmbH_Online-Werbung_Verbraucherwahrnehmungen\Vorlagen\Layouts France\09---News---Text-Ad-In-Between.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89343" y="1453408"/>
              <a:ext cx="761684" cy="720000"/>
            </a:xfrm>
            <a:prstGeom prst="rect">
              <a:avLst/>
            </a:prstGeom>
            <a:noFill/>
            <a:extLst>
              <a:ext uri="{909E8E84-426E-40dd-AFC4-6F175D3DCCD1}">
                <a14:hiddenFill xmlns:a14="http://schemas.microsoft.com/office/drawing/2010/main">
                  <a:solidFill>
                    <a:srgbClr val="FFFFFF"/>
                  </a:solidFill>
                </a14:hiddenFill>
              </a:ext>
            </a:extLst>
          </p:spPr>
        </p:pic>
        <p:sp>
          <p:nvSpPr>
            <p:cNvPr id="69" name="Rechteck 68"/>
            <p:cNvSpPr/>
            <p:nvPr/>
          </p:nvSpPr>
          <p:spPr bwMode="auto">
            <a:xfrm>
              <a:off x="3320185" y="1957408"/>
              <a:ext cx="900000" cy="288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smtClean="0"/>
                <a:t>Text Ad - </a:t>
              </a:r>
              <a:br>
                <a:rPr lang="de-DE" sz="1000" dirty="0" smtClean="0"/>
              </a:br>
              <a:r>
                <a:rPr lang="de-DE" sz="1000" dirty="0" smtClean="0"/>
                <a:t>Between</a:t>
              </a:r>
              <a:endParaRPr lang="de-DE" sz="1000" dirty="0"/>
            </a:p>
          </p:txBody>
        </p:sp>
      </p:grpSp>
      <p:grpSp>
        <p:nvGrpSpPr>
          <p:cNvPr id="34" name="Gruppieren 33"/>
          <p:cNvGrpSpPr/>
          <p:nvPr/>
        </p:nvGrpSpPr>
        <p:grpSpPr>
          <a:xfrm>
            <a:off x="2463681" y="1787705"/>
            <a:ext cx="900000" cy="720000"/>
            <a:chOff x="2463681" y="1787705"/>
            <a:chExt cx="900000" cy="720000"/>
          </a:xfrm>
        </p:grpSpPr>
        <p:pic>
          <p:nvPicPr>
            <p:cNvPr id="5128" name="Picture 8" descr="J:\Studien 2015\OBSERVER\EXTERN\15-043747_Eyeo GmbH_Online-Werbung_Verbraucherwahrnehmungen\Vorlagen\Layouts France\08---News---Text-Ad-Below.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52483" y="1787705"/>
              <a:ext cx="722396" cy="720000"/>
            </a:xfrm>
            <a:prstGeom prst="rect">
              <a:avLst/>
            </a:prstGeom>
            <a:noFill/>
            <a:extLst>
              <a:ext uri="{909E8E84-426E-40dd-AFC4-6F175D3DCCD1}">
                <a14:hiddenFill xmlns:a14="http://schemas.microsoft.com/office/drawing/2010/main">
                  <a:solidFill>
                    <a:srgbClr val="FFFFFF"/>
                  </a:solidFill>
                </a14:hiddenFill>
              </a:ext>
            </a:extLst>
          </p:spPr>
        </p:pic>
        <p:sp>
          <p:nvSpPr>
            <p:cNvPr id="68" name="Rechteck 67"/>
            <p:cNvSpPr/>
            <p:nvPr/>
          </p:nvSpPr>
          <p:spPr bwMode="auto">
            <a:xfrm>
              <a:off x="2463681" y="2291705"/>
              <a:ext cx="900000" cy="216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smtClean="0"/>
                <a:t>Text Ad - Below</a:t>
              </a:r>
              <a:endParaRPr lang="de-DE" sz="1000" dirty="0"/>
            </a:p>
          </p:txBody>
        </p:sp>
      </p:grpSp>
      <p:grpSp>
        <p:nvGrpSpPr>
          <p:cNvPr id="35" name="Gruppieren 34"/>
          <p:cNvGrpSpPr/>
          <p:nvPr/>
        </p:nvGrpSpPr>
        <p:grpSpPr>
          <a:xfrm>
            <a:off x="1820380" y="891373"/>
            <a:ext cx="900000" cy="792000"/>
            <a:chOff x="1820380" y="891373"/>
            <a:chExt cx="900000" cy="792000"/>
          </a:xfrm>
        </p:grpSpPr>
        <p:pic>
          <p:nvPicPr>
            <p:cNvPr id="5122" name="Picture 2" descr="J:\Studien 2015\OBSERVER\EXTERN\15-043747_Eyeo GmbH_Online-Werbung_Verbraucherwahrnehmungen\Vorlagen\Layouts France\01---News---Unobtrusiv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43897" y="891373"/>
              <a:ext cx="852967" cy="720000"/>
            </a:xfrm>
            <a:prstGeom prst="rect">
              <a:avLst/>
            </a:prstGeom>
            <a:noFill/>
            <a:extLst>
              <a:ext uri="{909E8E84-426E-40dd-AFC4-6F175D3DCCD1}">
                <a14:hiddenFill xmlns:a14="http://schemas.microsoft.com/office/drawing/2010/main">
                  <a:solidFill>
                    <a:srgbClr val="FFFFFF"/>
                  </a:solidFill>
                </a14:hiddenFill>
              </a:ext>
            </a:extLst>
          </p:spPr>
        </p:pic>
        <p:sp>
          <p:nvSpPr>
            <p:cNvPr id="62" name="Rechteck 61"/>
            <p:cNvSpPr/>
            <p:nvPr/>
          </p:nvSpPr>
          <p:spPr bwMode="auto">
            <a:xfrm>
              <a:off x="1820380" y="1395373"/>
              <a:ext cx="900000" cy="288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smtClean="0"/>
                <a:t>Ad Banner - </a:t>
              </a:r>
              <a:br>
                <a:rPr lang="de-DE" sz="1000" dirty="0" smtClean="0"/>
              </a:br>
              <a:r>
                <a:rPr lang="de-DE" sz="1000" dirty="0" smtClean="0"/>
                <a:t>Conservartive</a:t>
              </a:r>
              <a:endParaRPr lang="de-DE" sz="1000" dirty="0"/>
            </a:p>
          </p:txBody>
        </p:sp>
      </p:grpSp>
      <p:grpSp>
        <p:nvGrpSpPr>
          <p:cNvPr id="36" name="Gruppieren 35"/>
          <p:cNvGrpSpPr/>
          <p:nvPr/>
        </p:nvGrpSpPr>
        <p:grpSpPr>
          <a:xfrm>
            <a:off x="1127498" y="1733716"/>
            <a:ext cx="900000" cy="792000"/>
            <a:chOff x="1127498" y="1733716"/>
            <a:chExt cx="900000" cy="792000"/>
          </a:xfrm>
        </p:grpSpPr>
        <p:pic>
          <p:nvPicPr>
            <p:cNvPr id="5134" name="Picture 14" descr="J:\Studien 2015\OBSERVER\EXTERN\15-043747_Eyeo GmbH_Online-Werbung_Verbraucherwahrnehmungen\Vorlagen\Layouts France\14---Search---Low-quantity-2.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90546" y="1733716"/>
              <a:ext cx="773904" cy="720000"/>
            </a:xfrm>
            <a:prstGeom prst="rect">
              <a:avLst/>
            </a:prstGeom>
            <a:noFill/>
            <a:extLst>
              <a:ext uri="{909E8E84-426E-40dd-AFC4-6F175D3DCCD1}">
                <a14:hiddenFill xmlns:a14="http://schemas.microsoft.com/office/drawing/2010/main">
                  <a:solidFill>
                    <a:srgbClr val="FFFFFF"/>
                  </a:solidFill>
                </a14:hiddenFill>
              </a:ext>
            </a:extLst>
          </p:spPr>
        </p:pic>
        <p:sp>
          <p:nvSpPr>
            <p:cNvPr id="74" name="Rechteck 73"/>
            <p:cNvSpPr/>
            <p:nvPr/>
          </p:nvSpPr>
          <p:spPr bwMode="auto">
            <a:xfrm>
              <a:off x="1127498" y="2237716"/>
              <a:ext cx="900000" cy="288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smtClean="0"/>
                <a:t>Search Ad - </a:t>
              </a:r>
              <a:br>
                <a:rPr lang="de-DE" sz="1000" dirty="0" smtClean="0"/>
              </a:br>
              <a:r>
                <a:rPr lang="de-DE" sz="1000" smtClean="0"/>
                <a:t>Low Quantity</a:t>
              </a:r>
              <a:endParaRPr lang="de-DE" sz="1000" dirty="0"/>
            </a:p>
          </p:txBody>
        </p:sp>
      </p:grpSp>
    </p:spTree>
    <p:extLst>
      <p:ext uri="{BB962C8B-B14F-4D97-AF65-F5344CB8AC3E}">
        <p14:creationId xmlns:p14="http://schemas.microsoft.com/office/powerpoint/2010/main" val="95996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de-DE" dirty="0"/>
              <a:t>Level </a:t>
            </a:r>
            <a:r>
              <a:rPr lang="de-DE" dirty="0" err="1" smtClean="0"/>
              <a:t>of</a:t>
            </a:r>
            <a:r>
              <a:rPr lang="de-DE" dirty="0" smtClean="0"/>
              <a:t> Disruption in Detail (1/3)</a:t>
            </a:r>
            <a:endParaRPr lang="de-DE" dirty="0"/>
          </a:p>
          <a:p>
            <a:endParaRPr lang="de-DE" dirty="0" smtClean="0"/>
          </a:p>
        </p:txBody>
      </p:sp>
      <p:sp>
        <p:nvSpPr>
          <p:cNvPr id="6" name="Textplatzhalter 4"/>
          <p:cNvSpPr txBox="1">
            <a:spLocks/>
          </p:cNvSpPr>
          <p:nvPr/>
        </p:nvSpPr>
        <p:spPr>
          <a:xfrm>
            <a:off x="234000" y="873125"/>
            <a:ext cx="8452800" cy="233016"/>
          </a:xfrm>
          <a:prstGeom prst="rect">
            <a:avLst/>
          </a:prstGeom>
        </p:spPr>
        <p:txBody>
          <a:bodyPr vert="horz" lIns="0" tIns="0" rIns="0"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none"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cap="none" baseline="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cap="none" baseline="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dirty="0"/>
              <a:t>Most </a:t>
            </a:r>
            <a:r>
              <a:rPr lang="en-US" sz="1800" b="1" dirty="0" smtClean="0"/>
              <a:t>disruptive </a:t>
            </a:r>
            <a:r>
              <a:rPr lang="en-US" sz="1800" b="1" dirty="0"/>
              <a:t>are </a:t>
            </a:r>
            <a:r>
              <a:rPr lang="de-DE" sz="1800" b="1" dirty="0"/>
              <a:t>Pop-up, </a:t>
            </a:r>
            <a:r>
              <a:rPr lang="en-US" sz="1800" b="1" dirty="0"/>
              <a:t>A</a:t>
            </a:r>
            <a:r>
              <a:rPr lang="de-DE" sz="1800" b="1" dirty="0"/>
              <a:t>d Banner (all </a:t>
            </a:r>
            <a:r>
              <a:rPr lang="de-DE" sz="1800" b="1" dirty="0" err="1"/>
              <a:t>around</a:t>
            </a:r>
            <a:r>
              <a:rPr lang="de-DE" sz="1800" b="1" dirty="0"/>
              <a:t>/ </a:t>
            </a:r>
            <a:r>
              <a:rPr lang="de-DE" sz="1800" b="1" dirty="0" err="1"/>
              <a:t>animated</a:t>
            </a:r>
            <a:r>
              <a:rPr lang="de-DE" sz="1800" b="1" dirty="0"/>
              <a:t>) </a:t>
            </a:r>
            <a:r>
              <a:rPr lang="de-DE" sz="1800" b="1" dirty="0" err="1"/>
              <a:t>and</a:t>
            </a:r>
            <a:r>
              <a:rPr lang="de-DE" sz="1800" b="1" dirty="0"/>
              <a:t> Video Ad (</a:t>
            </a:r>
            <a:r>
              <a:rPr lang="de-DE" sz="1800" b="1" dirty="0" err="1"/>
              <a:t>unskippable</a:t>
            </a:r>
            <a:r>
              <a:rPr lang="de-DE" sz="1800" b="1" dirty="0"/>
              <a:t>) </a:t>
            </a:r>
          </a:p>
          <a:p>
            <a:endParaRPr lang="de-DE" sz="1800" b="1" dirty="0"/>
          </a:p>
        </p:txBody>
      </p:sp>
      <p:sp>
        <p:nvSpPr>
          <p:cNvPr id="258" name="Textplatzhalter 2"/>
          <p:cNvSpPr>
            <a:spLocks noGrp="1"/>
          </p:cNvSpPr>
          <p:nvPr>
            <p:ph type="body" sz="quarter" idx="16"/>
          </p:nvPr>
        </p:nvSpPr>
        <p:spPr>
          <a:xfrm>
            <a:off x="633413" y="4638545"/>
            <a:ext cx="6129337" cy="387798"/>
          </a:xfrm>
        </p:spPr>
        <p:txBody>
          <a:bodyPr>
            <a:spAutoFit/>
          </a:bodyPr>
          <a:lstStyle/>
          <a:p>
            <a:r>
              <a:rPr lang="en-US" sz="700" dirty="0"/>
              <a:t>Base: All respondents n=2.000, </a:t>
            </a:r>
            <a:r>
              <a:rPr lang="en-US" sz="700" dirty="0" smtClean="0"/>
              <a:t>Results in %</a:t>
            </a:r>
            <a:endParaRPr lang="en-US" sz="700" dirty="0"/>
          </a:p>
          <a:p>
            <a:r>
              <a:rPr lang="en-US" sz="700" dirty="0" smtClean="0"/>
              <a:t>Question </a:t>
            </a:r>
            <a:r>
              <a:rPr lang="en-US" sz="700" dirty="0"/>
              <a:t>R1: Overall Assessment of Online </a:t>
            </a:r>
            <a:r>
              <a:rPr lang="en-US" sz="700" dirty="0" smtClean="0"/>
              <a:t>Advertising; Question </a:t>
            </a:r>
            <a:r>
              <a:rPr lang="en-US" sz="700" dirty="0"/>
              <a:t>R2: Level of Disturbance (All Advertising Forms)</a:t>
            </a:r>
          </a:p>
          <a:p>
            <a:r>
              <a:rPr lang="en-US" sz="700" dirty="0"/>
              <a:t>Question R3: Ranking of the Advertising </a:t>
            </a:r>
            <a:r>
              <a:rPr lang="en-US" sz="700" dirty="0" smtClean="0"/>
              <a:t>Forms; Question </a:t>
            </a:r>
            <a:r>
              <a:rPr lang="en-US" sz="700" dirty="0"/>
              <a:t>R4: Level of Disturbance (Selected Advertising Forms)</a:t>
            </a:r>
          </a:p>
          <a:p>
            <a:r>
              <a:rPr lang="en-US" sz="700" dirty="0"/>
              <a:t>Scores: Average of the individual scores per advertising form calculated from Questions R01 to R04, value area from 0 (irrelevant) to 100 (=very </a:t>
            </a:r>
            <a:r>
              <a:rPr lang="en-US" sz="700" dirty="0" smtClean="0"/>
              <a:t>disruptive) possible</a:t>
            </a:r>
            <a:endParaRPr lang="en-US" sz="700" dirty="0"/>
          </a:p>
        </p:txBody>
      </p:sp>
      <p:sp>
        <p:nvSpPr>
          <p:cNvPr id="107" name="Rechteck 106"/>
          <p:cNvSpPr/>
          <p:nvPr/>
        </p:nvSpPr>
        <p:spPr bwMode="auto">
          <a:xfrm>
            <a:off x="374424"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smtClean="0"/>
              <a:t>Pop-up</a:t>
            </a:r>
            <a:endParaRPr lang="de-DE" sz="1400" dirty="0"/>
          </a:p>
        </p:txBody>
      </p:sp>
      <p:grpSp>
        <p:nvGrpSpPr>
          <p:cNvPr id="108" name="Gruppieren 107"/>
          <p:cNvGrpSpPr/>
          <p:nvPr/>
        </p:nvGrpSpPr>
        <p:grpSpPr>
          <a:xfrm>
            <a:off x="219881" y="3527523"/>
            <a:ext cx="2034443" cy="1073805"/>
            <a:chOff x="6902816" y="3527523"/>
            <a:chExt cx="2034443" cy="1073805"/>
          </a:xfrm>
        </p:grpSpPr>
        <p:grpSp>
          <p:nvGrpSpPr>
            <p:cNvPr id="109" name="Gruppieren 108"/>
            <p:cNvGrpSpPr/>
            <p:nvPr/>
          </p:nvGrpSpPr>
          <p:grpSpPr>
            <a:xfrm>
              <a:off x="6902816" y="3873666"/>
              <a:ext cx="2034443" cy="727662"/>
              <a:chOff x="320566" y="3873666"/>
              <a:chExt cx="2034443" cy="727662"/>
            </a:xfrm>
          </p:grpSpPr>
          <p:grpSp>
            <p:nvGrpSpPr>
              <p:cNvPr id="113" name="Gruppieren 112"/>
              <p:cNvGrpSpPr/>
              <p:nvPr/>
            </p:nvGrpSpPr>
            <p:grpSpPr>
              <a:xfrm>
                <a:off x="2152710" y="3976183"/>
                <a:ext cx="202299" cy="236220"/>
                <a:chOff x="8585359" y="2656840"/>
                <a:chExt cx="202299" cy="236220"/>
              </a:xfrm>
            </p:grpSpPr>
            <p:sp>
              <p:nvSpPr>
                <p:cNvPr id="129" name="Textfeld 128"/>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130" name="Gerade Verbindung 129"/>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114" name="Gruppieren 113"/>
              <p:cNvGrpSpPr/>
              <p:nvPr/>
            </p:nvGrpSpPr>
            <p:grpSpPr>
              <a:xfrm>
                <a:off x="352742" y="3873666"/>
                <a:ext cx="1908000" cy="108000"/>
                <a:chOff x="352742" y="3795294"/>
                <a:chExt cx="8326438" cy="108000"/>
              </a:xfrm>
            </p:grpSpPr>
            <p:sp>
              <p:nvSpPr>
                <p:cNvPr id="126" name="Rechteck 125"/>
                <p:cNvSpPr/>
                <p:nvPr/>
              </p:nvSpPr>
              <p:spPr bwMode="auto">
                <a:xfrm>
                  <a:off x="7713348" y="3795294"/>
                  <a:ext cx="2160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27" name="Rechteck 126"/>
                <p:cNvSpPr/>
                <p:nvPr/>
              </p:nvSpPr>
              <p:spPr bwMode="auto">
                <a:xfrm>
                  <a:off x="7914104" y="3795294"/>
                  <a:ext cx="765076"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28" name="Rechteck 127"/>
                <p:cNvSpPr/>
                <p:nvPr/>
              </p:nvSpPr>
              <p:spPr bwMode="auto">
                <a:xfrm>
                  <a:off x="352742" y="3795294"/>
                  <a:ext cx="735840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117" name="Gruppieren 116"/>
              <p:cNvGrpSpPr/>
              <p:nvPr/>
            </p:nvGrpSpPr>
            <p:grpSpPr>
              <a:xfrm>
                <a:off x="320566" y="3976183"/>
                <a:ext cx="70853" cy="236220"/>
                <a:chOff x="8648407" y="2656840"/>
                <a:chExt cx="70853" cy="236220"/>
              </a:xfrm>
            </p:grpSpPr>
            <p:sp>
              <p:nvSpPr>
                <p:cNvPr id="120" name="Textfeld 119"/>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121" name="Gerade Verbindung 120"/>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118" name="Textfeld 117"/>
              <p:cNvSpPr txBox="1"/>
              <p:nvPr/>
            </p:nvSpPr>
            <p:spPr>
              <a:xfrm>
                <a:off x="322079" y="4231996"/>
                <a:ext cx="428002"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err="1" smtClean="0">
                    <a:solidFill>
                      <a:srgbClr val="00B050"/>
                    </a:solidFill>
                  </a:rPr>
                  <a:t>disruptive</a:t>
                </a:r>
                <a:r>
                  <a:rPr lang="de-DE" sz="800" b="1" dirty="0" smtClean="0">
                    <a:solidFill>
                      <a:srgbClr val="00B050"/>
                    </a:solidFill>
                  </a:rPr>
                  <a:t>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119" name="Textfeld 118"/>
              <p:cNvSpPr txBox="1"/>
              <p:nvPr/>
            </p:nvSpPr>
            <p:spPr>
              <a:xfrm>
                <a:off x="1925457" y="4231996"/>
                <a:ext cx="428002"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err="1" smtClean="0">
                    <a:solidFill>
                      <a:srgbClr val="FF0000"/>
                    </a:solidFill>
                  </a:rPr>
                  <a:t>disruptive</a:t>
                </a:r>
                <a:endParaRPr lang="de-DE" sz="800" b="1" dirty="0" smtClean="0">
                  <a:solidFill>
                    <a:srgbClr val="FF0000"/>
                  </a:solidFill>
                </a:endParaRPr>
              </a:p>
            </p:txBody>
          </p:sp>
        </p:grpSp>
        <p:grpSp>
          <p:nvGrpSpPr>
            <p:cNvPr id="110" name="Gruppieren 109"/>
            <p:cNvGrpSpPr/>
            <p:nvPr/>
          </p:nvGrpSpPr>
          <p:grpSpPr>
            <a:xfrm>
              <a:off x="8342936" y="3527523"/>
              <a:ext cx="235962" cy="360000"/>
              <a:chOff x="8342936" y="3527523"/>
              <a:chExt cx="235962" cy="360000"/>
            </a:xfrm>
          </p:grpSpPr>
          <p:cxnSp>
            <p:nvCxnSpPr>
              <p:cNvPr id="111" name="Gerade Verbindung mit Pfeil 110"/>
              <p:cNvCxnSpPr/>
              <p:nvPr/>
            </p:nvCxnSpPr>
            <p:spPr>
              <a:xfrm>
                <a:off x="8464806" y="3527523"/>
                <a:ext cx="0" cy="360000"/>
              </a:xfrm>
              <a:prstGeom prst="straightConnector1">
                <a:avLst/>
              </a:prstGeom>
              <a:noFill/>
              <a:ln w="12700">
                <a:solidFill>
                  <a:srgbClr val="FF0000"/>
                </a:solidFill>
                <a:round/>
                <a:headEnd/>
                <a:tailEnd type="arrow"/>
              </a:ln>
              <a:effectLst/>
              <a:extLst>
                <a:ext uri="{909E8E84-426E-40dd-AFC4-6F175D3DCCD1}">
                  <a14:hiddenFill xmlns:a14="http://schemas.microsoft.com/office/drawing/2010/main">
                    <a:noFill/>
                  </a14:hiddenFill>
                </a:ext>
              </a:extLst>
            </p:spPr>
          </p:cxnSp>
          <p:sp>
            <p:nvSpPr>
              <p:cNvPr id="112" name="Textfeld 111"/>
              <p:cNvSpPr txBox="1"/>
              <p:nvPr/>
            </p:nvSpPr>
            <p:spPr>
              <a:xfrm>
                <a:off x="8342936"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smtClean="0">
                    <a:solidFill>
                      <a:srgbClr val="FF0000"/>
                    </a:solidFill>
                  </a:rPr>
                  <a:t>63.6</a:t>
                </a:r>
                <a:endParaRPr lang="de-DE" sz="1000" b="1" dirty="0" smtClean="0">
                  <a:solidFill>
                    <a:srgbClr val="FF0000"/>
                  </a:solidFill>
                </a:endParaRPr>
              </a:p>
            </p:txBody>
          </p:sp>
        </p:grpSp>
      </p:grpSp>
      <p:sp>
        <p:nvSpPr>
          <p:cNvPr id="131" name="Rechteck 130"/>
          <p:cNvSpPr/>
          <p:nvPr/>
        </p:nvSpPr>
        <p:spPr bwMode="auto">
          <a:xfrm>
            <a:off x="2586401"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a:t>Ad Banner - All </a:t>
            </a:r>
            <a:r>
              <a:rPr lang="de-DE" sz="1400" smtClean="0"/>
              <a:t>Around</a:t>
            </a:r>
            <a:endParaRPr lang="de-DE" sz="1400"/>
          </a:p>
        </p:txBody>
      </p:sp>
      <p:grpSp>
        <p:nvGrpSpPr>
          <p:cNvPr id="133" name="Gruppieren 132"/>
          <p:cNvGrpSpPr/>
          <p:nvPr/>
        </p:nvGrpSpPr>
        <p:grpSpPr>
          <a:xfrm>
            <a:off x="2435943" y="3527523"/>
            <a:ext cx="2034443" cy="1073805"/>
            <a:chOff x="1922647" y="3527523"/>
            <a:chExt cx="2034443" cy="1073805"/>
          </a:xfrm>
        </p:grpSpPr>
        <p:grpSp>
          <p:nvGrpSpPr>
            <p:cNvPr id="134" name="Gruppieren 133"/>
            <p:cNvGrpSpPr/>
            <p:nvPr/>
          </p:nvGrpSpPr>
          <p:grpSpPr>
            <a:xfrm>
              <a:off x="1922647" y="3873666"/>
              <a:ext cx="2034443" cy="727662"/>
              <a:chOff x="320566" y="3873666"/>
              <a:chExt cx="2034443" cy="727662"/>
            </a:xfrm>
          </p:grpSpPr>
          <p:grpSp>
            <p:nvGrpSpPr>
              <p:cNvPr id="140" name="Gruppieren 139"/>
              <p:cNvGrpSpPr/>
              <p:nvPr/>
            </p:nvGrpSpPr>
            <p:grpSpPr>
              <a:xfrm>
                <a:off x="2152710" y="3976183"/>
                <a:ext cx="202299" cy="236220"/>
                <a:chOff x="8585359" y="2656840"/>
                <a:chExt cx="202299" cy="236220"/>
              </a:xfrm>
            </p:grpSpPr>
            <p:sp>
              <p:nvSpPr>
                <p:cNvPr id="156" name="Textfeld 155"/>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157" name="Gerade Verbindung 156"/>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141" name="Gruppieren 140"/>
              <p:cNvGrpSpPr/>
              <p:nvPr/>
            </p:nvGrpSpPr>
            <p:grpSpPr>
              <a:xfrm>
                <a:off x="352742" y="3873666"/>
                <a:ext cx="1908000" cy="108000"/>
                <a:chOff x="352742" y="3795294"/>
                <a:chExt cx="8326438" cy="108000"/>
              </a:xfrm>
            </p:grpSpPr>
            <p:sp>
              <p:nvSpPr>
                <p:cNvPr id="153" name="Rechteck 152"/>
                <p:cNvSpPr/>
                <p:nvPr/>
              </p:nvSpPr>
              <p:spPr bwMode="auto">
                <a:xfrm>
                  <a:off x="7713348" y="3795294"/>
                  <a:ext cx="2160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54" name="Rechteck 153"/>
                <p:cNvSpPr/>
                <p:nvPr/>
              </p:nvSpPr>
              <p:spPr bwMode="auto">
                <a:xfrm>
                  <a:off x="7914104" y="3795294"/>
                  <a:ext cx="765076"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55" name="Rechteck 154"/>
                <p:cNvSpPr/>
                <p:nvPr/>
              </p:nvSpPr>
              <p:spPr bwMode="auto">
                <a:xfrm>
                  <a:off x="352742" y="3795294"/>
                  <a:ext cx="735840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144" name="Gruppieren 143"/>
              <p:cNvGrpSpPr/>
              <p:nvPr/>
            </p:nvGrpSpPr>
            <p:grpSpPr>
              <a:xfrm>
                <a:off x="320566" y="3976183"/>
                <a:ext cx="70853" cy="236220"/>
                <a:chOff x="8648407" y="2656840"/>
                <a:chExt cx="70853" cy="236220"/>
              </a:xfrm>
            </p:grpSpPr>
            <p:sp>
              <p:nvSpPr>
                <p:cNvPr id="147" name="Textfeld 146"/>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148" name="Gerade Verbindung 147"/>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145" name="Textfeld 144"/>
              <p:cNvSpPr txBox="1"/>
              <p:nvPr/>
            </p:nvSpPr>
            <p:spPr>
              <a:xfrm>
                <a:off x="322079" y="4231996"/>
                <a:ext cx="428002"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err="1" smtClean="0">
                    <a:solidFill>
                      <a:srgbClr val="00B050"/>
                    </a:solidFill>
                  </a:rPr>
                  <a:t>disruptive</a:t>
                </a:r>
                <a:r>
                  <a:rPr lang="de-DE" sz="800" b="1" dirty="0" smtClean="0">
                    <a:solidFill>
                      <a:srgbClr val="00B050"/>
                    </a:solidFill>
                  </a:rPr>
                  <a:t>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146" name="Textfeld 145"/>
              <p:cNvSpPr txBox="1"/>
              <p:nvPr/>
            </p:nvSpPr>
            <p:spPr>
              <a:xfrm>
                <a:off x="1925457" y="4231996"/>
                <a:ext cx="428002"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err="1" smtClean="0">
                    <a:solidFill>
                      <a:srgbClr val="FF0000"/>
                    </a:solidFill>
                  </a:rPr>
                  <a:t>disruptive</a:t>
                </a:r>
                <a:endParaRPr lang="de-DE" sz="800" b="1" dirty="0" smtClean="0">
                  <a:solidFill>
                    <a:srgbClr val="FF0000"/>
                  </a:solidFill>
                </a:endParaRPr>
              </a:p>
            </p:txBody>
          </p:sp>
        </p:grpSp>
        <p:grpSp>
          <p:nvGrpSpPr>
            <p:cNvPr id="135" name="Gruppieren 134"/>
            <p:cNvGrpSpPr/>
            <p:nvPr/>
          </p:nvGrpSpPr>
          <p:grpSpPr>
            <a:xfrm>
              <a:off x="3242929" y="3527523"/>
              <a:ext cx="235962" cy="360000"/>
              <a:chOff x="3242929" y="3527523"/>
              <a:chExt cx="235962" cy="360000"/>
            </a:xfrm>
          </p:grpSpPr>
          <p:cxnSp>
            <p:nvCxnSpPr>
              <p:cNvPr id="136" name="Gerade Verbindung mit Pfeil 135"/>
              <p:cNvCxnSpPr/>
              <p:nvPr/>
            </p:nvCxnSpPr>
            <p:spPr>
              <a:xfrm>
                <a:off x="3364799" y="3527523"/>
                <a:ext cx="0" cy="360000"/>
              </a:xfrm>
              <a:prstGeom prst="straightConnector1">
                <a:avLst/>
              </a:prstGeom>
              <a:noFill/>
              <a:ln w="12700">
                <a:solidFill>
                  <a:srgbClr val="FF0000"/>
                </a:solidFill>
                <a:round/>
                <a:headEnd/>
                <a:tailEnd type="arrow"/>
              </a:ln>
              <a:effectLst/>
              <a:extLst>
                <a:ext uri="{909E8E84-426E-40dd-AFC4-6F175D3DCCD1}">
                  <a14:hiddenFill xmlns:a14="http://schemas.microsoft.com/office/drawing/2010/main">
                    <a:noFill/>
                  </a14:hiddenFill>
                </a:ext>
              </a:extLst>
            </p:spPr>
          </p:cxnSp>
          <p:sp>
            <p:nvSpPr>
              <p:cNvPr id="139" name="Textfeld 138"/>
              <p:cNvSpPr txBox="1"/>
              <p:nvPr/>
            </p:nvSpPr>
            <p:spPr>
              <a:xfrm>
                <a:off x="3242929"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smtClean="0">
                    <a:solidFill>
                      <a:srgbClr val="FF0000"/>
                    </a:solidFill>
                  </a:rPr>
                  <a:t>58.3</a:t>
                </a:r>
                <a:endParaRPr lang="de-DE" sz="1000" b="1" dirty="0" smtClean="0">
                  <a:solidFill>
                    <a:srgbClr val="FF0000"/>
                  </a:solidFill>
                </a:endParaRPr>
              </a:p>
            </p:txBody>
          </p:sp>
        </p:grpSp>
      </p:grpSp>
      <p:sp>
        <p:nvSpPr>
          <p:cNvPr id="161" name="Rechteck 160"/>
          <p:cNvSpPr/>
          <p:nvPr/>
        </p:nvSpPr>
        <p:spPr bwMode="auto">
          <a:xfrm>
            <a:off x="4807605"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Ad Banner - </a:t>
            </a:r>
            <a:br>
              <a:rPr lang="de-DE" sz="1400" dirty="0" smtClean="0"/>
            </a:br>
            <a:r>
              <a:rPr lang="de-DE" sz="1400" dirty="0" smtClean="0"/>
              <a:t>Animated Banner</a:t>
            </a:r>
            <a:endParaRPr lang="de-DE" sz="1400" dirty="0"/>
          </a:p>
        </p:txBody>
      </p:sp>
      <p:grpSp>
        <p:nvGrpSpPr>
          <p:cNvPr id="162" name="Gruppieren 161"/>
          <p:cNvGrpSpPr/>
          <p:nvPr/>
        </p:nvGrpSpPr>
        <p:grpSpPr>
          <a:xfrm>
            <a:off x="4652005" y="3527523"/>
            <a:ext cx="2034443" cy="1073805"/>
            <a:chOff x="4809539" y="3527523"/>
            <a:chExt cx="2034443" cy="1073805"/>
          </a:xfrm>
        </p:grpSpPr>
        <p:grpSp>
          <p:nvGrpSpPr>
            <p:cNvPr id="163" name="Gruppieren 162"/>
            <p:cNvGrpSpPr/>
            <p:nvPr/>
          </p:nvGrpSpPr>
          <p:grpSpPr>
            <a:xfrm>
              <a:off x="4809539" y="3873666"/>
              <a:ext cx="2034443" cy="727662"/>
              <a:chOff x="320566" y="3873666"/>
              <a:chExt cx="2034443" cy="727662"/>
            </a:xfrm>
          </p:grpSpPr>
          <p:grpSp>
            <p:nvGrpSpPr>
              <p:cNvPr id="167" name="Gruppieren 166"/>
              <p:cNvGrpSpPr/>
              <p:nvPr/>
            </p:nvGrpSpPr>
            <p:grpSpPr>
              <a:xfrm>
                <a:off x="2152710" y="3976183"/>
                <a:ext cx="202299" cy="236220"/>
                <a:chOff x="8585359" y="2656840"/>
                <a:chExt cx="202299" cy="236220"/>
              </a:xfrm>
            </p:grpSpPr>
            <p:sp>
              <p:nvSpPr>
                <p:cNvPr id="185" name="Textfeld 184"/>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186" name="Gerade Verbindung 185"/>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168" name="Gruppieren 167"/>
              <p:cNvGrpSpPr/>
              <p:nvPr/>
            </p:nvGrpSpPr>
            <p:grpSpPr>
              <a:xfrm>
                <a:off x="352742" y="3873666"/>
                <a:ext cx="1908000" cy="108000"/>
                <a:chOff x="352742" y="3795294"/>
                <a:chExt cx="8326438" cy="108000"/>
              </a:xfrm>
            </p:grpSpPr>
            <p:sp>
              <p:nvSpPr>
                <p:cNvPr id="180" name="Rechteck 179"/>
                <p:cNvSpPr/>
                <p:nvPr/>
              </p:nvSpPr>
              <p:spPr bwMode="auto">
                <a:xfrm>
                  <a:off x="7713348" y="3795294"/>
                  <a:ext cx="2160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83" name="Rechteck 182"/>
                <p:cNvSpPr/>
                <p:nvPr/>
              </p:nvSpPr>
              <p:spPr bwMode="auto">
                <a:xfrm>
                  <a:off x="7914104" y="3795294"/>
                  <a:ext cx="765076"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84" name="Rechteck 183"/>
                <p:cNvSpPr/>
                <p:nvPr/>
              </p:nvSpPr>
              <p:spPr bwMode="auto">
                <a:xfrm>
                  <a:off x="352742" y="3795294"/>
                  <a:ext cx="735840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171" name="Gruppieren 170"/>
              <p:cNvGrpSpPr/>
              <p:nvPr/>
            </p:nvGrpSpPr>
            <p:grpSpPr>
              <a:xfrm>
                <a:off x="320566" y="3976183"/>
                <a:ext cx="70853" cy="236220"/>
                <a:chOff x="8648407" y="2656840"/>
                <a:chExt cx="70853" cy="236220"/>
              </a:xfrm>
            </p:grpSpPr>
            <p:sp>
              <p:nvSpPr>
                <p:cNvPr id="174" name="Textfeld 173"/>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175" name="Gerade Verbindung 174"/>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172" name="Textfeld 171"/>
              <p:cNvSpPr txBox="1"/>
              <p:nvPr/>
            </p:nvSpPr>
            <p:spPr>
              <a:xfrm>
                <a:off x="322079" y="4231996"/>
                <a:ext cx="428002"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err="1" smtClean="0">
                    <a:solidFill>
                      <a:srgbClr val="00B050"/>
                    </a:solidFill>
                  </a:rPr>
                  <a:t>disruptive</a:t>
                </a:r>
                <a:r>
                  <a:rPr lang="de-DE" sz="800" b="1" dirty="0" smtClean="0">
                    <a:solidFill>
                      <a:srgbClr val="00B050"/>
                    </a:solidFill>
                  </a:rPr>
                  <a:t>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173" name="Textfeld 172"/>
              <p:cNvSpPr txBox="1"/>
              <p:nvPr/>
            </p:nvSpPr>
            <p:spPr>
              <a:xfrm>
                <a:off x="1925457" y="4231996"/>
                <a:ext cx="428002"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err="1" smtClean="0">
                    <a:solidFill>
                      <a:srgbClr val="FF0000"/>
                    </a:solidFill>
                  </a:rPr>
                  <a:t>disruptive</a:t>
                </a:r>
                <a:endParaRPr lang="de-DE" sz="800" b="1" dirty="0" smtClean="0">
                  <a:solidFill>
                    <a:srgbClr val="FF0000"/>
                  </a:solidFill>
                </a:endParaRPr>
              </a:p>
            </p:txBody>
          </p:sp>
        </p:grpSp>
        <p:grpSp>
          <p:nvGrpSpPr>
            <p:cNvPr id="164" name="Gruppieren 163"/>
            <p:cNvGrpSpPr/>
            <p:nvPr/>
          </p:nvGrpSpPr>
          <p:grpSpPr>
            <a:xfrm>
              <a:off x="5958054" y="3527523"/>
              <a:ext cx="235962" cy="360000"/>
              <a:chOff x="5958054" y="3527523"/>
              <a:chExt cx="235962" cy="360000"/>
            </a:xfrm>
          </p:grpSpPr>
          <p:cxnSp>
            <p:nvCxnSpPr>
              <p:cNvPr id="165" name="Gerade Verbindung mit Pfeil 164"/>
              <p:cNvCxnSpPr/>
              <p:nvPr/>
            </p:nvCxnSpPr>
            <p:spPr>
              <a:xfrm>
                <a:off x="6079924" y="3527523"/>
                <a:ext cx="0" cy="360000"/>
              </a:xfrm>
              <a:prstGeom prst="straightConnector1">
                <a:avLst/>
              </a:prstGeom>
              <a:noFill/>
              <a:ln w="12700">
                <a:solidFill>
                  <a:srgbClr val="FF0000"/>
                </a:solidFill>
                <a:round/>
                <a:headEnd/>
                <a:tailEnd type="arrow"/>
              </a:ln>
              <a:effectLst/>
              <a:extLst>
                <a:ext uri="{909E8E84-426E-40dd-AFC4-6F175D3DCCD1}">
                  <a14:hiddenFill xmlns:a14="http://schemas.microsoft.com/office/drawing/2010/main">
                    <a:noFill/>
                  </a14:hiddenFill>
                </a:ext>
              </a:extLst>
            </p:spPr>
          </p:cxnSp>
          <p:sp>
            <p:nvSpPr>
              <p:cNvPr id="166" name="Textfeld 165"/>
              <p:cNvSpPr txBox="1"/>
              <p:nvPr/>
            </p:nvSpPr>
            <p:spPr>
              <a:xfrm>
                <a:off x="5958054"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smtClean="0">
                    <a:solidFill>
                      <a:srgbClr val="FF0000"/>
                    </a:solidFill>
                  </a:rPr>
                  <a:t>51.1</a:t>
                </a:r>
                <a:endParaRPr lang="de-DE" sz="1000" b="1" dirty="0" smtClean="0">
                  <a:solidFill>
                    <a:srgbClr val="FF0000"/>
                  </a:solidFill>
                </a:endParaRPr>
              </a:p>
            </p:txBody>
          </p:sp>
        </p:grpSp>
      </p:grpSp>
      <p:sp>
        <p:nvSpPr>
          <p:cNvPr id="187" name="Rechteck 186"/>
          <p:cNvSpPr/>
          <p:nvPr/>
        </p:nvSpPr>
        <p:spPr bwMode="auto">
          <a:xfrm>
            <a:off x="7019064"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Video Ad - </a:t>
            </a:r>
            <a:br>
              <a:rPr lang="de-DE" sz="1400" dirty="0" smtClean="0"/>
            </a:br>
            <a:r>
              <a:rPr lang="de-DE" sz="1400" dirty="0" smtClean="0"/>
              <a:t>Unskippable </a:t>
            </a:r>
            <a:r>
              <a:rPr lang="de-DE" sz="1400" dirty="0"/>
              <a:t>video</a:t>
            </a:r>
          </a:p>
        </p:txBody>
      </p:sp>
      <p:grpSp>
        <p:nvGrpSpPr>
          <p:cNvPr id="189" name="Gruppieren 188"/>
          <p:cNvGrpSpPr/>
          <p:nvPr/>
        </p:nvGrpSpPr>
        <p:grpSpPr>
          <a:xfrm>
            <a:off x="6868066" y="3527523"/>
            <a:ext cx="2034443" cy="1073805"/>
            <a:chOff x="5197641" y="3527523"/>
            <a:chExt cx="2034443" cy="1073805"/>
          </a:xfrm>
        </p:grpSpPr>
        <p:grpSp>
          <p:nvGrpSpPr>
            <p:cNvPr id="190" name="Gruppieren 189"/>
            <p:cNvGrpSpPr/>
            <p:nvPr/>
          </p:nvGrpSpPr>
          <p:grpSpPr>
            <a:xfrm>
              <a:off x="5197641" y="3873666"/>
              <a:ext cx="2034443" cy="727662"/>
              <a:chOff x="320566" y="3873666"/>
              <a:chExt cx="2034443" cy="727662"/>
            </a:xfrm>
          </p:grpSpPr>
          <p:grpSp>
            <p:nvGrpSpPr>
              <p:cNvPr id="251" name="Gruppieren 250"/>
              <p:cNvGrpSpPr/>
              <p:nvPr/>
            </p:nvGrpSpPr>
            <p:grpSpPr>
              <a:xfrm>
                <a:off x="2152710" y="3976183"/>
                <a:ext cx="202299" cy="236220"/>
                <a:chOff x="8585359" y="2656840"/>
                <a:chExt cx="202299" cy="236220"/>
              </a:xfrm>
            </p:grpSpPr>
            <p:sp>
              <p:nvSpPr>
                <p:cNvPr id="268" name="Textfeld 267"/>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269" name="Gerade Verbindung 268"/>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252" name="Gruppieren 251"/>
              <p:cNvGrpSpPr/>
              <p:nvPr/>
            </p:nvGrpSpPr>
            <p:grpSpPr>
              <a:xfrm>
                <a:off x="352742" y="3873666"/>
                <a:ext cx="1908000" cy="108000"/>
                <a:chOff x="352742" y="3795294"/>
                <a:chExt cx="8326438" cy="108000"/>
              </a:xfrm>
            </p:grpSpPr>
            <p:sp>
              <p:nvSpPr>
                <p:cNvPr id="265" name="Rechteck 264"/>
                <p:cNvSpPr/>
                <p:nvPr/>
              </p:nvSpPr>
              <p:spPr bwMode="auto">
                <a:xfrm>
                  <a:off x="7713348" y="3795294"/>
                  <a:ext cx="2160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266" name="Rechteck 265"/>
                <p:cNvSpPr/>
                <p:nvPr/>
              </p:nvSpPr>
              <p:spPr bwMode="auto">
                <a:xfrm>
                  <a:off x="7914104" y="3795294"/>
                  <a:ext cx="765076"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267" name="Rechteck 266"/>
                <p:cNvSpPr/>
                <p:nvPr/>
              </p:nvSpPr>
              <p:spPr bwMode="auto">
                <a:xfrm>
                  <a:off x="352742" y="3795294"/>
                  <a:ext cx="735840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255" name="Gruppieren 254"/>
              <p:cNvGrpSpPr/>
              <p:nvPr/>
            </p:nvGrpSpPr>
            <p:grpSpPr>
              <a:xfrm>
                <a:off x="320566" y="3976183"/>
                <a:ext cx="70853" cy="236220"/>
                <a:chOff x="8648407" y="2656840"/>
                <a:chExt cx="70853" cy="236220"/>
              </a:xfrm>
            </p:grpSpPr>
            <p:sp>
              <p:nvSpPr>
                <p:cNvPr id="259" name="Textfeld 258"/>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260" name="Gerade Verbindung 259"/>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256" name="Textfeld 255"/>
              <p:cNvSpPr txBox="1"/>
              <p:nvPr/>
            </p:nvSpPr>
            <p:spPr>
              <a:xfrm>
                <a:off x="322079" y="4231996"/>
                <a:ext cx="428002"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err="1" smtClean="0">
                    <a:solidFill>
                      <a:srgbClr val="00B050"/>
                    </a:solidFill>
                  </a:rPr>
                  <a:t>disruptive</a:t>
                </a:r>
                <a:r>
                  <a:rPr lang="de-DE" sz="800" b="1" dirty="0" smtClean="0">
                    <a:solidFill>
                      <a:srgbClr val="00B050"/>
                    </a:solidFill>
                  </a:rPr>
                  <a:t>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257" name="Textfeld 256"/>
              <p:cNvSpPr txBox="1"/>
              <p:nvPr/>
            </p:nvSpPr>
            <p:spPr>
              <a:xfrm>
                <a:off x="1925457" y="4231996"/>
                <a:ext cx="428002"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err="1" smtClean="0">
                    <a:solidFill>
                      <a:srgbClr val="FF0000"/>
                    </a:solidFill>
                  </a:rPr>
                  <a:t>disruptive</a:t>
                </a:r>
                <a:endParaRPr lang="de-DE" sz="800" b="1" dirty="0" smtClean="0">
                  <a:solidFill>
                    <a:srgbClr val="FF0000"/>
                  </a:solidFill>
                </a:endParaRPr>
              </a:p>
            </p:txBody>
          </p:sp>
        </p:grpSp>
        <p:grpSp>
          <p:nvGrpSpPr>
            <p:cNvPr id="191" name="Gruppieren 190"/>
            <p:cNvGrpSpPr/>
            <p:nvPr/>
          </p:nvGrpSpPr>
          <p:grpSpPr>
            <a:xfrm>
              <a:off x="6140209" y="3527523"/>
              <a:ext cx="235962" cy="360000"/>
              <a:chOff x="6140209" y="3527523"/>
              <a:chExt cx="235962" cy="360000"/>
            </a:xfrm>
          </p:grpSpPr>
          <p:cxnSp>
            <p:nvCxnSpPr>
              <p:cNvPr id="249" name="Gerade Verbindung mit Pfeil 248"/>
              <p:cNvCxnSpPr/>
              <p:nvPr/>
            </p:nvCxnSpPr>
            <p:spPr>
              <a:xfrm>
                <a:off x="6262079" y="3527523"/>
                <a:ext cx="0" cy="360000"/>
              </a:xfrm>
              <a:prstGeom prst="straightConnector1">
                <a:avLst/>
              </a:prstGeom>
              <a:noFill/>
              <a:ln w="12700">
                <a:solidFill>
                  <a:schemeClr val="accent1"/>
                </a:solidFill>
                <a:round/>
                <a:headEnd/>
                <a:tailEnd type="arrow"/>
              </a:ln>
              <a:effectLst/>
              <a:extLst>
                <a:ext uri="{909E8E84-426E-40dd-AFC4-6F175D3DCCD1}">
                  <a14:hiddenFill xmlns:a14="http://schemas.microsoft.com/office/drawing/2010/main">
                    <a:noFill/>
                  </a14:hiddenFill>
                </a:ext>
              </a:extLst>
            </p:spPr>
          </p:cxnSp>
          <p:sp>
            <p:nvSpPr>
              <p:cNvPr id="250" name="Textfeld 249"/>
              <p:cNvSpPr txBox="1"/>
              <p:nvPr/>
            </p:nvSpPr>
            <p:spPr>
              <a:xfrm>
                <a:off x="6140209"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smtClean="0">
                    <a:solidFill>
                      <a:schemeClr val="accent1"/>
                    </a:solidFill>
                  </a:rPr>
                  <a:t>42.8</a:t>
                </a:r>
                <a:endParaRPr lang="de-DE" sz="1000" b="1" dirty="0" smtClean="0">
                  <a:solidFill>
                    <a:schemeClr val="accent1"/>
                  </a:solidFill>
                </a:endParaRPr>
              </a:p>
            </p:txBody>
          </p:sp>
        </p:grpSp>
      </p:grpSp>
      <p:pic>
        <p:nvPicPr>
          <p:cNvPr id="81" name="Picture 2" descr="J:\Studien 2015\OBSERVER\EXTERN\15-043747_Eyeo GmbH_Online-Werbung_Verbraucherwahrnehmungen\Vorlagen\Layouts France\05---News---Popup.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982" y="1214438"/>
            <a:ext cx="2136614" cy="1800000"/>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3" descr="J:\Studien 2015\OBSERVER\EXTERN\15-043747_Eyeo GmbH_Online-Werbung_Verbraucherwahrnehmungen\Vorlagen\Layouts France\04---News---All-Around.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1504" y="1214438"/>
            <a:ext cx="1952158" cy="180000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4" descr="J:\Studien 2015\OBSERVER\EXTERN\15-043747_Eyeo GmbH_Online-Werbung_Verbraucherwahrnehmungen\Vorlagen\Layouts France\03---News---Obtrusive-Banner-Ads.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189" y="1214438"/>
            <a:ext cx="1852218" cy="1800000"/>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5" descr="J:\Studien 2015\OBSERVER\EXTERN\15-043747_Eyeo GmbH_Online-Werbung_Verbraucherwahrnehmungen\Vorlagen\Layouts France\06---Video---Unskippable-Video-A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2917" y="1214438"/>
            <a:ext cx="2197166"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15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de-DE" dirty="0"/>
              <a:t>Level </a:t>
            </a:r>
            <a:r>
              <a:rPr lang="de-DE" dirty="0" err="1" smtClean="0"/>
              <a:t>of</a:t>
            </a:r>
            <a:r>
              <a:rPr lang="de-DE" dirty="0" smtClean="0"/>
              <a:t> </a:t>
            </a:r>
            <a:r>
              <a:rPr lang="de-DE" dirty="0"/>
              <a:t>Disruption in Detail </a:t>
            </a:r>
            <a:r>
              <a:rPr lang="de-DE" dirty="0" smtClean="0"/>
              <a:t>(2/3</a:t>
            </a:r>
            <a:r>
              <a:rPr lang="de-DE" dirty="0"/>
              <a:t>)</a:t>
            </a:r>
          </a:p>
          <a:p>
            <a:endParaRPr lang="de-DE" dirty="0" smtClean="0"/>
          </a:p>
        </p:txBody>
      </p:sp>
      <p:sp>
        <p:nvSpPr>
          <p:cNvPr id="6" name="Textplatzhalter 4"/>
          <p:cNvSpPr txBox="1">
            <a:spLocks/>
          </p:cNvSpPr>
          <p:nvPr/>
        </p:nvSpPr>
        <p:spPr>
          <a:xfrm>
            <a:off x="233999" y="873125"/>
            <a:ext cx="8576427" cy="233016"/>
          </a:xfrm>
          <a:prstGeom prst="rect">
            <a:avLst/>
          </a:prstGeom>
        </p:spPr>
        <p:txBody>
          <a:bodyPr vert="horz" lIns="0" tIns="0" rIns="0"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none"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cap="none" baseline="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cap="none" baseline="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800" b="1" dirty="0"/>
              <a:t>Mean values were </a:t>
            </a:r>
            <a:r>
              <a:rPr lang="de-DE" sz="1800" b="1" dirty="0" smtClean="0"/>
              <a:t>reached by native ads, Text Ad (between) and Ad Banner (Attent. Grab.)</a:t>
            </a:r>
            <a:endParaRPr lang="de-DE" sz="1800" b="1" dirty="0"/>
          </a:p>
        </p:txBody>
      </p:sp>
      <p:sp>
        <p:nvSpPr>
          <p:cNvPr id="145" name="Textplatzhalter 2"/>
          <p:cNvSpPr>
            <a:spLocks noGrp="1"/>
          </p:cNvSpPr>
          <p:nvPr>
            <p:ph type="body" sz="quarter" idx="16"/>
          </p:nvPr>
        </p:nvSpPr>
        <p:spPr>
          <a:xfrm>
            <a:off x="633413" y="4638545"/>
            <a:ext cx="6129337" cy="387798"/>
          </a:xfrm>
        </p:spPr>
        <p:txBody>
          <a:bodyPr>
            <a:spAutoFit/>
          </a:bodyPr>
          <a:lstStyle/>
          <a:p>
            <a:r>
              <a:rPr lang="en-US" sz="700" dirty="0"/>
              <a:t>Base: All respondents n=2.000, </a:t>
            </a:r>
            <a:r>
              <a:rPr lang="en-US" sz="700" dirty="0" smtClean="0"/>
              <a:t>Results in %</a:t>
            </a:r>
            <a:endParaRPr lang="en-US" sz="700" dirty="0"/>
          </a:p>
          <a:p>
            <a:r>
              <a:rPr lang="en-US" sz="700" dirty="0" smtClean="0"/>
              <a:t>Question </a:t>
            </a:r>
            <a:r>
              <a:rPr lang="en-US" sz="700" dirty="0"/>
              <a:t>R1: Overall Assessment of Online </a:t>
            </a:r>
            <a:r>
              <a:rPr lang="en-US" sz="700" dirty="0" smtClean="0"/>
              <a:t>Advertising; Question </a:t>
            </a:r>
            <a:r>
              <a:rPr lang="en-US" sz="700" dirty="0"/>
              <a:t>R2: Level of Disturbance (All Advertising Forms)</a:t>
            </a:r>
          </a:p>
          <a:p>
            <a:r>
              <a:rPr lang="en-US" sz="700" dirty="0"/>
              <a:t>Question R3: Ranking of the Advertising </a:t>
            </a:r>
            <a:r>
              <a:rPr lang="en-US" sz="700" dirty="0" smtClean="0"/>
              <a:t>Forms; Question </a:t>
            </a:r>
            <a:r>
              <a:rPr lang="en-US" sz="700" dirty="0"/>
              <a:t>R4: Level of Disturbance (Selected Advertising Forms)</a:t>
            </a:r>
          </a:p>
          <a:p>
            <a:r>
              <a:rPr lang="en-US" sz="700" dirty="0"/>
              <a:t>Scores: Average of the individual scores per advertising form calculated from Questions R01 to R04, value area from 0 (irrelevant) to 100 (=very </a:t>
            </a:r>
            <a:r>
              <a:rPr lang="en-US" sz="700" dirty="0" smtClean="0"/>
              <a:t>disruptive) possible</a:t>
            </a:r>
            <a:endParaRPr lang="en-US" sz="700" dirty="0"/>
          </a:p>
        </p:txBody>
      </p:sp>
      <p:sp>
        <p:nvSpPr>
          <p:cNvPr id="55" name="Rechteck 54"/>
          <p:cNvSpPr/>
          <p:nvPr/>
        </p:nvSpPr>
        <p:spPr bwMode="auto">
          <a:xfrm>
            <a:off x="372122"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Native Ad</a:t>
            </a:r>
            <a:endParaRPr lang="de-DE" sz="1400" dirty="0"/>
          </a:p>
        </p:txBody>
      </p:sp>
      <p:grpSp>
        <p:nvGrpSpPr>
          <p:cNvPr id="14" name="Gruppieren 13"/>
          <p:cNvGrpSpPr/>
          <p:nvPr/>
        </p:nvGrpSpPr>
        <p:grpSpPr>
          <a:xfrm>
            <a:off x="222601" y="3873666"/>
            <a:ext cx="2034443" cy="727662"/>
            <a:chOff x="222601" y="3873666"/>
            <a:chExt cx="2034443" cy="727662"/>
          </a:xfrm>
        </p:grpSpPr>
        <p:grpSp>
          <p:nvGrpSpPr>
            <p:cNvPr id="12" name="Gruppieren 11"/>
            <p:cNvGrpSpPr/>
            <p:nvPr/>
          </p:nvGrpSpPr>
          <p:grpSpPr>
            <a:xfrm>
              <a:off x="254777" y="3873666"/>
              <a:ext cx="1908000" cy="108000"/>
              <a:chOff x="254777" y="3873666"/>
              <a:chExt cx="1908000" cy="108000"/>
            </a:xfrm>
          </p:grpSpPr>
          <p:sp>
            <p:nvSpPr>
              <p:cNvPr id="77" name="Rechteck 76"/>
              <p:cNvSpPr/>
              <p:nvPr/>
            </p:nvSpPr>
            <p:spPr bwMode="auto">
              <a:xfrm>
                <a:off x="1941457" y="3873666"/>
                <a:ext cx="49496"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78" name="Rechteck 77"/>
              <p:cNvSpPr/>
              <p:nvPr/>
            </p:nvSpPr>
            <p:spPr bwMode="auto">
              <a:xfrm>
                <a:off x="1987460" y="3873666"/>
                <a:ext cx="175317"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79" name="Rechteck 78"/>
              <p:cNvSpPr/>
              <p:nvPr/>
            </p:nvSpPr>
            <p:spPr bwMode="auto">
              <a:xfrm>
                <a:off x="254777" y="3873666"/>
                <a:ext cx="1686174"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13" name="Gruppieren 12"/>
            <p:cNvGrpSpPr/>
            <p:nvPr/>
          </p:nvGrpSpPr>
          <p:grpSpPr>
            <a:xfrm>
              <a:off x="222601" y="3976183"/>
              <a:ext cx="2034443" cy="625145"/>
              <a:chOff x="222601" y="3976183"/>
              <a:chExt cx="2034443" cy="625145"/>
            </a:xfrm>
          </p:grpSpPr>
          <p:grpSp>
            <p:nvGrpSpPr>
              <p:cNvPr id="62" name="Gruppieren 61"/>
              <p:cNvGrpSpPr/>
              <p:nvPr/>
            </p:nvGrpSpPr>
            <p:grpSpPr>
              <a:xfrm>
                <a:off x="2054745" y="3976183"/>
                <a:ext cx="202299" cy="236220"/>
                <a:chOff x="8585359" y="2656840"/>
                <a:chExt cx="202299" cy="236220"/>
              </a:xfrm>
            </p:grpSpPr>
            <p:sp>
              <p:nvSpPr>
                <p:cNvPr id="80" name="Textfeld 79"/>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81" name="Gerade Verbindung 80"/>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66" name="Gruppieren 65"/>
              <p:cNvGrpSpPr/>
              <p:nvPr/>
            </p:nvGrpSpPr>
            <p:grpSpPr>
              <a:xfrm>
                <a:off x="222601" y="3976183"/>
                <a:ext cx="70853" cy="236220"/>
                <a:chOff x="8648407" y="2656840"/>
                <a:chExt cx="70853" cy="236220"/>
              </a:xfrm>
            </p:grpSpPr>
            <p:sp>
              <p:nvSpPr>
                <p:cNvPr id="69" name="Textfeld 68"/>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70" name="Gerade Verbindung 69"/>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67" name="Textfeld 66"/>
              <p:cNvSpPr txBox="1"/>
              <p:nvPr/>
            </p:nvSpPr>
            <p:spPr>
              <a:xfrm>
                <a:off x="224114" y="4231996"/>
                <a:ext cx="428002"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err="1" smtClean="0">
                    <a:solidFill>
                      <a:srgbClr val="00B050"/>
                    </a:solidFill>
                  </a:rPr>
                  <a:t>disruptive</a:t>
                </a:r>
                <a:r>
                  <a:rPr lang="de-DE" sz="800" b="1" dirty="0" smtClean="0">
                    <a:solidFill>
                      <a:srgbClr val="00B050"/>
                    </a:solidFill>
                  </a:rPr>
                  <a:t>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68" name="Textfeld 67"/>
              <p:cNvSpPr txBox="1"/>
              <p:nvPr/>
            </p:nvSpPr>
            <p:spPr>
              <a:xfrm>
                <a:off x="1827492" y="4231996"/>
                <a:ext cx="428002"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err="1" smtClean="0">
                    <a:solidFill>
                      <a:srgbClr val="FF0000"/>
                    </a:solidFill>
                  </a:rPr>
                  <a:t>disruptive</a:t>
                </a:r>
                <a:endParaRPr lang="de-DE" sz="800" b="1" dirty="0" smtClean="0">
                  <a:solidFill>
                    <a:srgbClr val="FF0000"/>
                  </a:solidFill>
                </a:endParaRPr>
              </a:p>
            </p:txBody>
          </p:sp>
        </p:grpSp>
      </p:grpSp>
      <p:grpSp>
        <p:nvGrpSpPr>
          <p:cNvPr id="59" name="Gruppieren 58"/>
          <p:cNvGrpSpPr/>
          <p:nvPr/>
        </p:nvGrpSpPr>
        <p:grpSpPr>
          <a:xfrm>
            <a:off x="1030576" y="3527523"/>
            <a:ext cx="235962" cy="360000"/>
            <a:chOff x="1023240" y="3527523"/>
            <a:chExt cx="235962" cy="360000"/>
          </a:xfrm>
        </p:grpSpPr>
        <p:cxnSp>
          <p:nvCxnSpPr>
            <p:cNvPr id="60" name="Gerade Verbindung mit Pfeil 59"/>
            <p:cNvCxnSpPr/>
            <p:nvPr/>
          </p:nvCxnSpPr>
          <p:spPr>
            <a:xfrm>
              <a:off x="1145110" y="3527523"/>
              <a:ext cx="0" cy="360000"/>
            </a:xfrm>
            <a:prstGeom prst="straightConnector1">
              <a:avLst/>
            </a:prstGeom>
            <a:noFill/>
            <a:ln w="12700">
              <a:solidFill>
                <a:schemeClr val="accent2">
                  <a:lumMod val="75000"/>
                </a:schemeClr>
              </a:solidFill>
              <a:round/>
              <a:headEnd/>
              <a:tailEnd type="arrow"/>
            </a:ln>
            <a:effectLst/>
            <a:extLst>
              <a:ext uri="{909E8E84-426E-40dd-AFC4-6F175D3DCCD1}">
                <a14:hiddenFill xmlns:a14="http://schemas.microsoft.com/office/drawing/2010/main">
                  <a:noFill/>
                </a14:hiddenFill>
              </a:ext>
            </a:extLst>
          </p:spPr>
        </p:cxnSp>
        <p:sp>
          <p:nvSpPr>
            <p:cNvPr id="61" name="Textfeld 60"/>
            <p:cNvSpPr txBox="1"/>
            <p:nvPr/>
          </p:nvSpPr>
          <p:spPr>
            <a:xfrm>
              <a:off x="1023240"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smtClean="0">
                  <a:solidFill>
                    <a:schemeClr val="accent2">
                      <a:lumMod val="75000"/>
                    </a:schemeClr>
                  </a:solidFill>
                </a:rPr>
                <a:t>37.3</a:t>
              </a:r>
              <a:endParaRPr lang="de-DE" sz="1000" b="1" dirty="0" smtClean="0">
                <a:solidFill>
                  <a:schemeClr val="accent2">
                    <a:lumMod val="75000"/>
                  </a:schemeClr>
                </a:solidFill>
              </a:endParaRPr>
            </a:p>
          </p:txBody>
        </p:sp>
      </p:grpSp>
      <p:sp>
        <p:nvSpPr>
          <p:cNvPr id="82" name="Rechteck 81"/>
          <p:cNvSpPr/>
          <p:nvPr/>
        </p:nvSpPr>
        <p:spPr bwMode="auto">
          <a:xfrm>
            <a:off x="4803472"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err="1" smtClean="0"/>
              <a:t>subtle</a:t>
            </a:r>
            <a:r>
              <a:rPr lang="de-DE" sz="1400" dirty="0" smtClean="0"/>
              <a:t> </a:t>
            </a:r>
            <a:r>
              <a:rPr lang="de-DE" sz="1400" dirty="0"/>
              <a:t>Native Tweets</a:t>
            </a:r>
          </a:p>
        </p:txBody>
      </p:sp>
      <p:grpSp>
        <p:nvGrpSpPr>
          <p:cNvPr id="15" name="Gruppieren 14"/>
          <p:cNvGrpSpPr/>
          <p:nvPr/>
        </p:nvGrpSpPr>
        <p:grpSpPr>
          <a:xfrm>
            <a:off x="2431923" y="3873666"/>
            <a:ext cx="2034443" cy="727662"/>
            <a:chOff x="2431923" y="3873666"/>
            <a:chExt cx="2034443" cy="727662"/>
          </a:xfrm>
        </p:grpSpPr>
        <p:grpSp>
          <p:nvGrpSpPr>
            <p:cNvPr id="10" name="Gruppieren 9"/>
            <p:cNvGrpSpPr/>
            <p:nvPr/>
          </p:nvGrpSpPr>
          <p:grpSpPr>
            <a:xfrm>
              <a:off x="2464099" y="3873666"/>
              <a:ext cx="1908000" cy="108000"/>
              <a:chOff x="2464099" y="3873666"/>
              <a:chExt cx="1908000" cy="108000"/>
            </a:xfrm>
          </p:grpSpPr>
          <p:sp>
            <p:nvSpPr>
              <p:cNvPr id="143" name="Rechteck 142"/>
              <p:cNvSpPr/>
              <p:nvPr/>
            </p:nvSpPr>
            <p:spPr bwMode="auto">
              <a:xfrm>
                <a:off x="4150779" y="3873666"/>
                <a:ext cx="49496"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44" name="Rechteck 143"/>
              <p:cNvSpPr/>
              <p:nvPr/>
            </p:nvSpPr>
            <p:spPr bwMode="auto">
              <a:xfrm>
                <a:off x="4196782" y="3873666"/>
                <a:ext cx="175317"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46" name="Rechteck 145"/>
              <p:cNvSpPr/>
              <p:nvPr/>
            </p:nvSpPr>
            <p:spPr bwMode="auto">
              <a:xfrm>
                <a:off x="2464099" y="3873666"/>
                <a:ext cx="1686174"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11" name="Gruppieren 10"/>
            <p:cNvGrpSpPr/>
            <p:nvPr/>
          </p:nvGrpSpPr>
          <p:grpSpPr>
            <a:xfrm>
              <a:off x="2431923" y="3976183"/>
              <a:ext cx="2034443" cy="625145"/>
              <a:chOff x="2431923" y="3976183"/>
              <a:chExt cx="2034443" cy="625145"/>
            </a:xfrm>
          </p:grpSpPr>
          <p:grpSp>
            <p:nvGrpSpPr>
              <p:cNvPr id="89" name="Gruppieren 88"/>
              <p:cNvGrpSpPr/>
              <p:nvPr/>
            </p:nvGrpSpPr>
            <p:grpSpPr>
              <a:xfrm>
                <a:off x="4264067" y="3976183"/>
                <a:ext cx="202299" cy="236220"/>
                <a:chOff x="8585359" y="2656840"/>
                <a:chExt cx="202299" cy="236220"/>
              </a:xfrm>
            </p:grpSpPr>
            <p:sp>
              <p:nvSpPr>
                <p:cNvPr id="147" name="Textfeld 146"/>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148" name="Gerade Verbindung 147"/>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93" name="Gruppieren 92"/>
              <p:cNvGrpSpPr/>
              <p:nvPr/>
            </p:nvGrpSpPr>
            <p:grpSpPr>
              <a:xfrm>
                <a:off x="2431923" y="3976183"/>
                <a:ext cx="70853" cy="236220"/>
                <a:chOff x="8648407" y="2656840"/>
                <a:chExt cx="70853" cy="236220"/>
              </a:xfrm>
            </p:grpSpPr>
            <p:sp>
              <p:nvSpPr>
                <p:cNvPr id="96" name="Textfeld 95"/>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97" name="Gerade Verbindung 96"/>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94" name="Textfeld 93"/>
              <p:cNvSpPr txBox="1"/>
              <p:nvPr/>
            </p:nvSpPr>
            <p:spPr>
              <a:xfrm>
                <a:off x="2433436" y="4231996"/>
                <a:ext cx="428002"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err="1" smtClean="0">
                    <a:solidFill>
                      <a:srgbClr val="00B050"/>
                    </a:solidFill>
                  </a:rPr>
                  <a:t>disruptive</a:t>
                </a:r>
                <a:r>
                  <a:rPr lang="de-DE" sz="800" b="1" dirty="0" smtClean="0">
                    <a:solidFill>
                      <a:srgbClr val="00B050"/>
                    </a:solidFill>
                  </a:rPr>
                  <a:t>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95" name="Textfeld 94"/>
              <p:cNvSpPr txBox="1"/>
              <p:nvPr/>
            </p:nvSpPr>
            <p:spPr>
              <a:xfrm>
                <a:off x="4036814" y="4231996"/>
                <a:ext cx="428002"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err="1" smtClean="0">
                    <a:solidFill>
                      <a:srgbClr val="FF0000"/>
                    </a:solidFill>
                  </a:rPr>
                  <a:t>disruptive</a:t>
                </a:r>
                <a:endParaRPr lang="de-DE" sz="800" b="1" dirty="0" smtClean="0">
                  <a:solidFill>
                    <a:srgbClr val="FF0000"/>
                  </a:solidFill>
                </a:endParaRPr>
              </a:p>
            </p:txBody>
          </p:sp>
        </p:grpSp>
      </p:grpSp>
      <p:grpSp>
        <p:nvGrpSpPr>
          <p:cNvPr id="86" name="Gruppieren 85"/>
          <p:cNvGrpSpPr/>
          <p:nvPr/>
        </p:nvGrpSpPr>
        <p:grpSpPr>
          <a:xfrm>
            <a:off x="3126076" y="3527523"/>
            <a:ext cx="235962" cy="360000"/>
            <a:chOff x="3235302" y="3527523"/>
            <a:chExt cx="235962" cy="360000"/>
          </a:xfrm>
        </p:grpSpPr>
        <p:cxnSp>
          <p:nvCxnSpPr>
            <p:cNvPr id="87" name="Gerade Verbindung mit Pfeil 86"/>
            <p:cNvCxnSpPr/>
            <p:nvPr/>
          </p:nvCxnSpPr>
          <p:spPr>
            <a:xfrm>
              <a:off x="3357172" y="3527523"/>
              <a:ext cx="0" cy="360000"/>
            </a:xfrm>
            <a:prstGeom prst="straightConnector1">
              <a:avLst/>
            </a:prstGeom>
            <a:noFill/>
            <a:ln w="12700">
              <a:solidFill>
                <a:schemeClr val="accent2">
                  <a:lumMod val="75000"/>
                </a:schemeClr>
              </a:solidFill>
              <a:round/>
              <a:headEnd/>
              <a:tailEnd type="arrow"/>
            </a:ln>
            <a:effectLst/>
            <a:extLst>
              <a:ext uri="{909E8E84-426E-40dd-AFC4-6F175D3DCCD1}">
                <a14:hiddenFill xmlns:a14="http://schemas.microsoft.com/office/drawing/2010/main">
                  <a:noFill/>
                </a14:hiddenFill>
              </a:ext>
            </a:extLst>
          </p:spPr>
        </p:cxnSp>
        <p:sp>
          <p:nvSpPr>
            <p:cNvPr id="88" name="Textfeld 87"/>
            <p:cNvSpPr txBox="1"/>
            <p:nvPr/>
          </p:nvSpPr>
          <p:spPr>
            <a:xfrm>
              <a:off x="3235302"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smtClean="0">
                  <a:solidFill>
                    <a:schemeClr val="accent2">
                      <a:lumMod val="75000"/>
                    </a:schemeClr>
                  </a:solidFill>
                </a:rPr>
                <a:t>32.3</a:t>
              </a:r>
              <a:endParaRPr lang="de-DE" sz="1000" b="1" dirty="0" smtClean="0">
                <a:solidFill>
                  <a:schemeClr val="accent2">
                    <a:lumMod val="75000"/>
                  </a:schemeClr>
                </a:solidFill>
              </a:endParaRPr>
            </a:p>
          </p:txBody>
        </p:sp>
      </p:grpSp>
      <p:sp>
        <p:nvSpPr>
          <p:cNvPr id="149" name="Rechteck 148"/>
          <p:cNvSpPr/>
          <p:nvPr/>
        </p:nvSpPr>
        <p:spPr bwMode="auto">
          <a:xfrm>
            <a:off x="2586773"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Text Ad - Between</a:t>
            </a:r>
            <a:endParaRPr lang="de-DE" sz="1400" dirty="0"/>
          </a:p>
        </p:txBody>
      </p:sp>
      <p:grpSp>
        <p:nvGrpSpPr>
          <p:cNvPr id="16" name="Gruppieren 15"/>
          <p:cNvGrpSpPr/>
          <p:nvPr/>
        </p:nvGrpSpPr>
        <p:grpSpPr>
          <a:xfrm>
            <a:off x="4654415" y="3873666"/>
            <a:ext cx="2034443" cy="727662"/>
            <a:chOff x="4654415" y="3873666"/>
            <a:chExt cx="2034443" cy="727662"/>
          </a:xfrm>
        </p:grpSpPr>
        <p:grpSp>
          <p:nvGrpSpPr>
            <p:cNvPr id="5" name="Gruppieren 4"/>
            <p:cNvGrpSpPr/>
            <p:nvPr/>
          </p:nvGrpSpPr>
          <p:grpSpPr>
            <a:xfrm>
              <a:off x="4686591" y="3873666"/>
              <a:ext cx="1908000" cy="108000"/>
              <a:chOff x="4686591" y="3873666"/>
              <a:chExt cx="1908000" cy="108000"/>
            </a:xfrm>
          </p:grpSpPr>
          <p:sp>
            <p:nvSpPr>
              <p:cNvPr id="169" name="Rechteck 168"/>
              <p:cNvSpPr/>
              <p:nvPr/>
            </p:nvSpPr>
            <p:spPr bwMode="auto">
              <a:xfrm>
                <a:off x="6373271" y="3873666"/>
                <a:ext cx="49496"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70" name="Rechteck 169"/>
              <p:cNvSpPr/>
              <p:nvPr/>
            </p:nvSpPr>
            <p:spPr bwMode="auto">
              <a:xfrm>
                <a:off x="6419274" y="3873666"/>
                <a:ext cx="175317"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71" name="Rechteck 170"/>
              <p:cNvSpPr/>
              <p:nvPr/>
            </p:nvSpPr>
            <p:spPr bwMode="auto">
              <a:xfrm>
                <a:off x="4686591" y="3873666"/>
                <a:ext cx="1686174"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9" name="Gruppieren 8"/>
            <p:cNvGrpSpPr/>
            <p:nvPr/>
          </p:nvGrpSpPr>
          <p:grpSpPr>
            <a:xfrm>
              <a:off x="4654415" y="3976183"/>
              <a:ext cx="2034443" cy="625145"/>
              <a:chOff x="4654415" y="3976183"/>
              <a:chExt cx="2034443" cy="625145"/>
            </a:xfrm>
          </p:grpSpPr>
          <p:grpSp>
            <p:nvGrpSpPr>
              <p:cNvPr id="156" name="Gruppieren 155"/>
              <p:cNvGrpSpPr/>
              <p:nvPr/>
            </p:nvGrpSpPr>
            <p:grpSpPr>
              <a:xfrm>
                <a:off x="6486559" y="3976183"/>
                <a:ext cx="202299" cy="236220"/>
                <a:chOff x="8585359" y="2656840"/>
                <a:chExt cx="202299" cy="236220"/>
              </a:xfrm>
            </p:grpSpPr>
            <p:sp>
              <p:nvSpPr>
                <p:cNvPr id="172" name="Textfeld 171"/>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173" name="Gerade Verbindung 172"/>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160" name="Gruppieren 159"/>
              <p:cNvGrpSpPr/>
              <p:nvPr/>
            </p:nvGrpSpPr>
            <p:grpSpPr>
              <a:xfrm>
                <a:off x="4654415" y="3976183"/>
                <a:ext cx="70853" cy="236220"/>
                <a:chOff x="8648407" y="2656840"/>
                <a:chExt cx="70853" cy="236220"/>
              </a:xfrm>
            </p:grpSpPr>
            <p:sp>
              <p:nvSpPr>
                <p:cNvPr id="163" name="Textfeld 162"/>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164" name="Gerade Verbindung 163"/>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161" name="Textfeld 160"/>
              <p:cNvSpPr txBox="1"/>
              <p:nvPr/>
            </p:nvSpPr>
            <p:spPr>
              <a:xfrm>
                <a:off x="4655928" y="4231996"/>
                <a:ext cx="428002"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err="1" smtClean="0">
                    <a:solidFill>
                      <a:srgbClr val="00B050"/>
                    </a:solidFill>
                  </a:rPr>
                  <a:t>disruptive</a:t>
                </a:r>
                <a:r>
                  <a:rPr lang="de-DE" sz="800" b="1" dirty="0" smtClean="0">
                    <a:solidFill>
                      <a:srgbClr val="00B050"/>
                    </a:solidFill>
                  </a:rPr>
                  <a:t>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162" name="Textfeld 161"/>
              <p:cNvSpPr txBox="1"/>
              <p:nvPr/>
            </p:nvSpPr>
            <p:spPr>
              <a:xfrm>
                <a:off x="6259306" y="4231996"/>
                <a:ext cx="428002"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err="1" smtClean="0">
                    <a:solidFill>
                      <a:srgbClr val="FF0000"/>
                    </a:solidFill>
                  </a:rPr>
                  <a:t>disruptive</a:t>
                </a:r>
                <a:endParaRPr lang="de-DE" sz="800" b="1" dirty="0" smtClean="0">
                  <a:solidFill>
                    <a:srgbClr val="FF0000"/>
                  </a:solidFill>
                </a:endParaRPr>
              </a:p>
            </p:txBody>
          </p:sp>
        </p:grpSp>
      </p:grpSp>
      <p:grpSp>
        <p:nvGrpSpPr>
          <p:cNvPr id="153" name="Gruppieren 152"/>
          <p:cNvGrpSpPr/>
          <p:nvPr/>
        </p:nvGrpSpPr>
        <p:grpSpPr>
          <a:xfrm>
            <a:off x="5251365" y="3527523"/>
            <a:ext cx="235962" cy="360000"/>
            <a:chOff x="4149151" y="3527523"/>
            <a:chExt cx="235962" cy="360000"/>
          </a:xfrm>
        </p:grpSpPr>
        <p:cxnSp>
          <p:nvCxnSpPr>
            <p:cNvPr id="154" name="Gerade Verbindung mit Pfeil 153"/>
            <p:cNvCxnSpPr/>
            <p:nvPr/>
          </p:nvCxnSpPr>
          <p:spPr>
            <a:xfrm>
              <a:off x="4271021" y="3527523"/>
              <a:ext cx="0" cy="360000"/>
            </a:xfrm>
            <a:prstGeom prst="straightConnector1">
              <a:avLst/>
            </a:prstGeom>
            <a:noFill/>
            <a:ln w="12700">
              <a:solidFill>
                <a:schemeClr val="accent2">
                  <a:lumMod val="75000"/>
                </a:schemeClr>
              </a:solidFill>
              <a:round/>
              <a:headEnd/>
              <a:tailEnd type="arrow"/>
            </a:ln>
            <a:effectLst/>
            <a:extLst>
              <a:ext uri="{909E8E84-426E-40dd-AFC4-6F175D3DCCD1}">
                <a14:hiddenFill xmlns:a14="http://schemas.microsoft.com/office/drawing/2010/main">
                  <a:noFill/>
                </a14:hiddenFill>
              </a:ext>
            </a:extLst>
          </p:spPr>
        </p:cxnSp>
        <p:sp>
          <p:nvSpPr>
            <p:cNvPr id="155" name="Textfeld 154"/>
            <p:cNvSpPr txBox="1"/>
            <p:nvPr/>
          </p:nvSpPr>
          <p:spPr>
            <a:xfrm>
              <a:off x="4149151"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smtClean="0">
                  <a:solidFill>
                    <a:schemeClr val="accent2">
                      <a:lumMod val="75000"/>
                    </a:schemeClr>
                  </a:solidFill>
                </a:rPr>
                <a:t>28.5</a:t>
              </a:r>
              <a:endParaRPr lang="de-DE" sz="1000" b="1" dirty="0" smtClean="0">
                <a:solidFill>
                  <a:schemeClr val="accent2">
                    <a:lumMod val="75000"/>
                  </a:schemeClr>
                </a:solidFill>
              </a:endParaRPr>
            </a:p>
          </p:txBody>
        </p:sp>
      </p:grpSp>
      <p:sp>
        <p:nvSpPr>
          <p:cNvPr id="175" name="Rechteck 174"/>
          <p:cNvSpPr/>
          <p:nvPr/>
        </p:nvSpPr>
        <p:spPr bwMode="auto">
          <a:xfrm>
            <a:off x="7028335"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Ad Banner – </a:t>
            </a:r>
          </a:p>
          <a:p>
            <a:pPr algn="ctr">
              <a:lnSpc>
                <a:spcPct val="80000"/>
              </a:lnSpc>
            </a:pPr>
            <a:r>
              <a:rPr lang="de-DE" sz="1400" dirty="0" smtClean="0"/>
              <a:t>Attention Grabbing</a:t>
            </a:r>
            <a:endParaRPr lang="de-DE" sz="1400" dirty="0"/>
          </a:p>
        </p:txBody>
      </p:sp>
      <p:grpSp>
        <p:nvGrpSpPr>
          <p:cNvPr id="17" name="Gruppieren 16"/>
          <p:cNvGrpSpPr/>
          <p:nvPr/>
        </p:nvGrpSpPr>
        <p:grpSpPr>
          <a:xfrm>
            <a:off x="6870251" y="3873666"/>
            <a:ext cx="2034443" cy="727662"/>
            <a:chOff x="6870251" y="3873666"/>
            <a:chExt cx="2034443" cy="727662"/>
          </a:xfrm>
        </p:grpSpPr>
        <p:grpSp>
          <p:nvGrpSpPr>
            <p:cNvPr id="3" name="Gruppieren 2"/>
            <p:cNvGrpSpPr/>
            <p:nvPr/>
          </p:nvGrpSpPr>
          <p:grpSpPr>
            <a:xfrm>
              <a:off x="6902427" y="3873666"/>
              <a:ext cx="1908000" cy="108000"/>
              <a:chOff x="6902427" y="3873666"/>
              <a:chExt cx="1908000" cy="108000"/>
            </a:xfrm>
          </p:grpSpPr>
          <p:sp>
            <p:nvSpPr>
              <p:cNvPr id="194" name="Rechteck 193"/>
              <p:cNvSpPr/>
              <p:nvPr/>
            </p:nvSpPr>
            <p:spPr bwMode="auto">
              <a:xfrm>
                <a:off x="8589107" y="3873666"/>
                <a:ext cx="49496"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95" name="Rechteck 194"/>
              <p:cNvSpPr/>
              <p:nvPr/>
            </p:nvSpPr>
            <p:spPr bwMode="auto">
              <a:xfrm>
                <a:off x="8635110" y="3873666"/>
                <a:ext cx="175317"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96" name="Rechteck 195"/>
              <p:cNvSpPr/>
              <p:nvPr/>
            </p:nvSpPr>
            <p:spPr bwMode="auto">
              <a:xfrm>
                <a:off x="6902427" y="3873666"/>
                <a:ext cx="1686174"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4" name="Gruppieren 3"/>
            <p:cNvGrpSpPr/>
            <p:nvPr/>
          </p:nvGrpSpPr>
          <p:grpSpPr>
            <a:xfrm>
              <a:off x="6870251" y="3976183"/>
              <a:ext cx="2034443" cy="625145"/>
              <a:chOff x="6870251" y="3976183"/>
              <a:chExt cx="2034443" cy="625145"/>
            </a:xfrm>
          </p:grpSpPr>
          <p:grpSp>
            <p:nvGrpSpPr>
              <p:cNvPr id="181" name="Gruppieren 180"/>
              <p:cNvGrpSpPr/>
              <p:nvPr/>
            </p:nvGrpSpPr>
            <p:grpSpPr>
              <a:xfrm>
                <a:off x="8702395" y="3976183"/>
                <a:ext cx="202299" cy="236220"/>
                <a:chOff x="8585359" y="2656840"/>
                <a:chExt cx="202299" cy="236220"/>
              </a:xfrm>
            </p:grpSpPr>
            <p:sp>
              <p:nvSpPr>
                <p:cNvPr id="197" name="Textfeld 196"/>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198" name="Gerade Verbindung 197"/>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185" name="Gruppieren 184"/>
              <p:cNvGrpSpPr/>
              <p:nvPr/>
            </p:nvGrpSpPr>
            <p:grpSpPr>
              <a:xfrm>
                <a:off x="6870251" y="3976183"/>
                <a:ext cx="70853" cy="236220"/>
                <a:chOff x="8648407" y="2656840"/>
                <a:chExt cx="70853" cy="236220"/>
              </a:xfrm>
            </p:grpSpPr>
            <p:sp>
              <p:nvSpPr>
                <p:cNvPr id="188" name="Textfeld 187"/>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189" name="Gerade Verbindung 188"/>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186" name="Textfeld 185"/>
              <p:cNvSpPr txBox="1"/>
              <p:nvPr/>
            </p:nvSpPr>
            <p:spPr>
              <a:xfrm>
                <a:off x="6871764" y="4231996"/>
                <a:ext cx="428002"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err="1" smtClean="0">
                    <a:solidFill>
                      <a:srgbClr val="00B050"/>
                    </a:solidFill>
                  </a:rPr>
                  <a:t>disruptive</a:t>
                </a:r>
                <a:r>
                  <a:rPr lang="de-DE" sz="800" b="1" dirty="0" smtClean="0">
                    <a:solidFill>
                      <a:srgbClr val="00B050"/>
                    </a:solidFill>
                  </a:rPr>
                  <a:t>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187" name="Textfeld 186"/>
              <p:cNvSpPr txBox="1"/>
              <p:nvPr/>
            </p:nvSpPr>
            <p:spPr>
              <a:xfrm>
                <a:off x="8475142" y="4231996"/>
                <a:ext cx="428002"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err="1" smtClean="0">
                    <a:solidFill>
                      <a:srgbClr val="FF0000"/>
                    </a:solidFill>
                  </a:rPr>
                  <a:t>disruptive</a:t>
                </a:r>
                <a:endParaRPr lang="de-DE" sz="800" b="1" dirty="0" smtClean="0">
                  <a:solidFill>
                    <a:srgbClr val="FF0000"/>
                  </a:solidFill>
                </a:endParaRPr>
              </a:p>
            </p:txBody>
          </p:sp>
        </p:grpSp>
      </p:grpSp>
      <p:grpSp>
        <p:nvGrpSpPr>
          <p:cNvPr id="178" name="Gruppieren 177"/>
          <p:cNvGrpSpPr/>
          <p:nvPr/>
        </p:nvGrpSpPr>
        <p:grpSpPr>
          <a:xfrm>
            <a:off x="7422851" y="3527523"/>
            <a:ext cx="235962" cy="360000"/>
            <a:chOff x="3163872" y="3527523"/>
            <a:chExt cx="235962" cy="360000"/>
          </a:xfrm>
        </p:grpSpPr>
        <p:cxnSp>
          <p:nvCxnSpPr>
            <p:cNvPr id="179" name="Gerade Verbindung mit Pfeil 178"/>
            <p:cNvCxnSpPr/>
            <p:nvPr/>
          </p:nvCxnSpPr>
          <p:spPr>
            <a:xfrm>
              <a:off x="3285742" y="3527523"/>
              <a:ext cx="0" cy="360000"/>
            </a:xfrm>
            <a:prstGeom prst="straightConnector1">
              <a:avLst/>
            </a:prstGeom>
            <a:noFill/>
            <a:ln w="12700">
              <a:solidFill>
                <a:schemeClr val="accent2">
                  <a:lumMod val="75000"/>
                </a:schemeClr>
              </a:solidFill>
              <a:round/>
              <a:headEnd/>
              <a:tailEnd type="arrow"/>
            </a:ln>
            <a:effectLst/>
            <a:extLst>
              <a:ext uri="{909E8E84-426E-40dd-AFC4-6F175D3DCCD1}">
                <a14:hiddenFill xmlns:a14="http://schemas.microsoft.com/office/drawing/2010/main">
                  <a:noFill/>
                </a14:hiddenFill>
              </a:ext>
            </a:extLst>
          </p:spPr>
        </p:cxnSp>
        <p:sp>
          <p:nvSpPr>
            <p:cNvPr id="180" name="Textfeld 179"/>
            <p:cNvSpPr txBox="1"/>
            <p:nvPr/>
          </p:nvSpPr>
          <p:spPr>
            <a:xfrm>
              <a:off x="3163872"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smtClean="0">
                  <a:solidFill>
                    <a:schemeClr val="accent2">
                      <a:lumMod val="75000"/>
                    </a:schemeClr>
                  </a:solidFill>
                </a:rPr>
                <a:t>26.6</a:t>
              </a:r>
              <a:endParaRPr lang="de-DE" sz="1000" b="1" dirty="0" smtClean="0">
                <a:solidFill>
                  <a:schemeClr val="accent2">
                    <a:lumMod val="75000"/>
                  </a:schemeClr>
                </a:solidFill>
              </a:endParaRPr>
            </a:p>
          </p:txBody>
        </p:sp>
      </p:grpSp>
      <p:pic>
        <p:nvPicPr>
          <p:cNvPr id="84" name="Picture 2" descr="J:\Studien 2015\OBSERVER\EXTERN\15-043747_Eyeo GmbH_Online-Werbung_Verbraucherwahrnehmungen\Vorlagen\Layouts France\11---Native---Hidden-Native-Ad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262" y="1214438"/>
            <a:ext cx="155279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3" descr="J:\Studien 2015\OBSERVER\EXTERN\15-043747_Eyeo GmbH_Online-Werbung_Verbraucherwahrnehmungen\Vorlagen\Layouts France\09---News---Text-Ad-In-Betw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4075" y="1214438"/>
            <a:ext cx="1904211" cy="180000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4" descr="J:\Studien 2015\OBSERVER\EXTERN\15-043747_Eyeo GmbH_Online-Werbung_Verbraucherwahrnehmungen\Vorlagen\Layouts France\02---News---Obtrusiv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6964" y="1214438"/>
            <a:ext cx="2132417" cy="180000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5" descr="J:\Studien 2015\OBSERVER\EXTERN\15-043747_Eyeo GmbH_Online-Werbung_Verbraucherwahrnehmungen\Vorlagen\Layouts France\12---Twitter---Subtle-Native-Tweet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9824" y="1214438"/>
            <a:ext cx="1773529"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73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de-DE" dirty="0"/>
              <a:t>Level </a:t>
            </a:r>
            <a:r>
              <a:rPr lang="de-DE" dirty="0" err="1" smtClean="0"/>
              <a:t>of</a:t>
            </a:r>
            <a:r>
              <a:rPr lang="de-DE" dirty="0" smtClean="0"/>
              <a:t> </a:t>
            </a:r>
            <a:r>
              <a:rPr lang="de-DE" dirty="0"/>
              <a:t>Disruption in Detail </a:t>
            </a:r>
            <a:r>
              <a:rPr lang="de-DE" dirty="0" smtClean="0"/>
              <a:t>(3/3</a:t>
            </a:r>
            <a:r>
              <a:rPr lang="de-DE" dirty="0"/>
              <a:t>)</a:t>
            </a:r>
          </a:p>
          <a:p>
            <a:endParaRPr lang="de-DE" dirty="0" smtClean="0"/>
          </a:p>
        </p:txBody>
      </p:sp>
      <p:sp>
        <p:nvSpPr>
          <p:cNvPr id="6" name="Textplatzhalter 4"/>
          <p:cNvSpPr txBox="1">
            <a:spLocks/>
          </p:cNvSpPr>
          <p:nvPr/>
        </p:nvSpPr>
        <p:spPr>
          <a:xfrm>
            <a:off x="234000" y="873125"/>
            <a:ext cx="8452800" cy="233016"/>
          </a:xfrm>
          <a:prstGeom prst="rect">
            <a:avLst/>
          </a:prstGeom>
        </p:spPr>
        <p:txBody>
          <a:bodyPr vert="horz" lIns="0" tIns="0" rIns="0"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none"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cap="none" baseline="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cap="none" baseline="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dirty="0" smtClean="0"/>
              <a:t>Comparatively low is the level of disruption for Text </a:t>
            </a:r>
            <a:r>
              <a:rPr lang="en-US" sz="1800" b="1" dirty="0"/>
              <a:t>Ad, Ad Banner Conservative </a:t>
            </a:r>
            <a:r>
              <a:rPr lang="en-US" sz="1800" b="1" dirty="0" smtClean="0"/>
              <a:t>and Search Ad</a:t>
            </a:r>
            <a:endParaRPr lang="de-DE" sz="1800" b="1" dirty="0"/>
          </a:p>
        </p:txBody>
      </p:sp>
      <p:sp>
        <p:nvSpPr>
          <p:cNvPr id="175" name="Textplatzhalter 2"/>
          <p:cNvSpPr>
            <a:spLocks noGrp="1"/>
          </p:cNvSpPr>
          <p:nvPr>
            <p:ph type="body" sz="quarter" idx="16"/>
          </p:nvPr>
        </p:nvSpPr>
        <p:spPr>
          <a:xfrm>
            <a:off x="633413" y="4638545"/>
            <a:ext cx="6129337" cy="387798"/>
          </a:xfrm>
        </p:spPr>
        <p:txBody>
          <a:bodyPr>
            <a:spAutoFit/>
          </a:bodyPr>
          <a:lstStyle/>
          <a:p>
            <a:r>
              <a:rPr lang="en-US" sz="700" dirty="0"/>
              <a:t>Base: All respondents n=2.000, </a:t>
            </a:r>
            <a:r>
              <a:rPr lang="en-US" sz="700" dirty="0" smtClean="0"/>
              <a:t>Results in %</a:t>
            </a:r>
            <a:endParaRPr lang="en-US" sz="700" dirty="0"/>
          </a:p>
          <a:p>
            <a:r>
              <a:rPr lang="en-US" sz="700" dirty="0" smtClean="0"/>
              <a:t>Question </a:t>
            </a:r>
            <a:r>
              <a:rPr lang="en-US" sz="700" dirty="0"/>
              <a:t>R1: Overall Assessment of Online </a:t>
            </a:r>
            <a:r>
              <a:rPr lang="en-US" sz="700" dirty="0" smtClean="0"/>
              <a:t>Advertising; Question </a:t>
            </a:r>
            <a:r>
              <a:rPr lang="en-US" sz="700" dirty="0"/>
              <a:t>R2: Level of Disturbance (All Advertising Forms)</a:t>
            </a:r>
          </a:p>
          <a:p>
            <a:r>
              <a:rPr lang="en-US" sz="700" dirty="0"/>
              <a:t>Question R3: Ranking of the Advertising </a:t>
            </a:r>
            <a:r>
              <a:rPr lang="en-US" sz="700" dirty="0" smtClean="0"/>
              <a:t>Forms; Question </a:t>
            </a:r>
            <a:r>
              <a:rPr lang="en-US" sz="700" dirty="0"/>
              <a:t>R4: Level of Disturbance (Selected Advertising Forms)</a:t>
            </a:r>
          </a:p>
          <a:p>
            <a:r>
              <a:rPr lang="en-US" sz="700" dirty="0"/>
              <a:t>Scores: Average of the individual scores per advertising form calculated from Questions R01 to R04, value area from 0 (irrelevant) to 100 (=very </a:t>
            </a:r>
            <a:r>
              <a:rPr lang="en-US" sz="700" dirty="0" smtClean="0"/>
              <a:t>disruptive) possible</a:t>
            </a:r>
            <a:endParaRPr lang="en-US" sz="700" dirty="0"/>
          </a:p>
        </p:txBody>
      </p:sp>
      <p:sp>
        <p:nvSpPr>
          <p:cNvPr id="80" name="Rechteck 79"/>
          <p:cNvSpPr/>
          <p:nvPr/>
        </p:nvSpPr>
        <p:spPr bwMode="auto">
          <a:xfrm>
            <a:off x="270447" y="3198098"/>
            <a:ext cx="1440000"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Text Ad - Below</a:t>
            </a:r>
            <a:endParaRPr lang="de-DE" sz="1400" dirty="0"/>
          </a:p>
        </p:txBody>
      </p:sp>
      <p:grpSp>
        <p:nvGrpSpPr>
          <p:cNvPr id="16" name="Gruppieren 15"/>
          <p:cNvGrpSpPr/>
          <p:nvPr/>
        </p:nvGrpSpPr>
        <p:grpSpPr>
          <a:xfrm>
            <a:off x="220938" y="3520806"/>
            <a:ext cx="1537325" cy="1080336"/>
            <a:chOff x="220938" y="3050574"/>
            <a:chExt cx="1537325" cy="1080336"/>
          </a:xfrm>
        </p:grpSpPr>
        <p:grpSp>
          <p:nvGrpSpPr>
            <p:cNvPr id="11" name="Gruppieren 10"/>
            <p:cNvGrpSpPr/>
            <p:nvPr/>
          </p:nvGrpSpPr>
          <p:grpSpPr>
            <a:xfrm>
              <a:off x="220938" y="3403248"/>
              <a:ext cx="1537325" cy="727662"/>
              <a:chOff x="220938" y="3370593"/>
              <a:chExt cx="1537325" cy="727662"/>
            </a:xfrm>
          </p:grpSpPr>
          <p:grpSp>
            <p:nvGrpSpPr>
              <p:cNvPr id="87" name="Gruppieren 86"/>
              <p:cNvGrpSpPr/>
              <p:nvPr/>
            </p:nvGrpSpPr>
            <p:grpSpPr>
              <a:xfrm>
                <a:off x="1555964" y="3473110"/>
                <a:ext cx="202299" cy="236220"/>
                <a:chOff x="8585359" y="2656840"/>
                <a:chExt cx="202299" cy="236220"/>
              </a:xfrm>
            </p:grpSpPr>
            <p:sp>
              <p:nvSpPr>
                <p:cNvPr id="160" name="Textfeld 159"/>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161" name="Gerade Verbindung 160"/>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3" name="Gruppieren 2"/>
              <p:cNvGrpSpPr/>
              <p:nvPr/>
            </p:nvGrpSpPr>
            <p:grpSpPr>
              <a:xfrm>
                <a:off x="253114" y="3370593"/>
                <a:ext cx="1410531" cy="108000"/>
                <a:chOff x="253114" y="3370593"/>
                <a:chExt cx="1410531" cy="108000"/>
              </a:xfrm>
            </p:grpSpPr>
            <p:sp>
              <p:nvSpPr>
                <p:cNvPr id="100" name="Rechteck 99"/>
                <p:cNvSpPr/>
                <p:nvPr/>
              </p:nvSpPr>
              <p:spPr bwMode="auto">
                <a:xfrm>
                  <a:off x="1491875" y="3370593"/>
                  <a:ext cx="432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01" name="Rechteck 100"/>
                <p:cNvSpPr/>
                <p:nvPr/>
              </p:nvSpPr>
              <p:spPr bwMode="auto">
                <a:xfrm>
                  <a:off x="1534638" y="3370593"/>
                  <a:ext cx="129007"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02" name="Rechteck 101"/>
                <p:cNvSpPr/>
                <p:nvPr/>
              </p:nvSpPr>
              <p:spPr bwMode="auto">
                <a:xfrm>
                  <a:off x="253114" y="3370593"/>
                  <a:ext cx="124077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91" name="Gruppieren 90"/>
              <p:cNvGrpSpPr/>
              <p:nvPr/>
            </p:nvGrpSpPr>
            <p:grpSpPr>
              <a:xfrm>
                <a:off x="220938" y="3473110"/>
                <a:ext cx="70853" cy="236220"/>
                <a:chOff x="8648407" y="2656840"/>
                <a:chExt cx="70853" cy="236220"/>
              </a:xfrm>
            </p:grpSpPr>
            <p:sp>
              <p:nvSpPr>
                <p:cNvPr id="94" name="Textfeld 93"/>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95" name="Gerade Verbindung 94"/>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92" name="Textfeld 91"/>
              <p:cNvSpPr txBox="1"/>
              <p:nvPr/>
            </p:nvSpPr>
            <p:spPr>
              <a:xfrm>
                <a:off x="222451" y="3728923"/>
                <a:ext cx="428002"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err="1" smtClean="0">
                    <a:solidFill>
                      <a:srgbClr val="00B050"/>
                    </a:solidFill>
                  </a:rPr>
                  <a:t>disruptive</a:t>
                </a:r>
                <a:r>
                  <a:rPr lang="de-DE" sz="800" b="1" dirty="0" smtClean="0">
                    <a:solidFill>
                      <a:srgbClr val="00B050"/>
                    </a:solidFill>
                  </a:rPr>
                  <a:t>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93" name="Textfeld 92"/>
              <p:cNvSpPr txBox="1"/>
              <p:nvPr/>
            </p:nvSpPr>
            <p:spPr>
              <a:xfrm>
                <a:off x="1328711" y="3728923"/>
                <a:ext cx="428002"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err="1" smtClean="0">
                    <a:solidFill>
                      <a:srgbClr val="FF0000"/>
                    </a:solidFill>
                  </a:rPr>
                  <a:t>disruptive</a:t>
                </a:r>
                <a:endParaRPr lang="de-DE" sz="800" b="1" dirty="0" smtClean="0">
                  <a:solidFill>
                    <a:srgbClr val="FF0000"/>
                  </a:solidFill>
                </a:endParaRPr>
              </a:p>
            </p:txBody>
          </p:sp>
        </p:grpSp>
        <p:grpSp>
          <p:nvGrpSpPr>
            <p:cNvPr id="84" name="Gruppieren 83"/>
            <p:cNvGrpSpPr/>
            <p:nvPr/>
          </p:nvGrpSpPr>
          <p:grpSpPr>
            <a:xfrm>
              <a:off x="509162" y="3050574"/>
              <a:ext cx="235962" cy="360000"/>
              <a:chOff x="1462782" y="3527523"/>
              <a:chExt cx="235962" cy="360000"/>
            </a:xfrm>
          </p:grpSpPr>
          <p:cxnSp>
            <p:nvCxnSpPr>
              <p:cNvPr id="85" name="Gerade Verbindung mit Pfeil 84"/>
              <p:cNvCxnSpPr/>
              <p:nvPr/>
            </p:nvCxnSpPr>
            <p:spPr>
              <a:xfrm>
                <a:off x="1584652" y="3527523"/>
                <a:ext cx="0" cy="360000"/>
              </a:xfrm>
              <a:prstGeom prst="straightConnector1">
                <a:avLst/>
              </a:prstGeom>
              <a:noFill/>
              <a:ln w="12700">
                <a:solidFill>
                  <a:srgbClr val="00B050"/>
                </a:solidFill>
                <a:round/>
                <a:headEnd/>
                <a:tailEnd type="arrow"/>
              </a:ln>
              <a:effectLst/>
              <a:extLst>
                <a:ext uri="{909E8E84-426E-40dd-AFC4-6F175D3DCCD1}">
                  <a14:hiddenFill xmlns:a14="http://schemas.microsoft.com/office/drawing/2010/main">
                    <a:noFill/>
                  </a14:hiddenFill>
                </a:ext>
              </a:extLst>
            </p:spPr>
          </p:cxnSp>
          <p:sp>
            <p:nvSpPr>
              <p:cNvPr id="86" name="Textfeld 85"/>
              <p:cNvSpPr txBox="1"/>
              <p:nvPr/>
            </p:nvSpPr>
            <p:spPr>
              <a:xfrm>
                <a:off x="1462782"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smtClean="0">
                    <a:solidFill>
                      <a:srgbClr val="00B050"/>
                    </a:solidFill>
                  </a:rPr>
                  <a:t>21.6</a:t>
                </a:r>
                <a:endParaRPr lang="de-DE" sz="1000" b="1" dirty="0" smtClean="0">
                  <a:solidFill>
                    <a:srgbClr val="00B050"/>
                  </a:solidFill>
                </a:endParaRPr>
              </a:p>
            </p:txBody>
          </p:sp>
        </p:grpSp>
      </p:grpSp>
      <p:sp>
        <p:nvSpPr>
          <p:cNvPr id="162" name="Rechteck 161"/>
          <p:cNvSpPr/>
          <p:nvPr/>
        </p:nvSpPr>
        <p:spPr bwMode="auto">
          <a:xfrm>
            <a:off x="5636354" y="3198098"/>
            <a:ext cx="1440000"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Search Ad </a:t>
            </a:r>
            <a:br>
              <a:rPr lang="de-DE" sz="1400" dirty="0" smtClean="0"/>
            </a:br>
            <a:r>
              <a:rPr lang="de-DE" sz="1400" smtClean="0"/>
              <a:t>High Quantity</a:t>
            </a:r>
            <a:endParaRPr lang="de-DE" sz="1400" dirty="0"/>
          </a:p>
        </p:txBody>
      </p:sp>
      <p:sp>
        <p:nvSpPr>
          <p:cNvPr id="191" name="Rechteck 190"/>
          <p:cNvSpPr/>
          <p:nvPr/>
        </p:nvSpPr>
        <p:spPr bwMode="auto">
          <a:xfrm>
            <a:off x="3843596" y="3198098"/>
            <a:ext cx="1440000"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Ad Banner </a:t>
            </a:r>
            <a:br>
              <a:rPr lang="de-DE" sz="1400" dirty="0" smtClean="0"/>
            </a:br>
            <a:r>
              <a:rPr lang="de-DE" sz="1400" dirty="0" smtClean="0"/>
              <a:t>Conservative</a:t>
            </a:r>
            <a:endParaRPr lang="de-DE" sz="1400" dirty="0"/>
          </a:p>
        </p:txBody>
      </p:sp>
      <p:sp>
        <p:nvSpPr>
          <p:cNvPr id="215" name="Rechteck 214"/>
          <p:cNvSpPr/>
          <p:nvPr/>
        </p:nvSpPr>
        <p:spPr bwMode="auto">
          <a:xfrm>
            <a:off x="2056888" y="3198098"/>
            <a:ext cx="1440000"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Text Ad - Next </a:t>
            </a:r>
            <a:r>
              <a:rPr lang="de-DE" sz="1400" dirty="0"/>
              <a:t>To</a:t>
            </a:r>
          </a:p>
        </p:txBody>
      </p:sp>
      <p:sp>
        <p:nvSpPr>
          <p:cNvPr id="240" name="Rechteck 239"/>
          <p:cNvSpPr/>
          <p:nvPr/>
        </p:nvSpPr>
        <p:spPr bwMode="auto">
          <a:xfrm>
            <a:off x="7414003" y="3198098"/>
            <a:ext cx="1440000"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Search Ad - </a:t>
            </a:r>
            <a:br>
              <a:rPr lang="de-DE" sz="1400" dirty="0" smtClean="0"/>
            </a:br>
            <a:r>
              <a:rPr lang="de-DE" sz="1400" smtClean="0"/>
              <a:t>Low Quantity</a:t>
            </a:r>
            <a:endParaRPr lang="de-DE" sz="1400" dirty="0"/>
          </a:p>
        </p:txBody>
      </p:sp>
      <p:grpSp>
        <p:nvGrpSpPr>
          <p:cNvPr id="15" name="Gruppieren 14"/>
          <p:cNvGrpSpPr/>
          <p:nvPr/>
        </p:nvGrpSpPr>
        <p:grpSpPr>
          <a:xfrm>
            <a:off x="2007159" y="3520806"/>
            <a:ext cx="1537325" cy="1080336"/>
            <a:chOff x="1853220" y="3050574"/>
            <a:chExt cx="1537325" cy="1080336"/>
          </a:xfrm>
        </p:grpSpPr>
        <p:grpSp>
          <p:nvGrpSpPr>
            <p:cNvPr id="168" name="Gruppieren 167"/>
            <p:cNvGrpSpPr/>
            <p:nvPr/>
          </p:nvGrpSpPr>
          <p:grpSpPr>
            <a:xfrm>
              <a:off x="2107823" y="3050574"/>
              <a:ext cx="235962" cy="360000"/>
              <a:chOff x="5179636" y="3527523"/>
              <a:chExt cx="235962" cy="360000"/>
            </a:xfrm>
          </p:grpSpPr>
          <p:cxnSp>
            <p:nvCxnSpPr>
              <p:cNvPr id="169" name="Gerade Verbindung mit Pfeil 168"/>
              <p:cNvCxnSpPr/>
              <p:nvPr/>
            </p:nvCxnSpPr>
            <p:spPr>
              <a:xfrm>
                <a:off x="5301506" y="3527523"/>
                <a:ext cx="0" cy="360000"/>
              </a:xfrm>
              <a:prstGeom prst="straightConnector1">
                <a:avLst/>
              </a:prstGeom>
              <a:noFill/>
              <a:ln w="12700">
                <a:solidFill>
                  <a:srgbClr val="00B050"/>
                </a:solidFill>
                <a:round/>
                <a:headEnd/>
                <a:tailEnd type="arrow"/>
              </a:ln>
              <a:effectLst/>
              <a:extLst>
                <a:ext uri="{909E8E84-426E-40dd-AFC4-6F175D3DCCD1}">
                  <a14:hiddenFill xmlns:a14="http://schemas.microsoft.com/office/drawing/2010/main">
                    <a:noFill/>
                  </a14:hiddenFill>
                </a:ext>
              </a:extLst>
            </p:spPr>
          </p:cxnSp>
          <p:sp>
            <p:nvSpPr>
              <p:cNvPr id="170" name="Textfeld 169"/>
              <p:cNvSpPr txBox="1"/>
              <p:nvPr/>
            </p:nvSpPr>
            <p:spPr>
              <a:xfrm>
                <a:off x="5179636"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smtClean="0">
                    <a:solidFill>
                      <a:srgbClr val="00B050"/>
                    </a:solidFill>
                  </a:rPr>
                  <a:t>19.2</a:t>
                </a:r>
                <a:endParaRPr lang="de-DE" sz="1000" b="1" dirty="0" smtClean="0">
                  <a:solidFill>
                    <a:srgbClr val="00B050"/>
                  </a:solidFill>
                </a:endParaRPr>
              </a:p>
            </p:txBody>
          </p:sp>
        </p:grpSp>
        <p:grpSp>
          <p:nvGrpSpPr>
            <p:cNvPr id="265" name="Gruppieren 264"/>
            <p:cNvGrpSpPr/>
            <p:nvPr/>
          </p:nvGrpSpPr>
          <p:grpSpPr>
            <a:xfrm>
              <a:off x="1853220" y="3403248"/>
              <a:ext cx="1537325" cy="727662"/>
              <a:chOff x="220938" y="3370593"/>
              <a:chExt cx="1537325" cy="727662"/>
            </a:xfrm>
          </p:grpSpPr>
          <p:grpSp>
            <p:nvGrpSpPr>
              <p:cNvPr id="266" name="Gruppieren 265"/>
              <p:cNvGrpSpPr/>
              <p:nvPr/>
            </p:nvGrpSpPr>
            <p:grpSpPr>
              <a:xfrm>
                <a:off x="1555964" y="3473110"/>
                <a:ext cx="202299" cy="236220"/>
                <a:chOff x="8585359" y="2656840"/>
                <a:chExt cx="202299" cy="236220"/>
              </a:xfrm>
            </p:grpSpPr>
            <p:sp>
              <p:nvSpPr>
                <p:cNvPr id="276" name="Textfeld 275"/>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277" name="Gerade Verbindung 276"/>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267" name="Gruppieren 266"/>
              <p:cNvGrpSpPr/>
              <p:nvPr/>
            </p:nvGrpSpPr>
            <p:grpSpPr>
              <a:xfrm>
                <a:off x="253114" y="3370593"/>
                <a:ext cx="1410531" cy="108000"/>
                <a:chOff x="253114" y="3370593"/>
                <a:chExt cx="1410531" cy="108000"/>
              </a:xfrm>
            </p:grpSpPr>
            <p:sp>
              <p:nvSpPr>
                <p:cNvPr id="273" name="Rechteck 272"/>
                <p:cNvSpPr/>
                <p:nvPr/>
              </p:nvSpPr>
              <p:spPr bwMode="auto">
                <a:xfrm>
                  <a:off x="1491875" y="3370593"/>
                  <a:ext cx="432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274" name="Rechteck 273"/>
                <p:cNvSpPr/>
                <p:nvPr/>
              </p:nvSpPr>
              <p:spPr bwMode="auto">
                <a:xfrm>
                  <a:off x="1534638" y="3370593"/>
                  <a:ext cx="129007"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275" name="Rechteck 274"/>
                <p:cNvSpPr/>
                <p:nvPr/>
              </p:nvSpPr>
              <p:spPr bwMode="auto">
                <a:xfrm>
                  <a:off x="253114" y="3370593"/>
                  <a:ext cx="124077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268" name="Gruppieren 267"/>
              <p:cNvGrpSpPr/>
              <p:nvPr/>
            </p:nvGrpSpPr>
            <p:grpSpPr>
              <a:xfrm>
                <a:off x="220938" y="3473110"/>
                <a:ext cx="70853" cy="236220"/>
                <a:chOff x="8648407" y="2656840"/>
                <a:chExt cx="70853" cy="236220"/>
              </a:xfrm>
            </p:grpSpPr>
            <p:sp>
              <p:nvSpPr>
                <p:cNvPr id="271" name="Textfeld 270"/>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272" name="Gerade Verbindung 271"/>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269" name="Textfeld 268"/>
              <p:cNvSpPr txBox="1"/>
              <p:nvPr/>
            </p:nvSpPr>
            <p:spPr>
              <a:xfrm>
                <a:off x="222451" y="3728923"/>
                <a:ext cx="428002"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err="1" smtClean="0">
                    <a:solidFill>
                      <a:srgbClr val="00B050"/>
                    </a:solidFill>
                  </a:rPr>
                  <a:t>disruptive</a:t>
                </a:r>
                <a:r>
                  <a:rPr lang="de-DE" sz="800" b="1" dirty="0" smtClean="0">
                    <a:solidFill>
                      <a:srgbClr val="00B050"/>
                    </a:solidFill>
                  </a:rPr>
                  <a:t>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270" name="Textfeld 269"/>
              <p:cNvSpPr txBox="1"/>
              <p:nvPr/>
            </p:nvSpPr>
            <p:spPr>
              <a:xfrm>
                <a:off x="1328711" y="3728923"/>
                <a:ext cx="428002"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err="1" smtClean="0">
                    <a:solidFill>
                      <a:srgbClr val="FF0000"/>
                    </a:solidFill>
                  </a:rPr>
                  <a:t>disruptive</a:t>
                </a:r>
                <a:endParaRPr lang="de-DE" sz="800" b="1" dirty="0" smtClean="0">
                  <a:solidFill>
                    <a:srgbClr val="FF0000"/>
                  </a:solidFill>
                </a:endParaRPr>
              </a:p>
            </p:txBody>
          </p:sp>
        </p:grpSp>
      </p:grpSp>
      <p:grpSp>
        <p:nvGrpSpPr>
          <p:cNvPr id="14" name="Gruppieren 13"/>
          <p:cNvGrpSpPr/>
          <p:nvPr/>
        </p:nvGrpSpPr>
        <p:grpSpPr>
          <a:xfrm>
            <a:off x="3793380" y="3520806"/>
            <a:ext cx="1537325" cy="1080336"/>
            <a:chOff x="3731453" y="3050574"/>
            <a:chExt cx="1537325" cy="1080336"/>
          </a:xfrm>
        </p:grpSpPr>
        <p:grpSp>
          <p:nvGrpSpPr>
            <p:cNvPr id="194" name="Gruppieren 193"/>
            <p:cNvGrpSpPr/>
            <p:nvPr/>
          </p:nvGrpSpPr>
          <p:grpSpPr>
            <a:xfrm>
              <a:off x="3991249" y="3050574"/>
              <a:ext cx="235962" cy="360000"/>
              <a:chOff x="693747" y="3527523"/>
              <a:chExt cx="235962" cy="360000"/>
            </a:xfrm>
          </p:grpSpPr>
          <p:cxnSp>
            <p:nvCxnSpPr>
              <p:cNvPr id="195" name="Gerade Verbindung mit Pfeil 194"/>
              <p:cNvCxnSpPr/>
              <p:nvPr/>
            </p:nvCxnSpPr>
            <p:spPr>
              <a:xfrm>
                <a:off x="813236" y="3527523"/>
                <a:ext cx="0" cy="360000"/>
              </a:xfrm>
              <a:prstGeom prst="straightConnector1">
                <a:avLst/>
              </a:prstGeom>
              <a:noFill/>
              <a:ln w="12700">
                <a:solidFill>
                  <a:srgbClr val="00B050"/>
                </a:solidFill>
                <a:round/>
                <a:headEnd/>
                <a:tailEnd type="arrow"/>
              </a:ln>
              <a:effectLst/>
              <a:extLst>
                <a:ext uri="{909E8E84-426E-40dd-AFC4-6F175D3DCCD1}">
                  <a14:hiddenFill xmlns:a14="http://schemas.microsoft.com/office/drawing/2010/main">
                    <a:noFill/>
                  </a14:hiddenFill>
                </a:ext>
              </a:extLst>
            </p:spPr>
          </p:cxnSp>
          <p:sp>
            <p:nvSpPr>
              <p:cNvPr id="196" name="Textfeld 195"/>
              <p:cNvSpPr txBox="1"/>
              <p:nvPr/>
            </p:nvSpPr>
            <p:spPr>
              <a:xfrm>
                <a:off x="693747"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smtClean="0">
                    <a:solidFill>
                      <a:srgbClr val="00B050"/>
                    </a:solidFill>
                  </a:rPr>
                  <a:t>19.1</a:t>
                </a:r>
                <a:endParaRPr lang="de-DE" sz="1000" b="1" dirty="0" smtClean="0">
                  <a:solidFill>
                    <a:srgbClr val="00B050"/>
                  </a:solidFill>
                </a:endParaRPr>
              </a:p>
            </p:txBody>
          </p:sp>
        </p:grpSp>
        <p:grpSp>
          <p:nvGrpSpPr>
            <p:cNvPr id="293" name="Gruppieren 292"/>
            <p:cNvGrpSpPr/>
            <p:nvPr/>
          </p:nvGrpSpPr>
          <p:grpSpPr>
            <a:xfrm>
              <a:off x="3731453" y="3403248"/>
              <a:ext cx="1537325" cy="727662"/>
              <a:chOff x="220938" y="3370593"/>
              <a:chExt cx="1537325" cy="727662"/>
            </a:xfrm>
          </p:grpSpPr>
          <p:grpSp>
            <p:nvGrpSpPr>
              <p:cNvPr id="294" name="Gruppieren 293"/>
              <p:cNvGrpSpPr/>
              <p:nvPr/>
            </p:nvGrpSpPr>
            <p:grpSpPr>
              <a:xfrm>
                <a:off x="1555964" y="3473110"/>
                <a:ext cx="202299" cy="236220"/>
                <a:chOff x="8585359" y="2656840"/>
                <a:chExt cx="202299" cy="236220"/>
              </a:xfrm>
            </p:grpSpPr>
            <p:sp>
              <p:nvSpPr>
                <p:cNvPr id="304" name="Textfeld 303"/>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305" name="Gerade Verbindung 304"/>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295" name="Gruppieren 294"/>
              <p:cNvGrpSpPr/>
              <p:nvPr/>
            </p:nvGrpSpPr>
            <p:grpSpPr>
              <a:xfrm>
                <a:off x="253114" y="3370593"/>
                <a:ext cx="1410531" cy="108000"/>
                <a:chOff x="253114" y="3370593"/>
                <a:chExt cx="1410531" cy="108000"/>
              </a:xfrm>
            </p:grpSpPr>
            <p:sp>
              <p:nvSpPr>
                <p:cNvPr id="301" name="Rechteck 300"/>
                <p:cNvSpPr/>
                <p:nvPr/>
              </p:nvSpPr>
              <p:spPr bwMode="auto">
                <a:xfrm>
                  <a:off x="1491875" y="3370593"/>
                  <a:ext cx="432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302" name="Rechteck 301"/>
                <p:cNvSpPr/>
                <p:nvPr/>
              </p:nvSpPr>
              <p:spPr bwMode="auto">
                <a:xfrm>
                  <a:off x="1534638" y="3370593"/>
                  <a:ext cx="129007"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303" name="Rechteck 302"/>
                <p:cNvSpPr/>
                <p:nvPr/>
              </p:nvSpPr>
              <p:spPr bwMode="auto">
                <a:xfrm>
                  <a:off x="253114" y="3370593"/>
                  <a:ext cx="124077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296" name="Gruppieren 295"/>
              <p:cNvGrpSpPr/>
              <p:nvPr/>
            </p:nvGrpSpPr>
            <p:grpSpPr>
              <a:xfrm>
                <a:off x="220938" y="3473110"/>
                <a:ext cx="70853" cy="236220"/>
                <a:chOff x="8648407" y="2656840"/>
                <a:chExt cx="70853" cy="236220"/>
              </a:xfrm>
            </p:grpSpPr>
            <p:sp>
              <p:nvSpPr>
                <p:cNvPr id="299" name="Textfeld 298"/>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300" name="Gerade Verbindung 299"/>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297" name="Textfeld 296"/>
              <p:cNvSpPr txBox="1"/>
              <p:nvPr/>
            </p:nvSpPr>
            <p:spPr>
              <a:xfrm>
                <a:off x="222451" y="3728923"/>
                <a:ext cx="428002"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err="1" smtClean="0">
                    <a:solidFill>
                      <a:srgbClr val="00B050"/>
                    </a:solidFill>
                  </a:rPr>
                  <a:t>disruptive</a:t>
                </a:r>
                <a:r>
                  <a:rPr lang="de-DE" sz="800" b="1" dirty="0" smtClean="0">
                    <a:solidFill>
                      <a:srgbClr val="00B050"/>
                    </a:solidFill>
                  </a:rPr>
                  <a:t>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298" name="Textfeld 297"/>
              <p:cNvSpPr txBox="1"/>
              <p:nvPr/>
            </p:nvSpPr>
            <p:spPr>
              <a:xfrm>
                <a:off x="1328711" y="3728923"/>
                <a:ext cx="428002"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err="1" smtClean="0">
                    <a:solidFill>
                      <a:srgbClr val="FF0000"/>
                    </a:solidFill>
                  </a:rPr>
                  <a:t>disruptive</a:t>
                </a:r>
                <a:endParaRPr lang="de-DE" sz="800" b="1" dirty="0" smtClean="0">
                  <a:solidFill>
                    <a:srgbClr val="FF0000"/>
                  </a:solidFill>
                </a:endParaRPr>
              </a:p>
            </p:txBody>
          </p:sp>
        </p:grpSp>
      </p:grpSp>
      <p:grpSp>
        <p:nvGrpSpPr>
          <p:cNvPr id="13" name="Gruppieren 12"/>
          <p:cNvGrpSpPr/>
          <p:nvPr/>
        </p:nvGrpSpPr>
        <p:grpSpPr>
          <a:xfrm>
            <a:off x="5579600" y="3520806"/>
            <a:ext cx="1537325" cy="1080336"/>
            <a:chOff x="5634342" y="3050574"/>
            <a:chExt cx="1537325" cy="1080336"/>
          </a:xfrm>
        </p:grpSpPr>
        <p:grpSp>
          <p:nvGrpSpPr>
            <p:cNvPr id="219" name="Gruppieren 218"/>
            <p:cNvGrpSpPr/>
            <p:nvPr/>
          </p:nvGrpSpPr>
          <p:grpSpPr>
            <a:xfrm>
              <a:off x="5857848" y="3050574"/>
              <a:ext cx="235962" cy="360000"/>
              <a:chOff x="6589685" y="3527523"/>
              <a:chExt cx="235962" cy="360000"/>
            </a:xfrm>
          </p:grpSpPr>
          <p:cxnSp>
            <p:nvCxnSpPr>
              <p:cNvPr id="220" name="Gerade Verbindung mit Pfeil 219"/>
              <p:cNvCxnSpPr/>
              <p:nvPr/>
            </p:nvCxnSpPr>
            <p:spPr>
              <a:xfrm>
                <a:off x="6711555" y="3527523"/>
                <a:ext cx="0" cy="360000"/>
              </a:xfrm>
              <a:prstGeom prst="straightConnector1">
                <a:avLst/>
              </a:prstGeom>
              <a:noFill/>
              <a:ln w="12700">
                <a:solidFill>
                  <a:srgbClr val="00B050"/>
                </a:solidFill>
                <a:round/>
                <a:headEnd/>
                <a:tailEnd type="arrow"/>
              </a:ln>
              <a:effectLst/>
              <a:extLst>
                <a:ext uri="{909E8E84-426E-40dd-AFC4-6F175D3DCCD1}">
                  <a14:hiddenFill xmlns:a14="http://schemas.microsoft.com/office/drawing/2010/main">
                    <a:noFill/>
                  </a14:hiddenFill>
                </a:ext>
              </a:extLst>
            </p:spPr>
          </p:cxnSp>
          <p:sp>
            <p:nvSpPr>
              <p:cNvPr id="221" name="Textfeld 220"/>
              <p:cNvSpPr txBox="1"/>
              <p:nvPr/>
            </p:nvSpPr>
            <p:spPr>
              <a:xfrm>
                <a:off x="6589685"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smtClean="0">
                    <a:solidFill>
                      <a:srgbClr val="00B050"/>
                    </a:solidFill>
                  </a:rPr>
                  <a:t>17.2</a:t>
                </a:r>
                <a:endParaRPr lang="de-DE" sz="1000" b="1" dirty="0" smtClean="0">
                  <a:solidFill>
                    <a:srgbClr val="00B050"/>
                  </a:solidFill>
                </a:endParaRPr>
              </a:p>
            </p:txBody>
          </p:sp>
        </p:grpSp>
        <p:grpSp>
          <p:nvGrpSpPr>
            <p:cNvPr id="307" name="Gruppieren 306"/>
            <p:cNvGrpSpPr/>
            <p:nvPr/>
          </p:nvGrpSpPr>
          <p:grpSpPr>
            <a:xfrm>
              <a:off x="5634342" y="3403248"/>
              <a:ext cx="1537325" cy="727662"/>
              <a:chOff x="220938" y="3370593"/>
              <a:chExt cx="1537325" cy="727662"/>
            </a:xfrm>
          </p:grpSpPr>
          <p:grpSp>
            <p:nvGrpSpPr>
              <p:cNvPr id="308" name="Gruppieren 307"/>
              <p:cNvGrpSpPr/>
              <p:nvPr/>
            </p:nvGrpSpPr>
            <p:grpSpPr>
              <a:xfrm>
                <a:off x="1555964" y="3473110"/>
                <a:ext cx="202299" cy="236220"/>
                <a:chOff x="8585359" y="2656840"/>
                <a:chExt cx="202299" cy="236220"/>
              </a:xfrm>
            </p:grpSpPr>
            <p:sp>
              <p:nvSpPr>
                <p:cNvPr id="318" name="Textfeld 317"/>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319" name="Gerade Verbindung 318"/>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309" name="Gruppieren 308"/>
              <p:cNvGrpSpPr/>
              <p:nvPr/>
            </p:nvGrpSpPr>
            <p:grpSpPr>
              <a:xfrm>
                <a:off x="253114" y="3370593"/>
                <a:ext cx="1410531" cy="108000"/>
                <a:chOff x="253114" y="3370593"/>
                <a:chExt cx="1410531" cy="108000"/>
              </a:xfrm>
            </p:grpSpPr>
            <p:sp>
              <p:nvSpPr>
                <p:cNvPr id="315" name="Rechteck 314"/>
                <p:cNvSpPr/>
                <p:nvPr/>
              </p:nvSpPr>
              <p:spPr bwMode="auto">
                <a:xfrm>
                  <a:off x="1491875" y="3370593"/>
                  <a:ext cx="432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316" name="Rechteck 315"/>
                <p:cNvSpPr/>
                <p:nvPr/>
              </p:nvSpPr>
              <p:spPr bwMode="auto">
                <a:xfrm>
                  <a:off x="1534638" y="3370593"/>
                  <a:ext cx="129007"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317" name="Rechteck 316"/>
                <p:cNvSpPr/>
                <p:nvPr/>
              </p:nvSpPr>
              <p:spPr bwMode="auto">
                <a:xfrm>
                  <a:off x="253114" y="3370593"/>
                  <a:ext cx="124077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310" name="Gruppieren 309"/>
              <p:cNvGrpSpPr/>
              <p:nvPr/>
            </p:nvGrpSpPr>
            <p:grpSpPr>
              <a:xfrm>
                <a:off x="220938" y="3473110"/>
                <a:ext cx="70853" cy="236220"/>
                <a:chOff x="8648407" y="2656840"/>
                <a:chExt cx="70853" cy="236220"/>
              </a:xfrm>
            </p:grpSpPr>
            <p:sp>
              <p:nvSpPr>
                <p:cNvPr id="313" name="Textfeld 312"/>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314" name="Gerade Verbindung 313"/>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311" name="Textfeld 310"/>
              <p:cNvSpPr txBox="1"/>
              <p:nvPr/>
            </p:nvSpPr>
            <p:spPr>
              <a:xfrm>
                <a:off x="222451" y="3728923"/>
                <a:ext cx="428002"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err="1" smtClean="0">
                    <a:solidFill>
                      <a:srgbClr val="00B050"/>
                    </a:solidFill>
                  </a:rPr>
                  <a:t>disruptive</a:t>
                </a:r>
                <a:r>
                  <a:rPr lang="de-DE" sz="800" b="1" dirty="0" smtClean="0">
                    <a:solidFill>
                      <a:srgbClr val="00B050"/>
                    </a:solidFill>
                  </a:rPr>
                  <a:t>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312" name="Textfeld 311"/>
              <p:cNvSpPr txBox="1"/>
              <p:nvPr/>
            </p:nvSpPr>
            <p:spPr>
              <a:xfrm>
                <a:off x="1328711" y="3728923"/>
                <a:ext cx="428002"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err="1" smtClean="0">
                    <a:solidFill>
                      <a:srgbClr val="FF0000"/>
                    </a:solidFill>
                  </a:rPr>
                  <a:t>disruptive</a:t>
                </a:r>
                <a:endParaRPr lang="de-DE" sz="800" b="1" dirty="0" smtClean="0">
                  <a:solidFill>
                    <a:srgbClr val="FF0000"/>
                  </a:solidFill>
                </a:endParaRPr>
              </a:p>
            </p:txBody>
          </p:sp>
        </p:grpSp>
      </p:grpSp>
      <p:grpSp>
        <p:nvGrpSpPr>
          <p:cNvPr id="12" name="Gruppieren 11"/>
          <p:cNvGrpSpPr/>
          <p:nvPr/>
        </p:nvGrpSpPr>
        <p:grpSpPr>
          <a:xfrm>
            <a:off x="7365820" y="3520806"/>
            <a:ext cx="1537325" cy="1080336"/>
            <a:chOff x="7365820" y="3050574"/>
            <a:chExt cx="1537325" cy="1080336"/>
          </a:xfrm>
        </p:grpSpPr>
        <p:grpSp>
          <p:nvGrpSpPr>
            <p:cNvPr id="244" name="Gruppieren 243"/>
            <p:cNvGrpSpPr/>
            <p:nvPr/>
          </p:nvGrpSpPr>
          <p:grpSpPr>
            <a:xfrm>
              <a:off x="7527420" y="3050574"/>
              <a:ext cx="235962" cy="360000"/>
              <a:chOff x="7159325" y="3527523"/>
              <a:chExt cx="235962" cy="360000"/>
            </a:xfrm>
          </p:grpSpPr>
          <p:cxnSp>
            <p:nvCxnSpPr>
              <p:cNvPr id="245" name="Gerade Verbindung mit Pfeil 244"/>
              <p:cNvCxnSpPr/>
              <p:nvPr/>
            </p:nvCxnSpPr>
            <p:spPr>
              <a:xfrm>
                <a:off x="7281195" y="3527523"/>
                <a:ext cx="0" cy="360000"/>
              </a:xfrm>
              <a:prstGeom prst="straightConnector1">
                <a:avLst/>
              </a:prstGeom>
              <a:noFill/>
              <a:ln w="12700">
                <a:solidFill>
                  <a:srgbClr val="00B050"/>
                </a:solidFill>
                <a:round/>
                <a:headEnd/>
                <a:tailEnd type="arrow"/>
              </a:ln>
              <a:effectLst/>
              <a:extLst>
                <a:ext uri="{909E8E84-426E-40dd-AFC4-6F175D3DCCD1}">
                  <a14:hiddenFill xmlns:a14="http://schemas.microsoft.com/office/drawing/2010/main">
                    <a:noFill/>
                  </a14:hiddenFill>
                </a:ext>
              </a:extLst>
            </p:spPr>
          </p:cxnSp>
          <p:sp>
            <p:nvSpPr>
              <p:cNvPr id="246" name="Textfeld 245"/>
              <p:cNvSpPr txBox="1"/>
              <p:nvPr/>
            </p:nvSpPr>
            <p:spPr>
              <a:xfrm>
                <a:off x="7159325"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smtClean="0">
                    <a:solidFill>
                      <a:srgbClr val="00B050"/>
                    </a:solidFill>
                  </a:rPr>
                  <a:t>13.9</a:t>
                </a:r>
                <a:endParaRPr lang="de-DE" sz="1000" b="1" dirty="0" smtClean="0">
                  <a:solidFill>
                    <a:srgbClr val="00B050"/>
                  </a:solidFill>
                </a:endParaRPr>
              </a:p>
            </p:txBody>
          </p:sp>
        </p:grpSp>
        <p:grpSp>
          <p:nvGrpSpPr>
            <p:cNvPr id="321" name="Gruppieren 320"/>
            <p:cNvGrpSpPr/>
            <p:nvPr/>
          </p:nvGrpSpPr>
          <p:grpSpPr>
            <a:xfrm>
              <a:off x="7365820" y="3403248"/>
              <a:ext cx="1537325" cy="727662"/>
              <a:chOff x="220938" y="3370593"/>
              <a:chExt cx="1537325" cy="727662"/>
            </a:xfrm>
          </p:grpSpPr>
          <p:grpSp>
            <p:nvGrpSpPr>
              <p:cNvPr id="322" name="Gruppieren 321"/>
              <p:cNvGrpSpPr/>
              <p:nvPr/>
            </p:nvGrpSpPr>
            <p:grpSpPr>
              <a:xfrm>
                <a:off x="1555964" y="3473110"/>
                <a:ext cx="202299" cy="236220"/>
                <a:chOff x="8585359" y="2656840"/>
                <a:chExt cx="202299" cy="236220"/>
              </a:xfrm>
            </p:grpSpPr>
            <p:sp>
              <p:nvSpPr>
                <p:cNvPr id="332" name="Textfeld 331"/>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333" name="Gerade Verbindung 332"/>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323" name="Gruppieren 322"/>
              <p:cNvGrpSpPr/>
              <p:nvPr/>
            </p:nvGrpSpPr>
            <p:grpSpPr>
              <a:xfrm>
                <a:off x="253114" y="3370593"/>
                <a:ext cx="1410531" cy="108000"/>
                <a:chOff x="253114" y="3370593"/>
                <a:chExt cx="1410531" cy="108000"/>
              </a:xfrm>
            </p:grpSpPr>
            <p:sp>
              <p:nvSpPr>
                <p:cNvPr id="329" name="Rechteck 328"/>
                <p:cNvSpPr/>
                <p:nvPr/>
              </p:nvSpPr>
              <p:spPr bwMode="auto">
                <a:xfrm>
                  <a:off x="1491875" y="3370593"/>
                  <a:ext cx="432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330" name="Rechteck 329"/>
                <p:cNvSpPr/>
                <p:nvPr/>
              </p:nvSpPr>
              <p:spPr bwMode="auto">
                <a:xfrm>
                  <a:off x="1534638" y="3370593"/>
                  <a:ext cx="129007"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331" name="Rechteck 330"/>
                <p:cNvSpPr/>
                <p:nvPr/>
              </p:nvSpPr>
              <p:spPr bwMode="auto">
                <a:xfrm>
                  <a:off x="253114" y="3370593"/>
                  <a:ext cx="124077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324" name="Gruppieren 323"/>
              <p:cNvGrpSpPr/>
              <p:nvPr/>
            </p:nvGrpSpPr>
            <p:grpSpPr>
              <a:xfrm>
                <a:off x="220938" y="3473110"/>
                <a:ext cx="70853" cy="236220"/>
                <a:chOff x="8648407" y="2656840"/>
                <a:chExt cx="70853" cy="236220"/>
              </a:xfrm>
            </p:grpSpPr>
            <p:sp>
              <p:nvSpPr>
                <p:cNvPr id="327" name="Textfeld 326"/>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328" name="Gerade Verbindung 327"/>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325" name="Textfeld 324"/>
              <p:cNvSpPr txBox="1"/>
              <p:nvPr/>
            </p:nvSpPr>
            <p:spPr>
              <a:xfrm>
                <a:off x="222451" y="3728923"/>
                <a:ext cx="428002"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err="1" smtClean="0">
                    <a:solidFill>
                      <a:srgbClr val="00B050"/>
                    </a:solidFill>
                  </a:rPr>
                  <a:t>disruptive</a:t>
                </a:r>
                <a:r>
                  <a:rPr lang="de-DE" sz="800" b="1" dirty="0" smtClean="0">
                    <a:solidFill>
                      <a:srgbClr val="00B050"/>
                    </a:solidFill>
                  </a:rPr>
                  <a:t>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326" name="Textfeld 325"/>
              <p:cNvSpPr txBox="1"/>
              <p:nvPr/>
            </p:nvSpPr>
            <p:spPr>
              <a:xfrm>
                <a:off x="1328711" y="3728923"/>
                <a:ext cx="428002"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err="1" smtClean="0">
                    <a:solidFill>
                      <a:srgbClr val="FF0000"/>
                    </a:solidFill>
                  </a:rPr>
                  <a:t>disruptive</a:t>
                </a:r>
                <a:endParaRPr lang="de-DE" sz="800" b="1" dirty="0" smtClean="0">
                  <a:solidFill>
                    <a:srgbClr val="FF0000"/>
                  </a:solidFill>
                </a:endParaRPr>
              </a:p>
            </p:txBody>
          </p:sp>
        </p:grpSp>
      </p:grpSp>
      <p:pic>
        <p:nvPicPr>
          <p:cNvPr id="103" name="Picture 2" descr="J:\Studien 2015\OBSERVER\EXTERN\15-043747_Eyeo GmbH_Online-Werbung_Verbraucherwahrnehmungen\Vorlagen\Layouts France\10---News---Text-Ad-Next-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0556" y="1576388"/>
            <a:ext cx="1712662"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3" descr="J:\Studien 2015\OBSERVER\EXTERN\15-043747_Eyeo GmbH_Online-Werbung_Verbraucherwahrnehmungen\Vorlagen\Layouts France\08---News---Text-Ad-Belo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668" y="1576388"/>
            <a:ext cx="1444792"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4" descr="J:\Studien 2015\OBSERVER\EXTERN\15-043747_Eyeo GmbH_Online-Werbung_Verbraucherwahrnehmungen\Vorlagen\Layouts France\01---News---Unobtrusiv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7169" y="1576388"/>
            <a:ext cx="1705933"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5" descr="J:\Studien 2015\OBSERVER\EXTERN\15-043747_Eyeo GmbH_Online-Werbung_Verbraucherwahrnehmungen\Vorlagen\Layouts France\13---Search---High-quantity-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96077" y="1576388"/>
            <a:ext cx="1518042"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6" descr="J:\Studien 2015\OBSERVER\EXTERN\15-043747_Eyeo GmbH_Online-Werbung_Verbraucherwahrnehmungen\Vorlagen\Layouts France\14---Search---Low-quantity-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53928" y="1576388"/>
            <a:ext cx="1547807"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415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 5"/>
          <p:cNvGraphicFramePr/>
          <p:nvPr>
            <p:extLst>
              <p:ext uri="{D42A27DB-BD31-4B8C-83A1-F6EECF244321}">
                <p14:modId xmlns:p14="http://schemas.microsoft.com/office/powerpoint/2010/main" val="4151533100"/>
              </p:ext>
            </p:extLst>
          </p:nvPr>
        </p:nvGraphicFramePr>
        <p:xfrm>
          <a:off x="233363" y="1216024"/>
          <a:ext cx="8837612" cy="338772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platzhalter 1"/>
          <p:cNvSpPr>
            <a:spLocks noGrp="1"/>
          </p:cNvSpPr>
          <p:nvPr>
            <p:ph type="body" sz="quarter" idx="13"/>
          </p:nvPr>
        </p:nvSpPr>
        <p:spPr>
          <a:xfrm>
            <a:off x="234000" y="248323"/>
            <a:ext cx="7649434" cy="841337"/>
          </a:xfrm>
        </p:spPr>
        <p:txBody>
          <a:bodyPr/>
          <a:lstStyle/>
          <a:p>
            <a:r>
              <a:rPr lang="de-DE" dirty="0"/>
              <a:t>Level </a:t>
            </a:r>
            <a:r>
              <a:rPr lang="de-DE" dirty="0" err="1" smtClean="0"/>
              <a:t>of</a:t>
            </a:r>
            <a:r>
              <a:rPr lang="de-DE" dirty="0" smtClean="0"/>
              <a:t> Disruption – </a:t>
            </a:r>
            <a:r>
              <a:rPr lang="de-DE" u="sng" dirty="0" smtClean="0"/>
              <a:t>Average Values</a:t>
            </a:r>
            <a:r>
              <a:rPr lang="de-DE" dirty="0" smtClean="0"/>
              <a:t> </a:t>
            </a:r>
            <a:r>
              <a:rPr lang="de-DE" dirty="0" err="1" smtClean="0"/>
              <a:t>of</a:t>
            </a:r>
            <a:r>
              <a:rPr lang="de-DE" dirty="0" smtClean="0"/>
              <a:t> the Score </a:t>
            </a:r>
            <a:endParaRPr lang="de-DE" dirty="0"/>
          </a:p>
          <a:p>
            <a:endParaRPr lang="de-DE" dirty="0"/>
          </a:p>
        </p:txBody>
      </p:sp>
      <p:sp>
        <p:nvSpPr>
          <p:cNvPr id="4" name="Textplatzhalter 4"/>
          <p:cNvSpPr txBox="1">
            <a:spLocks/>
          </p:cNvSpPr>
          <p:nvPr/>
        </p:nvSpPr>
        <p:spPr>
          <a:xfrm>
            <a:off x="234000" y="873125"/>
            <a:ext cx="8452800" cy="233016"/>
          </a:xfrm>
          <a:prstGeom prst="rect">
            <a:avLst/>
          </a:prstGeom>
        </p:spPr>
        <p:txBody>
          <a:bodyPr vert="horz" lIns="0" tIns="0" rIns="0"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none"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cap="none" baseline="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cap="none" baseline="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dirty="0" smtClean="0"/>
              <a:t>The score indicates the level of disruption </a:t>
            </a:r>
            <a:endParaRPr lang="de-DE" sz="1800" b="1" dirty="0"/>
          </a:p>
        </p:txBody>
      </p:sp>
      <p:sp>
        <p:nvSpPr>
          <p:cNvPr id="8" name="Textplatzhalter 2"/>
          <p:cNvSpPr>
            <a:spLocks noGrp="1"/>
          </p:cNvSpPr>
          <p:nvPr>
            <p:ph type="body" sz="quarter" idx="16"/>
          </p:nvPr>
        </p:nvSpPr>
        <p:spPr>
          <a:xfrm>
            <a:off x="633413" y="4638545"/>
            <a:ext cx="6129337" cy="387798"/>
          </a:xfrm>
        </p:spPr>
        <p:txBody>
          <a:bodyPr>
            <a:spAutoFit/>
          </a:bodyPr>
          <a:lstStyle/>
          <a:p>
            <a:r>
              <a:rPr lang="en-US" sz="700" dirty="0"/>
              <a:t>Base: All respondents n=2.000, </a:t>
            </a:r>
            <a:r>
              <a:rPr lang="en-US" sz="700" dirty="0" smtClean="0"/>
              <a:t>Results in %</a:t>
            </a:r>
            <a:endParaRPr lang="en-US" sz="700" dirty="0"/>
          </a:p>
          <a:p>
            <a:r>
              <a:rPr lang="en-US" sz="700" dirty="0" smtClean="0"/>
              <a:t>Question </a:t>
            </a:r>
            <a:r>
              <a:rPr lang="en-US" sz="700" dirty="0"/>
              <a:t>R1: Overall Assessment of Online </a:t>
            </a:r>
            <a:r>
              <a:rPr lang="en-US" sz="700" dirty="0" smtClean="0"/>
              <a:t>Advertising; Question </a:t>
            </a:r>
            <a:r>
              <a:rPr lang="en-US" sz="700" dirty="0"/>
              <a:t>R2: Level of Disturbance (All Advertising Forms)</a:t>
            </a:r>
          </a:p>
          <a:p>
            <a:r>
              <a:rPr lang="en-US" sz="700" dirty="0"/>
              <a:t>Question R3: Ranking of the Advertising </a:t>
            </a:r>
            <a:r>
              <a:rPr lang="en-US" sz="700" dirty="0" smtClean="0"/>
              <a:t>Forms; Question </a:t>
            </a:r>
            <a:r>
              <a:rPr lang="en-US" sz="700" dirty="0"/>
              <a:t>R4: Level of Disturbance (Selected Advertising Forms)</a:t>
            </a:r>
          </a:p>
          <a:p>
            <a:r>
              <a:rPr lang="en-US" sz="700" dirty="0"/>
              <a:t>Scores: Average of the individual scores per advertising form calculated from Questions R01 to R04, value area from 0 (irrelevant) to 100 (=very </a:t>
            </a:r>
            <a:r>
              <a:rPr lang="en-US" sz="700" dirty="0" smtClean="0"/>
              <a:t>disruptive) possible</a:t>
            </a:r>
            <a:endParaRPr lang="en-US" sz="700" dirty="0"/>
          </a:p>
        </p:txBody>
      </p:sp>
      <p:graphicFrame>
        <p:nvGraphicFramePr>
          <p:cNvPr id="5" name="Tabelle 4"/>
          <p:cNvGraphicFramePr>
            <a:graphicFrameLocks noGrp="1"/>
          </p:cNvGraphicFramePr>
          <p:nvPr>
            <p:extLst>
              <p:ext uri="{D42A27DB-BD31-4B8C-83A1-F6EECF244321}">
                <p14:modId xmlns:p14="http://schemas.microsoft.com/office/powerpoint/2010/main" val="360103290"/>
              </p:ext>
            </p:extLst>
          </p:nvPr>
        </p:nvGraphicFramePr>
        <p:xfrm>
          <a:off x="474666" y="4113897"/>
          <a:ext cx="8434387" cy="411479"/>
        </p:xfrm>
        <a:graphic>
          <a:graphicData uri="http://schemas.openxmlformats.org/drawingml/2006/table">
            <a:tbl>
              <a:tblPr firstRow="1" bandRow="1">
                <a:tableStyleId>{5C22544A-7EE6-4342-B048-85BDC9FD1C3A}</a:tableStyleId>
              </a:tblPr>
              <a:tblGrid>
                <a:gridCol w="648799"/>
                <a:gridCol w="648799"/>
                <a:gridCol w="648799"/>
                <a:gridCol w="648799"/>
                <a:gridCol w="648799"/>
                <a:gridCol w="648799"/>
                <a:gridCol w="648799"/>
                <a:gridCol w="648799"/>
                <a:gridCol w="648799"/>
                <a:gridCol w="648799"/>
                <a:gridCol w="648799"/>
                <a:gridCol w="648799"/>
                <a:gridCol w="648799"/>
              </a:tblGrid>
              <a:tr h="370840">
                <a:tc>
                  <a:txBody>
                    <a:bodyPr/>
                    <a:lstStyle/>
                    <a:p>
                      <a:pPr algn="ctr"/>
                      <a:r>
                        <a:rPr lang="de-DE" sz="900" b="0" dirty="0" smtClean="0">
                          <a:solidFill>
                            <a:schemeClr val="tx1"/>
                          </a:solidFill>
                        </a:rPr>
                        <a:t>Pop-up</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Ad-Banner - All Around</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Ad-Banner - Animated Banner</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Video Ad - Unskippable video</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Hidden Native Ad</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Text Ad - Between </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err="1" smtClean="0">
                          <a:solidFill>
                            <a:schemeClr val="tx1"/>
                          </a:solidFill>
                        </a:rPr>
                        <a:t>subtle</a:t>
                      </a:r>
                      <a:r>
                        <a:rPr lang="de-DE" sz="900" b="0" dirty="0" smtClean="0">
                          <a:solidFill>
                            <a:schemeClr val="tx1"/>
                          </a:solidFill>
                        </a:rPr>
                        <a:t> Native </a:t>
                      </a:r>
                      <a:r>
                        <a:rPr lang="de-DE" sz="900" b="0" dirty="0" err="1" smtClean="0">
                          <a:solidFill>
                            <a:schemeClr val="tx1"/>
                          </a:solidFill>
                        </a:rPr>
                        <a:t>Tweets</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Ad-Banner - Attention Grabbing</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Text Ad - Below</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Text Ad - Next To</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Ad-Banner - Conservative</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Search Ad - High </a:t>
                      </a:r>
                      <a:r>
                        <a:rPr lang="de-DE" sz="900" b="0" dirty="0" err="1" smtClean="0">
                          <a:solidFill>
                            <a:schemeClr val="tx1"/>
                          </a:solidFill>
                        </a:rPr>
                        <a:t>Quantity</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Search Ad - Low </a:t>
                      </a:r>
                      <a:br>
                        <a:rPr lang="de-DE" sz="900" b="0" dirty="0" smtClean="0">
                          <a:solidFill>
                            <a:schemeClr val="tx1"/>
                          </a:solidFill>
                        </a:rPr>
                      </a:br>
                      <a:r>
                        <a:rPr lang="de-DE" sz="900" b="0" dirty="0" err="1" smtClean="0">
                          <a:solidFill>
                            <a:schemeClr val="tx1"/>
                          </a:solidFill>
                        </a:rPr>
                        <a:t>Quantity</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06197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 5"/>
          <p:cNvGraphicFramePr/>
          <p:nvPr>
            <p:extLst>
              <p:ext uri="{D42A27DB-BD31-4B8C-83A1-F6EECF244321}">
                <p14:modId xmlns:p14="http://schemas.microsoft.com/office/powerpoint/2010/main" val="158425556"/>
              </p:ext>
            </p:extLst>
          </p:nvPr>
        </p:nvGraphicFramePr>
        <p:xfrm>
          <a:off x="233363" y="1216024"/>
          <a:ext cx="8837612" cy="338772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platzhalter 1"/>
          <p:cNvSpPr>
            <a:spLocks noGrp="1"/>
          </p:cNvSpPr>
          <p:nvPr>
            <p:ph type="body" sz="quarter" idx="13"/>
          </p:nvPr>
        </p:nvSpPr>
        <p:spPr>
          <a:xfrm>
            <a:off x="234000" y="248323"/>
            <a:ext cx="7649434" cy="841337"/>
          </a:xfrm>
        </p:spPr>
        <p:txBody>
          <a:bodyPr/>
          <a:lstStyle/>
          <a:p>
            <a:r>
              <a:rPr lang="de-DE" dirty="0"/>
              <a:t>Level </a:t>
            </a:r>
            <a:r>
              <a:rPr lang="de-DE" dirty="0" err="1" smtClean="0"/>
              <a:t>of</a:t>
            </a:r>
            <a:r>
              <a:rPr lang="de-DE" dirty="0" smtClean="0"/>
              <a:t> </a:t>
            </a:r>
            <a:r>
              <a:rPr lang="de-DE" dirty="0" err="1"/>
              <a:t>Disruption</a:t>
            </a:r>
            <a:r>
              <a:rPr lang="de-DE" dirty="0"/>
              <a:t> – </a:t>
            </a:r>
            <a:r>
              <a:rPr lang="de-DE" u="sng" dirty="0"/>
              <a:t>Median</a:t>
            </a:r>
            <a:r>
              <a:rPr lang="de-DE" dirty="0"/>
              <a:t> </a:t>
            </a:r>
            <a:r>
              <a:rPr lang="de-DE" dirty="0" err="1" smtClean="0"/>
              <a:t>of</a:t>
            </a:r>
            <a:r>
              <a:rPr lang="de-DE" dirty="0" smtClean="0"/>
              <a:t> </a:t>
            </a:r>
            <a:r>
              <a:rPr lang="de-DE" dirty="0" err="1"/>
              <a:t>the</a:t>
            </a:r>
            <a:r>
              <a:rPr lang="de-DE" dirty="0"/>
              <a:t> Score </a:t>
            </a:r>
          </a:p>
          <a:p>
            <a:endParaRPr lang="de-DE" dirty="0"/>
          </a:p>
        </p:txBody>
      </p:sp>
      <p:sp>
        <p:nvSpPr>
          <p:cNvPr id="4" name="Textplatzhalter 4"/>
          <p:cNvSpPr txBox="1">
            <a:spLocks/>
          </p:cNvSpPr>
          <p:nvPr/>
        </p:nvSpPr>
        <p:spPr>
          <a:xfrm>
            <a:off x="234000" y="873125"/>
            <a:ext cx="8452800" cy="233016"/>
          </a:xfrm>
          <a:prstGeom prst="rect">
            <a:avLst/>
          </a:prstGeom>
        </p:spPr>
        <p:txBody>
          <a:bodyPr vert="horz" lIns="0" tIns="0" rIns="0"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none"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cap="none" baseline="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cap="none" baseline="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dirty="0" smtClean="0"/>
              <a:t>The score indicates the level of disruption </a:t>
            </a:r>
            <a:endParaRPr lang="de-DE" sz="1800" b="1" dirty="0"/>
          </a:p>
        </p:txBody>
      </p:sp>
      <p:sp>
        <p:nvSpPr>
          <p:cNvPr id="8" name="Textplatzhalter 2"/>
          <p:cNvSpPr>
            <a:spLocks noGrp="1"/>
          </p:cNvSpPr>
          <p:nvPr>
            <p:ph type="body" sz="quarter" idx="16"/>
          </p:nvPr>
        </p:nvSpPr>
        <p:spPr>
          <a:xfrm>
            <a:off x="633413" y="4638545"/>
            <a:ext cx="6129337" cy="387798"/>
          </a:xfrm>
        </p:spPr>
        <p:txBody>
          <a:bodyPr>
            <a:spAutoFit/>
          </a:bodyPr>
          <a:lstStyle/>
          <a:p>
            <a:r>
              <a:rPr lang="en-US" sz="700" dirty="0"/>
              <a:t>Base: All respondents n=2.000, </a:t>
            </a:r>
            <a:r>
              <a:rPr lang="en-US" sz="700" dirty="0" smtClean="0"/>
              <a:t>Results in %</a:t>
            </a:r>
            <a:endParaRPr lang="en-US" sz="700" dirty="0"/>
          </a:p>
          <a:p>
            <a:r>
              <a:rPr lang="en-US" sz="700" dirty="0" smtClean="0"/>
              <a:t>Question </a:t>
            </a:r>
            <a:r>
              <a:rPr lang="en-US" sz="700" dirty="0"/>
              <a:t>R1: Overall Assessment of Online </a:t>
            </a:r>
            <a:r>
              <a:rPr lang="en-US" sz="700" dirty="0" smtClean="0"/>
              <a:t>Advertising; Question </a:t>
            </a:r>
            <a:r>
              <a:rPr lang="en-US" sz="700" dirty="0"/>
              <a:t>R2: Level of Disturbance (All Advertising Forms)</a:t>
            </a:r>
          </a:p>
          <a:p>
            <a:r>
              <a:rPr lang="en-US" sz="700" dirty="0"/>
              <a:t>Question R3: Ranking of the Advertising </a:t>
            </a:r>
            <a:r>
              <a:rPr lang="en-US" sz="700" dirty="0" smtClean="0"/>
              <a:t>Forms; Question </a:t>
            </a:r>
            <a:r>
              <a:rPr lang="en-US" sz="700" dirty="0"/>
              <a:t>R4: Level of Disturbance (Selected Advertising Forms)</a:t>
            </a:r>
          </a:p>
          <a:p>
            <a:r>
              <a:rPr lang="en-US" sz="700" dirty="0"/>
              <a:t>Scores: Average of the individual scores per advertising form calculated from Questions R01 to R04, value area from 0 (irrelevant) to 100 (=very </a:t>
            </a:r>
            <a:r>
              <a:rPr lang="en-US" sz="700" dirty="0" smtClean="0"/>
              <a:t>disruptive) possible</a:t>
            </a:r>
            <a:endParaRPr lang="en-US" sz="700" dirty="0"/>
          </a:p>
        </p:txBody>
      </p:sp>
      <p:graphicFrame>
        <p:nvGraphicFramePr>
          <p:cNvPr id="5" name="Tabelle 4"/>
          <p:cNvGraphicFramePr>
            <a:graphicFrameLocks noGrp="1"/>
          </p:cNvGraphicFramePr>
          <p:nvPr>
            <p:extLst>
              <p:ext uri="{D42A27DB-BD31-4B8C-83A1-F6EECF244321}">
                <p14:modId xmlns:p14="http://schemas.microsoft.com/office/powerpoint/2010/main" val="4257698492"/>
              </p:ext>
            </p:extLst>
          </p:nvPr>
        </p:nvGraphicFramePr>
        <p:xfrm>
          <a:off x="474666" y="4113897"/>
          <a:ext cx="8434387" cy="411479"/>
        </p:xfrm>
        <a:graphic>
          <a:graphicData uri="http://schemas.openxmlformats.org/drawingml/2006/table">
            <a:tbl>
              <a:tblPr firstRow="1" bandRow="1">
                <a:tableStyleId>{5C22544A-7EE6-4342-B048-85BDC9FD1C3A}</a:tableStyleId>
              </a:tblPr>
              <a:tblGrid>
                <a:gridCol w="648799"/>
                <a:gridCol w="648799"/>
                <a:gridCol w="648799"/>
                <a:gridCol w="648799"/>
                <a:gridCol w="648799"/>
                <a:gridCol w="648799"/>
                <a:gridCol w="648799"/>
                <a:gridCol w="648799"/>
                <a:gridCol w="648799"/>
                <a:gridCol w="648799"/>
                <a:gridCol w="648799"/>
                <a:gridCol w="648799"/>
                <a:gridCol w="648799"/>
              </a:tblGrid>
              <a:tr h="370840">
                <a:tc>
                  <a:txBody>
                    <a:bodyPr/>
                    <a:lstStyle/>
                    <a:p>
                      <a:pPr algn="ctr"/>
                      <a:r>
                        <a:rPr lang="de-DE" sz="900" b="0" dirty="0" smtClean="0">
                          <a:solidFill>
                            <a:schemeClr val="tx1"/>
                          </a:solidFill>
                        </a:rPr>
                        <a:t>Pop-up</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Ad-Banner - All Around</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Ad-Banner - Animated Banner</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Video Ad - Unskippable video</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Hidden Native Ad</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Text Ad - Between </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err="1" smtClean="0">
                          <a:solidFill>
                            <a:schemeClr val="tx1"/>
                          </a:solidFill>
                        </a:rPr>
                        <a:t>subtle</a:t>
                      </a:r>
                      <a:r>
                        <a:rPr lang="de-DE" sz="900" b="0" dirty="0" smtClean="0">
                          <a:solidFill>
                            <a:schemeClr val="tx1"/>
                          </a:solidFill>
                        </a:rPr>
                        <a:t> Native </a:t>
                      </a:r>
                      <a:r>
                        <a:rPr lang="de-DE" sz="900" b="0" dirty="0" err="1" smtClean="0">
                          <a:solidFill>
                            <a:schemeClr val="tx1"/>
                          </a:solidFill>
                        </a:rPr>
                        <a:t>Tweets</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Ad-Banner - Attention Grabbing</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Text Ad - Below</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Ad-Banner - </a:t>
                      </a:r>
                      <a:r>
                        <a:rPr lang="de-DE" sz="900" b="0" dirty="0" err="1" smtClean="0">
                          <a:solidFill>
                            <a:schemeClr val="tx1"/>
                          </a:solidFill>
                        </a:rPr>
                        <a:t>Conservative</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24282" rtl="0" eaLnBrk="1" fontAlgn="auto" latinLnBrk="0" hangingPunct="1">
                        <a:lnSpc>
                          <a:spcPct val="100000"/>
                        </a:lnSpc>
                        <a:spcBef>
                          <a:spcPts val="0"/>
                        </a:spcBef>
                        <a:spcAft>
                          <a:spcPts val="0"/>
                        </a:spcAft>
                        <a:buClrTx/>
                        <a:buSzTx/>
                        <a:buFontTx/>
                        <a:buNone/>
                        <a:tabLst/>
                        <a:defRPr/>
                      </a:pPr>
                      <a:r>
                        <a:rPr lang="de-DE" sz="900" b="0" dirty="0" smtClean="0">
                          <a:solidFill>
                            <a:schemeClr val="tx1"/>
                          </a:solidFill>
                        </a:rPr>
                        <a:t>Text Ad - Next </a:t>
                      </a:r>
                      <a:r>
                        <a:rPr lang="de-DE" sz="900" b="0" dirty="0" err="1" smtClean="0">
                          <a:solidFill>
                            <a:schemeClr val="tx1"/>
                          </a:solidFill>
                        </a:rPr>
                        <a:t>To</a:t>
                      </a:r>
                      <a:endParaRPr lang="de-DE" sz="900" b="0" dirty="0" smtClean="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Search Ad - High </a:t>
                      </a:r>
                      <a:r>
                        <a:rPr lang="de-DE" sz="900" b="0" dirty="0" err="1" smtClean="0">
                          <a:solidFill>
                            <a:schemeClr val="tx1"/>
                          </a:solidFill>
                        </a:rPr>
                        <a:t>Quantity</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Search Ad - Low </a:t>
                      </a:r>
                      <a:br>
                        <a:rPr lang="de-DE" sz="900" b="0" dirty="0" smtClean="0">
                          <a:solidFill>
                            <a:schemeClr val="tx1"/>
                          </a:solidFill>
                        </a:rPr>
                      </a:br>
                      <a:r>
                        <a:rPr lang="de-DE" sz="900" b="0" dirty="0" err="1" smtClean="0">
                          <a:solidFill>
                            <a:schemeClr val="tx1"/>
                          </a:solidFill>
                        </a:rPr>
                        <a:t>Quantity</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3039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 5"/>
          <p:cNvGraphicFramePr/>
          <p:nvPr>
            <p:extLst>
              <p:ext uri="{D42A27DB-BD31-4B8C-83A1-F6EECF244321}">
                <p14:modId xmlns:p14="http://schemas.microsoft.com/office/powerpoint/2010/main" val="1473725406"/>
              </p:ext>
            </p:extLst>
          </p:nvPr>
        </p:nvGraphicFramePr>
        <p:xfrm>
          <a:off x="233363" y="1216024"/>
          <a:ext cx="8837612" cy="338772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platzhalter 1"/>
          <p:cNvSpPr>
            <a:spLocks noGrp="1"/>
          </p:cNvSpPr>
          <p:nvPr>
            <p:ph type="body" sz="quarter" idx="13"/>
          </p:nvPr>
        </p:nvSpPr>
        <p:spPr/>
        <p:txBody>
          <a:bodyPr/>
          <a:lstStyle/>
          <a:p>
            <a:r>
              <a:rPr lang="de-DE" dirty="0" smtClean="0"/>
              <a:t>Top Ad</a:t>
            </a:r>
            <a:endParaRPr lang="de-DE" dirty="0"/>
          </a:p>
        </p:txBody>
      </p:sp>
      <p:sp>
        <p:nvSpPr>
          <p:cNvPr id="4" name="Textplatzhalter 4"/>
          <p:cNvSpPr txBox="1">
            <a:spLocks/>
          </p:cNvSpPr>
          <p:nvPr/>
        </p:nvSpPr>
        <p:spPr>
          <a:xfrm>
            <a:off x="234000" y="873125"/>
            <a:ext cx="8452800" cy="233016"/>
          </a:xfrm>
          <a:prstGeom prst="rect">
            <a:avLst/>
          </a:prstGeom>
        </p:spPr>
        <p:txBody>
          <a:bodyPr vert="horz" lIns="0" tIns="0" rIns="0"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none"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cap="none" baseline="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cap="none" baseline="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dirty="0"/>
              <a:t>Top-Ad: Percentage share </a:t>
            </a:r>
            <a:r>
              <a:rPr lang="en-US" sz="1800" b="1" dirty="0" smtClean="0"/>
              <a:t>of advertising </a:t>
            </a:r>
            <a:r>
              <a:rPr lang="en-US" sz="1800" b="1" dirty="0"/>
              <a:t>forms that disrupt most in the individual case</a:t>
            </a:r>
            <a:endParaRPr lang="de-DE" sz="1800" b="1" dirty="0"/>
          </a:p>
        </p:txBody>
      </p:sp>
      <p:sp>
        <p:nvSpPr>
          <p:cNvPr id="8" name="Textplatzhalter 2"/>
          <p:cNvSpPr>
            <a:spLocks noGrp="1"/>
          </p:cNvSpPr>
          <p:nvPr>
            <p:ph type="body" sz="quarter" idx="16"/>
          </p:nvPr>
        </p:nvSpPr>
        <p:spPr>
          <a:xfrm>
            <a:off x="633413" y="4638545"/>
            <a:ext cx="6129337" cy="387798"/>
          </a:xfrm>
        </p:spPr>
        <p:txBody>
          <a:bodyPr>
            <a:spAutoFit/>
          </a:bodyPr>
          <a:lstStyle/>
          <a:p>
            <a:r>
              <a:rPr lang="en-US" sz="700" dirty="0"/>
              <a:t>Base: All respondents n=2.000, </a:t>
            </a:r>
            <a:r>
              <a:rPr lang="en-US" sz="700" dirty="0" smtClean="0"/>
              <a:t>Results in %</a:t>
            </a:r>
            <a:endParaRPr lang="en-US" sz="700" dirty="0"/>
          </a:p>
          <a:p>
            <a:r>
              <a:rPr lang="en-US" sz="700" dirty="0" smtClean="0"/>
              <a:t>Question </a:t>
            </a:r>
            <a:r>
              <a:rPr lang="en-US" sz="700" dirty="0"/>
              <a:t>R1: Overall Assessment of Online </a:t>
            </a:r>
            <a:r>
              <a:rPr lang="en-US" sz="700" dirty="0" smtClean="0"/>
              <a:t>Advertising; Question </a:t>
            </a:r>
            <a:r>
              <a:rPr lang="en-US" sz="700" dirty="0"/>
              <a:t>R2: Level of Disturbance (All Advertising Forms)</a:t>
            </a:r>
          </a:p>
          <a:p>
            <a:r>
              <a:rPr lang="en-US" sz="700" dirty="0"/>
              <a:t>Question R3: Ranking of the Advertising </a:t>
            </a:r>
            <a:r>
              <a:rPr lang="en-US" sz="700" dirty="0" smtClean="0"/>
              <a:t>Forms; Question </a:t>
            </a:r>
            <a:r>
              <a:rPr lang="en-US" sz="700" dirty="0"/>
              <a:t>R4: Level of Disturbance (Selected Advertising Forms)</a:t>
            </a:r>
          </a:p>
          <a:p>
            <a:r>
              <a:rPr lang="en-US" sz="700" dirty="0"/>
              <a:t>Scores: Average of the individual scores per advertising form calculated from Questions R01 to R04, value area from 0 (irrelevant) to 100 (=very </a:t>
            </a:r>
            <a:r>
              <a:rPr lang="en-US" sz="700" dirty="0" smtClean="0"/>
              <a:t>disruptive) possible</a:t>
            </a:r>
            <a:endParaRPr lang="en-US" sz="700" dirty="0"/>
          </a:p>
        </p:txBody>
      </p:sp>
      <p:graphicFrame>
        <p:nvGraphicFramePr>
          <p:cNvPr id="5" name="Tabelle 4"/>
          <p:cNvGraphicFramePr>
            <a:graphicFrameLocks noGrp="1"/>
          </p:cNvGraphicFramePr>
          <p:nvPr>
            <p:extLst>
              <p:ext uri="{D42A27DB-BD31-4B8C-83A1-F6EECF244321}">
                <p14:modId xmlns:p14="http://schemas.microsoft.com/office/powerpoint/2010/main" val="1690483329"/>
              </p:ext>
            </p:extLst>
          </p:nvPr>
        </p:nvGraphicFramePr>
        <p:xfrm>
          <a:off x="474666" y="4113897"/>
          <a:ext cx="8434387" cy="411479"/>
        </p:xfrm>
        <a:graphic>
          <a:graphicData uri="http://schemas.openxmlformats.org/drawingml/2006/table">
            <a:tbl>
              <a:tblPr firstRow="1" bandRow="1">
                <a:tableStyleId>{5C22544A-7EE6-4342-B048-85BDC9FD1C3A}</a:tableStyleId>
              </a:tblPr>
              <a:tblGrid>
                <a:gridCol w="648799"/>
                <a:gridCol w="648799"/>
                <a:gridCol w="648799"/>
                <a:gridCol w="648799"/>
                <a:gridCol w="648799"/>
                <a:gridCol w="648799"/>
                <a:gridCol w="648799"/>
                <a:gridCol w="648799"/>
                <a:gridCol w="648799"/>
                <a:gridCol w="648799"/>
                <a:gridCol w="648799"/>
                <a:gridCol w="648799"/>
                <a:gridCol w="648799"/>
              </a:tblGrid>
              <a:tr h="370840">
                <a:tc>
                  <a:txBody>
                    <a:bodyPr/>
                    <a:lstStyle/>
                    <a:p>
                      <a:pPr algn="ctr"/>
                      <a:r>
                        <a:rPr lang="de-DE" sz="900" b="0" dirty="0" smtClean="0">
                          <a:solidFill>
                            <a:schemeClr val="tx1"/>
                          </a:solidFill>
                        </a:rPr>
                        <a:t>Pop-up Ad</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Ad-Banner - All Around</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Ad-Banner - Animated Banner</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Video Ad - Unskippable video</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Hidden Native Ad</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err="1" smtClean="0">
                          <a:solidFill>
                            <a:schemeClr val="tx1"/>
                          </a:solidFill>
                        </a:rPr>
                        <a:t>subtle</a:t>
                      </a:r>
                      <a:r>
                        <a:rPr lang="de-DE" sz="900" b="0" dirty="0" smtClean="0">
                          <a:solidFill>
                            <a:schemeClr val="tx1"/>
                          </a:solidFill>
                        </a:rPr>
                        <a:t> </a:t>
                      </a:r>
                      <a:r>
                        <a:rPr lang="de-DE" sz="900" b="0" dirty="0" err="1" smtClean="0">
                          <a:solidFill>
                            <a:schemeClr val="tx1"/>
                          </a:solidFill>
                        </a:rPr>
                        <a:t>Tweets</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Search Ad - High </a:t>
                      </a:r>
                      <a:br>
                        <a:rPr lang="de-DE" sz="900" b="0" smtClean="0">
                          <a:solidFill>
                            <a:schemeClr val="tx1"/>
                          </a:solidFill>
                        </a:rPr>
                      </a:br>
                      <a:r>
                        <a:rPr lang="de-DE" sz="900" b="0" smtClean="0">
                          <a:solidFill>
                            <a:schemeClr val="tx1"/>
                          </a:solidFill>
                        </a:rPr>
                        <a:t>Quantity</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Text Ad - Between</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Text Ad - Next To</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Search Ad - Low </a:t>
                      </a:r>
                      <a:br>
                        <a:rPr lang="de-DE" sz="900" b="0" smtClean="0">
                          <a:solidFill>
                            <a:schemeClr val="tx1"/>
                          </a:solidFill>
                        </a:rPr>
                      </a:br>
                      <a:r>
                        <a:rPr lang="de-DE" sz="900" b="0" smtClean="0">
                          <a:solidFill>
                            <a:schemeClr val="tx1"/>
                          </a:solidFill>
                        </a:rPr>
                        <a:t>Quantity</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Ad-Banner - Attention Grabbing</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Text Ad - Below</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Ad-Banner - Conservative</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73527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 5"/>
          <p:cNvGraphicFramePr/>
          <p:nvPr>
            <p:extLst>
              <p:ext uri="{D42A27DB-BD31-4B8C-83A1-F6EECF244321}">
                <p14:modId xmlns:p14="http://schemas.microsoft.com/office/powerpoint/2010/main" val="2433179655"/>
              </p:ext>
            </p:extLst>
          </p:nvPr>
        </p:nvGraphicFramePr>
        <p:xfrm>
          <a:off x="233363" y="1216024"/>
          <a:ext cx="8837612" cy="338772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platzhalter 1"/>
          <p:cNvSpPr>
            <a:spLocks noGrp="1"/>
          </p:cNvSpPr>
          <p:nvPr>
            <p:ph type="body" sz="quarter" idx="13"/>
          </p:nvPr>
        </p:nvSpPr>
        <p:spPr/>
        <p:txBody>
          <a:bodyPr/>
          <a:lstStyle/>
          <a:p>
            <a:r>
              <a:rPr lang="de-DE" dirty="0" err="1" smtClean="0"/>
              <a:t>Very</a:t>
            </a:r>
            <a:r>
              <a:rPr lang="de-DE" dirty="0" smtClean="0"/>
              <a:t> </a:t>
            </a:r>
            <a:r>
              <a:rPr lang="de-DE" dirty="0" err="1" smtClean="0"/>
              <a:t>disruptive</a:t>
            </a:r>
            <a:endParaRPr lang="de-DE" dirty="0"/>
          </a:p>
        </p:txBody>
      </p:sp>
      <p:sp>
        <p:nvSpPr>
          <p:cNvPr id="4" name="Textplatzhalter 4"/>
          <p:cNvSpPr txBox="1">
            <a:spLocks/>
          </p:cNvSpPr>
          <p:nvPr/>
        </p:nvSpPr>
        <p:spPr>
          <a:xfrm>
            <a:off x="234000" y="873125"/>
            <a:ext cx="8452800" cy="233016"/>
          </a:xfrm>
          <a:prstGeom prst="rect">
            <a:avLst/>
          </a:prstGeom>
        </p:spPr>
        <p:txBody>
          <a:bodyPr vert="horz" lIns="0" tIns="0" rIns="0"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none"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cap="none" baseline="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cap="none" baseline="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dirty="0" smtClean="0"/>
              <a:t>disruptive </a:t>
            </a:r>
            <a:r>
              <a:rPr lang="en-US" sz="1800" b="1" dirty="0"/>
              <a:t>impact: Frequency of each of advertising form with a score </a:t>
            </a:r>
            <a:r>
              <a:rPr lang="en-US" sz="1800" b="1" u="sng" dirty="0"/>
              <a:t>greater than </a:t>
            </a:r>
            <a:r>
              <a:rPr lang="en-US" sz="1800" b="1" u="sng" dirty="0" smtClean="0"/>
              <a:t>90 </a:t>
            </a:r>
            <a:r>
              <a:rPr lang="en-US" sz="1800" b="1" dirty="0" smtClean="0"/>
              <a:t>in the individual case</a:t>
            </a:r>
            <a:endParaRPr lang="de-DE" sz="1800" b="1" dirty="0"/>
          </a:p>
        </p:txBody>
      </p:sp>
      <p:sp>
        <p:nvSpPr>
          <p:cNvPr id="8" name="Textplatzhalter 2"/>
          <p:cNvSpPr>
            <a:spLocks noGrp="1"/>
          </p:cNvSpPr>
          <p:nvPr>
            <p:ph type="body" sz="quarter" idx="16"/>
          </p:nvPr>
        </p:nvSpPr>
        <p:spPr>
          <a:xfrm>
            <a:off x="633413" y="4638545"/>
            <a:ext cx="6129337" cy="387798"/>
          </a:xfrm>
        </p:spPr>
        <p:txBody>
          <a:bodyPr>
            <a:spAutoFit/>
          </a:bodyPr>
          <a:lstStyle/>
          <a:p>
            <a:r>
              <a:rPr lang="en-US" sz="700" dirty="0"/>
              <a:t>Base: All respondents n=2.000, </a:t>
            </a:r>
            <a:r>
              <a:rPr lang="en-US" sz="700" dirty="0" smtClean="0"/>
              <a:t>Results in %</a:t>
            </a:r>
            <a:endParaRPr lang="en-US" sz="700" dirty="0"/>
          </a:p>
          <a:p>
            <a:r>
              <a:rPr lang="en-US" sz="700" dirty="0" smtClean="0"/>
              <a:t>Question </a:t>
            </a:r>
            <a:r>
              <a:rPr lang="en-US" sz="700" dirty="0"/>
              <a:t>R1: Overall Assessment of Online </a:t>
            </a:r>
            <a:r>
              <a:rPr lang="en-US" sz="700" dirty="0" smtClean="0"/>
              <a:t>Advertising; Question </a:t>
            </a:r>
            <a:r>
              <a:rPr lang="en-US" sz="700" dirty="0"/>
              <a:t>R2: Level of Disturbance (All Advertising Forms)</a:t>
            </a:r>
          </a:p>
          <a:p>
            <a:r>
              <a:rPr lang="en-US" sz="700" dirty="0"/>
              <a:t>Question R3: Ranking of the Advertising </a:t>
            </a:r>
            <a:r>
              <a:rPr lang="en-US" sz="700" dirty="0" smtClean="0"/>
              <a:t>Forms; Question </a:t>
            </a:r>
            <a:r>
              <a:rPr lang="en-US" sz="700" dirty="0"/>
              <a:t>R4: Level of Disturbance (Selected Advertising Forms)</a:t>
            </a:r>
          </a:p>
          <a:p>
            <a:r>
              <a:rPr lang="en-US" sz="700" dirty="0"/>
              <a:t>Scores: Average of the individual scores per advertising form calculated from Questions R01 to R04, value area from 0 (irrelevant) to 100 (=very </a:t>
            </a:r>
            <a:r>
              <a:rPr lang="en-US" sz="700" dirty="0" smtClean="0"/>
              <a:t>disruptive) possible</a:t>
            </a:r>
            <a:endParaRPr lang="en-US" sz="700" dirty="0"/>
          </a:p>
        </p:txBody>
      </p:sp>
      <p:graphicFrame>
        <p:nvGraphicFramePr>
          <p:cNvPr id="5" name="Tabelle 4"/>
          <p:cNvGraphicFramePr>
            <a:graphicFrameLocks noGrp="1"/>
          </p:cNvGraphicFramePr>
          <p:nvPr>
            <p:extLst>
              <p:ext uri="{D42A27DB-BD31-4B8C-83A1-F6EECF244321}">
                <p14:modId xmlns:p14="http://schemas.microsoft.com/office/powerpoint/2010/main" val="2051249435"/>
              </p:ext>
            </p:extLst>
          </p:nvPr>
        </p:nvGraphicFramePr>
        <p:xfrm>
          <a:off x="474666" y="4113897"/>
          <a:ext cx="8434387" cy="411479"/>
        </p:xfrm>
        <a:graphic>
          <a:graphicData uri="http://schemas.openxmlformats.org/drawingml/2006/table">
            <a:tbl>
              <a:tblPr firstRow="1" bandRow="1">
                <a:tableStyleId>{5C22544A-7EE6-4342-B048-85BDC9FD1C3A}</a:tableStyleId>
              </a:tblPr>
              <a:tblGrid>
                <a:gridCol w="648799"/>
                <a:gridCol w="648799"/>
                <a:gridCol w="648799"/>
                <a:gridCol w="648799"/>
                <a:gridCol w="648799"/>
                <a:gridCol w="648799"/>
                <a:gridCol w="648799"/>
                <a:gridCol w="648799"/>
                <a:gridCol w="648799"/>
                <a:gridCol w="648799"/>
                <a:gridCol w="648799"/>
                <a:gridCol w="648799"/>
                <a:gridCol w="648799"/>
              </a:tblGrid>
              <a:tr h="370840">
                <a:tc>
                  <a:txBody>
                    <a:bodyPr/>
                    <a:lstStyle/>
                    <a:p>
                      <a:pPr algn="ctr"/>
                      <a:r>
                        <a:rPr lang="de-DE" sz="900" b="0" dirty="0" smtClean="0">
                          <a:solidFill>
                            <a:schemeClr val="tx1"/>
                          </a:solidFill>
                        </a:rPr>
                        <a:t>Pop-up Ad</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Ad-Banner - All Around</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Ad-Banner - Animated Banner</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Video Ad - Unskippable video</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Hidden Native Ad</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err="1" smtClean="0">
                          <a:solidFill>
                            <a:schemeClr val="tx1"/>
                          </a:solidFill>
                        </a:rPr>
                        <a:t>subtle</a:t>
                      </a:r>
                      <a:r>
                        <a:rPr lang="de-DE" sz="900" b="0" dirty="0" smtClean="0">
                          <a:solidFill>
                            <a:schemeClr val="tx1"/>
                          </a:solidFill>
                        </a:rPr>
                        <a:t> </a:t>
                      </a:r>
                      <a:r>
                        <a:rPr lang="de-DE" sz="900" b="0" dirty="0" err="1" smtClean="0">
                          <a:solidFill>
                            <a:schemeClr val="tx1"/>
                          </a:solidFill>
                        </a:rPr>
                        <a:t>Tweets</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Text Ad - Between</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Ad-Banner - Attention Grabbing</a:t>
                      </a:r>
                      <a:endParaRPr lang="de-DE" sz="900" b="0" dirty="0" smtClean="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Text Ad - Next To</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Text Ad - Below</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Search Ad - High </a:t>
                      </a:r>
                      <a:br>
                        <a:rPr lang="de-DE" sz="900" b="0" smtClean="0">
                          <a:solidFill>
                            <a:schemeClr val="tx1"/>
                          </a:solidFill>
                        </a:rPr>
                      </a:br>
                      <a:r>
                        <a:rPr lang="de-DE" sz="900" b="0" smtClean="0">
                          <a:solidFill>
                            <a:schemeClr val="tx1"/>
                          </a:solidFill>
                        </a:rPr>
                        <a:t>Quantity</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Ad-Banner - Conservative</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Search Ad - Low </a:t>
                      </a:r>
                      <a:br>
                        <a:rPr lang="de-DE" sz="900" b="0" smtClean="0">
                          <a:solidFill>
                            <a:schemeClr val="tx1"/>
                          </a:solidFill>
                        </a:rPr>
                      </a:br>
                      <a:r>
                        <a:rPr lang="de-DE" sz="900" b="0" smtClean="0">
                          <a:solidFill>
                            <a:schemeClr val="tx1"/>
                          </a:solidFill>
                        </a:rPr>
                        <a:t>Quantity</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50961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 5"/>
          <p:cNvGraphicFramePr/>
          <p:nvPr>
            <p:extLst>
              <p:ext uri="{D42A27DB-BD31-4B8C-83A1-F6EECF244321}">
                <p14:modId xmlns:p14="http://schemas.microsoft.com/office/powerpoint/2010/main" val="2464173604"/>
              </p:ext>
            </p:extLst>
          </p:nvPr>
        </p:nvGraphicFramePr>
        <p:xfrm>
          <a:off x="233363" y="1216024"/>
          <a:ext cx="8837612" cy="338772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platzhalter 1"/>
          <p:cNvSpPr>
            <a:spLocks noGrp="1"/>
          </p:cNvSpPr>
          <p:nvPr>
            <p:ph type="body" sz="quarter" idx="13"/>
          </p:nvPr>
        </p:nvSpPr>
        <p:spPr/>
        <p:txBody>
          <a:bodyPr/>
          <a:lstStyle/>
          <a:p>
            <a:r>
              <a:rPr lang="de-DE" dirty="0" smtClean="0"/>
              <a:t>Not </a:t>
            </a:r>
            <a:r>
              <a:rPr lang="de-DE" dirty="0" err="1" smtClean="0"/>
              <a:t>disruptive</a:t>
            </a:r>
            <a:r>
              <a:rPr lang="de-DE" dirty="0" smtClean="0"/>
              <a:t> </a:t>
            </a:r>
            <a:r>
              <a:rPr lang="de-DE" dirty="0" err="1" smtClean="0"/>
              <a:t>at</a:t>
            </a:r>
            <a:r>
              <a:rPr lang="de-DE" dirty="0" smtClean="0"/>
              <a:t> all</a:t>
            </a:r>
            <a:endParaRPr lang="de-DE" dirty="0"/>
          </a:p>
        </p:txBody>
      </p:sp>
      <p:sp>
        <p:nvSpPr>
          <p:cNvPr id="4" name="Textplatzhalter 4"/>
          <p:cNvSpPr txBox="1">
            <a:spLocks/>
          </p:cNvSpPr>
          <p:nvPr/>
        </p:nvSpPr>
        <p:spPr>
          <a:xfrm>
            <a:off x="234000" y="873125"/>
            <a:ext cx="8452800" cy="233016"/>
          </a:xfrm>
          <a:prstGeom prst="rect">
            <a:avLst/>
          </a:prstGeom>
        </p:spPr>
        <p:txBody>
          <a:bodyPr vert="horz" lIns="0" tIns="0" rIns="0"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none"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cap="none" baseline="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cap="none" baseline="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dirty="0"/>
              <a:t>Irrelevant: Frequency of each of advertising form with a score </a:t>
            </a:r>
            <a:r>
              <a:rPr lang="en-US" sz="1800" b="1" u="sng" dirty="0"/>
              <a:t>less than </a:t>
            </a:r>
            <a:r>
              <a:rPr lang="en-US" sz="1800" b="1" u="sng" dirty="0" smtClean="0"/>
              <a:t>5 </a:t>
            </a:r>
            <a:r>
              <a:rPr lang="en-US" sz="1800" b="1" dirty="0" smtClean="0"/>
              <a:t>in the individual case</a:t>
            </a:r>
            <a:endParaRPr lang="de-DE" sz="1800" b="1" dirty="0"/>
          </a:p>
        </p:txBody>
      </p:sp>
      <p:sp>
        <p:nvSpPr>
          <p:cNvPr id="8" name="Textplatzhalter 2"/>
          <p:cNvSpPr>
            <a:spLocks noGrp="1"/>
          </p:cNvSpPr>
          <p:nvPr>
            <p:ph type="body" sz="quarter" idx="16"/>
          </p:nvPr>
        </p:nvSpPr>
        <p:spPr>
          <a:xfrm>
            <a:off x="633413" y="4638545"/>
            <a:ext cx="6129337" cy="387798"/>
          </a:xfrm>
        </p:spPr>
        <p:txBody>
          <a:bodyPr>
            <a:spAutoFit/>
          </a:bodyPr>
          <a:lstStyle/>
          <a:p>
            <a:r>
              <a:rPr lang="en-US" sz="700" dirty="0"/>
              <a:t>Base: All respondents n=2.000, </a:t>
            </a:r>
            <a:r>
              <a:rPr lang="en-US" sz="700" dirty="0" smtClean="0"/>
              <a:t>Results in %</a:t>
            </a:r>
            <a:endParaRPr lang="en-US" sz="700" dirty="0"/>
          </a:p>
          <a:p>
            <a:r>
              <a:rPr lang="en-US" sz="700" dirty="0" smtClean="0"/>
              <a:t>Question </a:t>
            </a:r>
            <a:r>
              <a:rPr lang="en-US" sz="700" dirty="0"/>
              <a:t>R1: Overall Assessment of Online </a:t>
            </a:r>
            <a:r>
              <a:rPr lang="en-US" sz="700" dirty="0" smtClean="0"/>
              <a:t>Advertising; Question </a:t>
            </a:r>
            <a:r>
              <a:rPr lang="en-US" sz="700" dirty="0"/>
              <a:t>R2: Level of Disturbance (All Advertising Forms)</a:t>
            </a:r>
          </a:p>
          <a:p>
            <a:r>
              <a:rPr lang="en-US" sz="700" dirty="0"/>
              <a:t>Question R3: Ranking of the Advertising </a:t>
            </a:r>
            <a:r>
              <a:rPr lang="en-US" sz="700" dirty="0" smtClean="0"/>
              <a:t>Forms; Question </a:t>
            </a:r>
            <a:r>
              <a:rPr lang="en-US" sz="700" dirty="0"/>
              <a:t>R4: Level of Disturbance (Selected Advertising Forms)</a:t>
            </a:r>
          </a:p>
          <a:p>
            <a:r>
              <a:rPr lang="en-US" sz="700" dirty="0"/>
              <a:t>Scores: Average of the individual scores per advertising form calculated from Questions R01 to R04, value area from 0 (irrelevant) to 100 (=very </a:t>
            </a:r>
            <a:r>
              <a:rPr lang="en-US" sz="700" dirty="0" smtClean="0"/>
              <a:t>disruptive) possible</a:t>
            </a:r>
            <a:endParaRPr lang="en-US" sz="700" dirty="0"/>
          </a:p>
        </p:txBody>
      </p:sp>
      <p:graphicFrame>
        <p:nvGraphicFramePr>
          <p:cNvPr id="5" name="Tabelle 4"/>
          <p:cNvGraphicFramePr>
            <a:graphicFrameLocks noGrp="1"/>
          </p:cNvGraphicFramePr>
          <p:nvPr>
            <p:extLst>
              <p:ext uri="{D42A27DB-BD31-4B8C-83A1-F6EECF244321}">
                <p14:modId xmlns:p14="http://schemas.microsoft.com/office/powerpoint/2010/main" val="1671727372"/>
              </p:ext>
            </p:extLst>
          </p:nvPr>
        </p:nvGraphicFramePr>
        <p:xfrm>
          <a:off x="474666" y="4113897"/>
          <a:ext cx="8434387" cy="411479"/>
        </p:xfrm>
        <a:graphic>
          <a:graphicData uri="http://schemas.openxmlformats.org/drawingml/2006/table">
            <a:tbl>
              <a:tblPr firstRow="1" bandRow="1">
                <a:tableStyleId>{5C22544A-7EE6-4342-B048-85BDC9FD1C3A}</a:tableStyleId>
              </a:tblPr>
              <a:tblGrid>
                <a:gridCol w="648799"/>
                <a:gridCol w="648799"/>
                <a:gridCol w="648799"/>
                <a:gridCol w="648799"/>
                <a:gridCol w="648799"/>
                <a:gridCol w="648799"/>
                <a:gridCol w="648799"/>
                <a:gridCol w="648799"/>
                <a:gridCol w="648799"/>
                <a:gridCol w="648799"/>
                <a:gridCol w="648799"/>
                <a:gridCol w="648799"/>
                <a:gridCol w="648799"/>
              </a:tblGrid>
              <a:tr h="370840">
                <a:tc>
                  <a:txBody>
                    <a:bodyPr/>
                    <a:lstStyle/>
                    <a:p>
                      <a:pPr algn="ctr"/>
                      <a:r>
                        <a:rPr lang="de-DE" sz="900" b="0" dirty="0" smtClean="0">
                          <a:solidFill>
                            <a:schemeClr val="tx1"/>
                          </a:solidFill>
                        </a:rPr>
                        <a:t>Search Ad - Low </a:t>
                      </a:r>
                      <a:br>
                        <a:rPr lang="de-DE" sz="900" b="0" dirty="0" smtClean="0">
                          <a:solidFill>
                            <a:schemeClr val="tx1"/>
                          </a:solidFill>
                        </a:rPr>
                      </a:br>
                      <a:r>
                        <a:rPr lang="de-DE" sz="900" b="0" dirty="0" err="1" smtClean="0">
                          <a:solidFill>
                            <a:schemeClr val="tx1"/>
                          </a:solidFill>
                        </a:rPr>
                        <a:t>Quantity</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Search Ad - High </a:t>
                      </a:r>
                      <a:br>
                        <a:rPr lang="de-DE" sz="900" b="0" smtClean="0">
                          <a:solidFill>
                            <a:schemeClr val="tx1"/>
                          </a:solidFill>
                        </a:rPr>
                      </a:br>
                      <a:r>
                        <a:rPr lang="de-DE" sz="900" b="0" smtClean="0">
                          <a:solidFill>
                            <a:schemeClr val="tx1"/>
                          </a:solidFill>
                        </a:rPr>
                        <a:t>Quantity</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Text Ad - Next To</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Ad-Banner - Conservative</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Text Ad - Below</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Ad-Banner - Attention Grabbing</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err="1" smtClean="0">
                          <a:solidFill>
                            <a:schemeClr val="tx1"/>
                          </a:solidFill>
                        </a:rPr>
                        <a:t>subtle</a:t>
                      </a:r>
                      <a:r>
                        <a:rPr lang="de-DE" sz="900" b="0" dirty="0" smtClean="0">
                          <a:solidFill>
                            <a:schemeClr val="tx1"/>
                          </a:solidFill>
                        </a:rPr>
                        <a:t> </a:t>
                      </a:r>
                      <a:r>
                        <a:rPr lang="de-DE" sz="900" b="0" dirty="0" err="1" smtClean="0">
                          <a:solidFill>
                            <a:schemeClr val="tx1"/>
                          </a:solidFill>
                        </a:rPr>
                        <a:t>Tweets</a:t>
                      </a:r>
                      <a:endParaRPr lang="de-DE" sz="900" b="0" dirty="0" smtClean="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Text Ad - Between</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Hidden Native Ad</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Video Ad - Unskippable video</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Ad-Banner - Animated Banner</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Pop-up Ad</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Ad-Banner - All Around</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51947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827060" y="2122536"/>
            <a:ext cx="3059912" cy="775597"/>
          </a:xfrm>
        </p:spPr>
        <p:txBody>
          <a:bodyPr/>
          <a:lstStyle/>
          <a:p>
            <a:r>
              <a:rPr lang="en-US" sz="2800" dirty="0"/>
              <a:t>Methodology - Overview</a:t>
            </a:r>
            <a:endParaRPr lang="en-GB" sz="2800" dirty="0">
              <a:latin typeface="Calibri" panose="020F0502020204030204" pitchFamily="34" charset="0"/>
              <a:cs typeface="Calibri" panose="020F0502020204030204" pitchFamily="34" charset="0"/>
            </a:endParaRPr>
          </a:p>
        </p:txBody>
      </p:sp>
      <p:sp>
        <p:nvSpPr>
          <p:cNvPr id="16" name="TextBox 15"/>
          <p:cNvSpPr txBox="1"/>
          <p:nvPr/>
        </p:nvSpPr>
        <p:spPr>
          <a:xfrm>
            <a:off x="239634" y="4686827"/>
            <a:ext cx="307188" cy="238005"/>
          </a:xfrm>
          <a:prstGeom prst="rect">
            <a:avLst/>
          </a:prstGeom>
        </p:spPr>
        <p:txBody>
          <a:bodyPr vert="horz" wrap="none" lIns="0" tIns="0" rIns="0" bIns="0" rtlCol="0" anchor="b">
            <a:normAutofit/>
          </a:bodyPr>
          <a:lstStyle/>
          <a:p>
            <a:pPr defTabSz="924259">
              <a:lnSpc>
                <a:spcPct val="85000"/>
              </a:lnSpc>
              <a:spcBef>
                <a:spcPts val="204"/>
              </a:spcBef>
            </a:pPr>
            <a:fld id="{01990C03-C3A3-48FE-AF6D-3AE397C89625}" type="slidenum">
              <a:rPr lang="en-GB" sz="800">
                <a:solidFill>
                  <a:prstClr val="white"/>
                </a:solidFill>
              </a:rPr>
              <a:pPr defTabSz="924259">
                <a:lnSpc>
                  <a:spcPct val="85000"/>
                </a:lnSpc>
                <a:spcBef>
                  <a:spcPts val="204"/>
                </a:spcBef>
              </a:pPr>
              <a:t>3</a:t>
            </a:fld>
            <a:endParaRPr lang="en-GB" sz="800" dirty="0">
              <a:solidFill>
                <a:prstClr val="white"/>
              </a:solidFill>
            </a:endParaRPr>
          </a:p>
        </p:txBody>
      </p:sp>
      <p:pic>
        <p:nvPicPr>
          <p:cNvPr id="5" name="Bildplatzhalter 2"/>
          <p:cNvPicPr>
            <a:picLocks noChangeAspect="1"/>
          </p:cNvPicPr>
          <p:nvPr/>
        </p:nvPicPr>
        <p:blipFill>
          <a:blip r:embed="rId3" cstate="print">
            <a:extLst>
              <a:ext uri="{28A0092B-C50C-407E-A947-70E740481C1C}">
                <a14:useLocalDpi xmlns:a14="http://schemas.microsoft.com/office/drawing/2010/main" val="0"/>
              </a:ext>
            </a:extLst>
          </a:blip>
          <a:srcRect l="24300" r="24300"/>
          <a:stretch>
            <a:fillRect/>
          </a:stretch>
        </p:blipFill>
        <p:spPr>
          <a:xfrm>
            <a:off x="0" y="0"/>
            <a:ext cx="3740522" cy="5143500"/>
          </a:xfrm>
          <a:custGeom>
            <a:avLst/>
            <a:gdLst/>
            <a:ahLst/>
            <a:cxnLst/>
            <a:rect l="l" t="t" r="r" b="b"/>
            <a:pathLst>
              <a:path w="3740522" h="5143500">
                <a:moveTo>
                  <a:pt x="0" y="0"/>
                </a:moveTo>
                <a:lnTo>
                  <a:pt x="447251" y="0"/>
                </a:lnTo>
                <a:lnTo>
                  <a:pt x="3740522" y="5143500"/>
                </a:lnTo>
                <a:lnTo>
                  <a:pt x="0" y="5143500"/>
                </a:lnTo>
                <a:close/>
              </a:path>
            </a:pathLst>
          </a:custGeom>
        </p:spPr>
      </p:pic>
      <p:grpSp>
        <p:nvGrpSpPr>
          <p:cNvPr id="8" name="Group 29"/>
          <p:cNvGrpSpPr/>
          <p:nvPr/>
        </p:nvGrpSpPr>
        <p:grpSpPr>
          <a:xfrm>
            <a:off x="423343" y="540"/>
            <a:ext cx="4512063" cy="5142960"/>
            <a:chOff x="622299" y="794"/>
            <a:chExt cx="6632576" cy="7562056"/>
          </a:xfrm>
        </p:grpSpPr>
        <p:sp>
          <p:nvSpPr>
            <p:cNvPr id="9" name="Freeform 49"/>
            <p:cNvSpPr>
              <a:spLocks/>
            </p:cNvSpPr>
            <p:nvPr userDrawn="1"/>
          </p:nvSpPr>
          <p:spPr bwMode="ltGray">
            <a:xfrm flipH="1">
              <a:off x="622299" y="794"/>
              <a:ext cx="5346701" cy="7562056"/>
            </a:xfrm>
            <a:custGeom>
              <a:avLst/>
              <a:gdLst/>
              <a:ahLst/>
              <a:cxnLst/>
              <a:rect l="l" t="t" r="r" b="b"/>
              <a:pathLst>
                <a:path w="5346701" h="7562056">
                  <a:moveTo>
                    <a:pt x="5346701" y="0"/>
                  </a:moveTo>
                  <a:lnTo>
                    <a:pt x="0" y="0"/>
                  </a:lnTo>
                  <a:lnTo>
                    <a:pt x="0" y="7562056"/>
                  </a:lnTo>
                  <a:lnTo>
                    <a:pt x="474459" y="7562056"/>
                  </a:lnTo>
                  <a:close/>
                </a:path>
              </a:pathLst>
            </a:custGeom>
            <a:solidFill>
              <a:srgbClr val="FFFFFF"/>
            </a:solidFill>
            <a:ln w="9525">
              <a:noFill/>
              <a:round/>
              <a:headEnd/>
              <a:tailEnd/>
            </a:ln>
            <a:effectLs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51"/>
            <p:cNvSpPr>
              <a:spLocks/>
            </p:cNvSpPr>
            <p:nvPr userDrawn="1"/>
          </p:nvSpPr>
          <p:spPr bwMode="ltGray">
            <a:xfrm flipH="1">
              <a:off x="622300" y="794"/>
              <a:ext cx="6632575" cy="4038600"/>
            </a:xfrm>
            <a:custGeom>
              <a:avLst/>
              <a:gdLst>
                <a:gd name="T0" fmla="*/ 0 w 4178"/>
                <a:gd name="T1" fmla="*/ 0 h 2544"/>
                <a:gd name="T2" fmla="*/ 2544 w 4178"/>
                <a:gd name="T3" fmla="*/ 2544 h 2544"/>
                <a:gd name="T4" fmla="*/ 4178 w 4178"/>
                <a:gd name="T5" fmla="*/ 0 h 2544"/>
                <a:gd name="T6" fmla="*/ 0 w 4178"/>
                <a:gd name="T7" fmla="*/ 0 h 2544"/>
              </a:gdLst>
              <a:ahLst/>
              <a:cxnLst>
                <a:cxn ang="0">
                  <a:pos x="T0" y="T1"/>
                </a:cxn>
                <a:cxn ang="0">
                  <a:pos x="T2" y="T3"/>
                </a:cxn>
                <a:cxn ang="0">
                  <a:pos x="T4" y="T5"/>
                </a:cxn>
                <a:cxn ang="0">
                  <a:pos x="T6" y="T7"/>
                </a:cxn>
              </a:cxnLst>
              <a:rect l="0" t="0" r="r" b="b"/>
              <a:pathLst>
                <a:path w="4178" h="2544">
                  <a:moveTo>
                    <a:pt x="0" y="0"/>
                  </a:moveTo>
                  <a:lnTo>
                    <a:pt x="2544" y="2544"/>
                  </a:lnTo>
                  <a:lnTo>
                    <a:pt x="4178" y="0"/>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53"/>
            <p:cNvSpPr>
              <a:spLocks/>
            </p:cNvSpPr>
            <p:nvPr userDrawn="1"/>
          </p:nvSpPr>
          <p:spPr bwMode="ltGray">
            <a:xfrm flipH="1">
              <a:off x="1730375" y="1470819"/>
              <a:ext cx="2584450" cy="3092450"/>
            </a:xfrm>
            <a:custGeom>
              <a:avLst/>
              <a:gdLst>
                <a:gd name="T0" fmla="*/ 490 w 1628"/>
                <a:gd name="T1" fmla="*/ 1948 h 1948"/>
                <a:gd name="T2" fmla="*/ 402 w 1628"/>
                <a:gd name="T3" fmla="*/ 1886 h 1948"/>
                <a:gd name="T4" fmla="*/ 322 w 1628"/>
                <a:gd name="T5" fmla="*/ 1816 h 1948"/>
                <a:gd name="T6" fmla="*/ 250 w 1628"/>
                <a:gd name="T7" fmla="*/ 1740 h 1948"/>
                <a:gd name="T8" fmla="*/ 188 w 1628"/>
                <a:gd name="T9" fmla="*/ 1658 h 1948"/>
                <a:gd name="T10" fmla="*/ 134 w 1628"/>
                <a:gd name="T11" fmla="*/ 1570 h 1948"/>
                <a:gd name="T12" fmla="*/ 88 w 1628"/>
                <a:gd name="T13" fmla="*/ 1480 h 1948"/>
                <a:gd name="T14" fmla="*/ 52 w 1628"/>
                <a:gd name="T15" fmla="*/ 1384 h 1948"/>
                <a:gd name="T16" fmla="*/ 26 w 1628"/>
                <a:gd name="T17" fmla="*/ 1286 h 1948"/>
                <a:gd name="T18" fmla="*/ 8 w 1628"/>
                <a:gd name="T19" fmla="*/ 1186 h 1948"/>
                <a:gd name="T20" fmla="*/ 0 w 1628"/>
                <a:gd name="T21" fmla="*/ 1086 h 1948"/>
                <a:gd name="T22" fmla="*/ 2 w 1628"/>
                <a:gd name="T23" fmla="*/ 984 h 1948"/>
                <a:gd name="T24" fmla="*/ 14 w 1628"/>
                <a:gd name="T25" fmla="*/ 882 h 1948"/>
                <a:gd name="T26" fmla="*/ 36 w 1628"/>
                <a:gd name="T27" fmla="*/ 780 h 1948"/>
                <a:gd name="T28" fmla="*/ 70 w 1628"/>
                <a:gd name="T29" fmla="*/ 682 h 1948"/>
                <a:gd name="T30" fmla="*/ 112 w 1628"/>
                <a:gd name="T31" fmla="*/ 584 h 1948"/>
                <a:gd name="T32" fmla="*/ 166 w 1628"/>
                <a:gd name="T33" fmla="*/ 490 h 1948"/>
                <a:gd name="T34" fmla="*/ 196 w 1628"/>
                <a:gd name="T35" fmla="*/ 444 h 1948"/>
                <a:gd name="T36" fmla="*/ 262 w 1628"/>
                <a:gd name="T37" fmla="*/ 360 h 1948"/>
                <a:gd name="T38" fmla="*/ 334 w 1628"/>
                <a:gd name="T39" fmla="*/ 284 h 1948"/>
                <a:gd name="T40" fmla="*/ 414 w 1628"/>
                <a:gd name="T41" fmla="*/ 218 h 1948"/>
                <a:gd name="T42" fmla="*/ 498 w 1628"/>
                <a:gd name="T43" fmla="*/ 160 h 1948"/>
                <a:gd name="T44" fmla="*/ 588 w 1628"/>
                <a:gd name="T45" fmla="*/ 110 h 1948"/>
                <a:gd name="T46" fmla="*/ 682 w 1628"/>
                <a:gd name="T47" fmla="*/ 68 h 1948"/>
                <a:gd name="T48" fmla="*/ 778 w 1628"/>
                <a:gd name="T49" fmla="*/ 38 h 1948"/>
                <a:gd name="T50" fmla="*/ 876 w 1628"/>
                <a:gd name="T51" fmla="*/ 16 h 1948"/>
                <a:gd name="T52" fmla="*/ 978 w 1628"/>
                <a:gd name="T53" fmla="*/ 2 h 1948"/>
                <a:gd name="T54" fmla="*/ 1080 w 1628"/>
                <a:gd name="T55" fmla="*/ 0 h 1948"/>
                <a:gd name="T56" fmla="*/ 1182 w 1628"/>
                <a:gd name="T57" fmla="*/ 8 h 1948"/>
                <a:gd name="T58" fmla="*/ 1282 w 1628"/>
                <a:gd name="T59" fmla="*/ 24 h 1948"/>
                <a:gd name="T60" fmla="*/ 1382 w 1628"/>
                <a:gd name="T61" fmla="*/ 52 h 1948"/>
                <a:gd name="T62" fmla="*/ 1482 w 1628"/>
                <a:gd name="T63" fmla="*/ 88 h 1948"/>
                <a:gd name="T64" fmla="*/ 1576 w 1628"/>
                <a:gd name="T65" fmla="*/ 136 h 1948"/>
                <a:gd name="T66" fmla="*/ 1624 w 1628"/>
                <a:gd name="T67" fmla="*/ 164 h 1948"/>
                <a:gd name="T68" fmla="*/ 490 w 1628"/>
                <a:gd name="T69" fmla="*/ 1948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948">
                  <a:moveTo>
                    <a:pt x="490" y="1948"/>
                  </a:moveTo>
                  <a:lnTo>
                    <a:pt x="490" y="1948"/>
                  </a:lnTo>
                  <a:lnTo>
                    <a:pt x="444" y="1918"/>
                  </a:lnTo>
                  <a:lnTo>
                    <a:pt x="402" y="1886"/>
                  </a:lnTo>
                  <a:lnTo>
                    <a:pt x="360" y="1852"/>
                  </a:lnTo>
                  <a:lnTo>
                    <a:pt x="322" y="1816"/>
                  </a:lnTo>
                  <a:lnTo>
                    <a:pt x="286" y="1778"/>
                  </a:lnTo>
                  <a:lnTo>
                    <a:pt x="250" y="1740"/>
                  </a:lnTo>
                  <a:lnTo>
                    <a:pt x="218" y="1700"/>
                  </a:lnTo>
                  <a:lnTo>
                    <a:pt x="188" y="1658"/>
                  </a:lnTo>
                  <a:lnTo>
                    <a:pt x="160" y="1614"/>
                  </a:lnTo>
                  <a:lnTo>
                    <a:pt x="134" y="1570"/>
                  </a:lnTo>
                  <a:lnTo>
                    <a:pt x="110" y="1526"/>
                  </a:lnTo>
                  <a:lnTo>
                    <a:pt x="88" y="1480"/>
                  </a:lnTo>
                  <a:lnTo>
                    <a:pt x="70" y="1432"/>
                  </a:lnTo>
                  <a:lnTo>
                    <a:pt x="52" y="1384"/>
                  </a:lnTo>
                  <a:lnTo>
                    <a:pt x="38" y="1336"/>
                  </a:lnTo>
                  <a:lnTo>
                    <a:pt x="26" y="1286"/>
                  </a:lnTo>
                  <a:lnTo>
                    <a:pt x="16" y="1236"/>
                  </a:lnTo>
                  <a:lnTo>
                    <a:pt x="8" y="1186"/>
                  </a:lnTo>
                  <a:lnTo>
                    <a:pt x="4" y="1136"/>
                  </a:lnTo>
                  <a:lnTo>
                    <a:pt x="0" y="1086"/>
                  </a:lnTo>
                  <a:lnTo>
                    <a:pt x="0" y="1034"/>
                  </a:lnTo>
                  <a:lnTo>
                    <a:pt x="2" y="984"/>
                  </a:lnTo>
                  <a:lnTo>
                    <a:pt x="8" y="932"/>
                  </a:lnTo>
                  <a:lnTo>
                    <a:pt x="14" y="882"/>
                  </a:lnTo>
                  <a:lnTo>
                    <a:pt x="24" y="830"/>
                  </a:lnTo>
                  <a:lnTo>
                    <a:pt x="36" y="780"/>
                  </a:lnTo>
                  <a:lnTo>
                    <a:pt x="52" y="730"/>
                  </a:lnTo>
                  <a:lnTo>
                    <a:pt x="70" y="682"/>
                  </a:lnTo>
                  <a:lnTo>
                    <a:pt x="90" y="632"/>
                  </a:lnTo>
                  <a:lnTo>
                    <a:pt x="112" y="584"/>
                  </a:lnTo>
                  <a:lnTo>
                    <a:pt x="138" y="536"/>
                  </a:lnTo>
                  <a:lnTo>
                    <a:pt x="166" y="490"/>
                  </a:lnTo>
                  <a:lnTo>
                    <a:pt x="166" y="490"/>
                  </a:lnTo>
                  <a:lnTo>
                    <a:pt x="196" y="444"/>
                  </a:lnTo>
                  <a:lnTo>
                    <a:pt x="228" y="402"/>
                  </a:lnTo>
                  <a:lnTo>
                    <a:pt x="262" y="360"/>
                  </a:lnTo>
                  <a:lnTo>
                    <a:pt x="298" y="322"/>
                  </a:lnTo>
                  <a:lnTo>
                    <a:pt x="334" y="284"/>
                  </a:lnTo>
                  <a:lnTo>
                    <a:pt x="374" y="250"/>
                  </a:lnTo>
                  <a:lnTo>
                    <a:pt x="414" y="218"/>
                  </a:lnTo>
                  <a:lnTo>
                    <a:pt x="456" y="188"/>
                  </a:lnTo>
                  <a:lnTo>
                    <a:pt x="498" y="160"/>
                  </a:lnTo>
                  <a:lnTo>
                    <a:pt x="542" y="134"/>
                  </a:lnTo>
                  <a:lnTo>
                    <a:pt x="588" y="110"/>
                  </a:lnTo>
                  <a:lnTo>
                    <a:pt x="634" y="88"/>
                  </a:lnTo>
                  <a:lnTo>
                    <a:pt x="682" y="68"/>
                  </a:lnTo>
                  <a:lnTo>
                    <a:pt x="730" y="52"/>
                  </a:lnTo>
                  <a:lnTo>
                    <a:pt x="778" y="38"/>
                  </a:lnTo>
                  <a:lnTo>
                    <a:pt x="828" y="26"/>
                  </a:lnTo>
                  <a:lnTo>
                    <a:pt x="876" y="16"/>
                  </a:lnTo>
                  <a:lnTo>
                    <a:pt x="926" y="8"/>
                  </a:lnTo>
                  <a:lnTo>
                    <a:pt x="978" y="2"/>
                  </a:lnTo>
                  <a:lnTo>
                    <a:pt x="1028" y="0"/>
                  </a:lnTo>
                  <a:lnTo>
                    <a:pt x="1080" y="0"/>
                  </a:lnTo>
                  <a:lnTo>
                    <a:pt x="1130" y="2"/>
                  </a:lnTo>
                  <a:lnTo>
                    <a:pt x="1182" y="8"/>
                  </a:lnTo>
                  <a:lnTo>
                    <a:pt x="1232" y="14"/>
                  </a:lnTo>
                  <a:lnTo>
                    <a:pt x="1282" y="24"/>
                  </a:lnTo>
                  <a:lnTo>
                    <a:pt x="1332" y="36"/>
                  </a:lnTo>
                  <a:lnTo>
                    <a:pt x="1382" y="52"/>
                  </a:lnTo>
                  <a:lnTo>
                    <a:pt x="1432" y="68"/>
                  </a:lnTo>
                  <a:lnTo>
                    <a:pt x="1482" y="88"/>
                  </a:lnTo>
                  <a:lnTo>
                    <a:pt x="1530" y="112"/>
                  </a:lnTo>
                  <a:lnTo>
                    <a:pt x="1576" y="136"/>
                  </a:lnTo>
                  <a:lnTo>
                    <a:pt x="1624" y="164"/>
                  </a:lnTo>
                  <a:lnTo>
                    <a:pt x="1624" y="164"/>
                  </a:lnTo>
                  <a:lnTo>
                    <a:pt x="1628" y="168"/>
                  </a:lnTo>
                  <a:lnTo>
                    <a:pt x="490" y="194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55"/>
            <p:cNvSpPr>
              <a:spLocks/>
            </p:cNvSpPr>
            <p:nvPr userDrawn="1"/>
          </p:nvSpPr>
          <p:spPr bwMode="ltGray">
            <a:xfrm flipH="1">
              <a:off x="4149725" y="858044"/>
              <a:ext cx="863600" cy="863600"/>
            </a:xfrm>
            <a:custGeom>
              <a:avLst/>
              <a:gdLst>
                <a:gd name="T0" fmla="*/ 0 w 544"/>
                <a:gd name="T1" fmla="*/ 272 h 544"/>
                <a:gd name="T2" fmla="*/ 4 w 544"/>
                <a:gd name="T3" fmla="*/ 218 h 544"/>
                <a:gd name="T4" fmla="*/ 20 w 544"/>
                <a:gd name="T5" fmla="*/ 166 h 544"/>
                <a:gd name="T6" fmla="*/ 46 w 544"/>
                <a:gd name="T7" fmla="*/ 120 h 544"/>
                <a:gd name="T8" fmla="*/ 80 w 544"/>
                <a:gd name="T9" fmla="*/ 80 h 544"/>
                <a:gd name="T10" fmla="*/ 120 w 544"/>
                <a:gd name="T11" fmla="*/ 46 h 544"/>
                <a:gd name="T12" fmla="*/ 166 w 544"/>
                <a:gd name="T13" fmla="*/ 20 h 544"/>
                <a:gd name="T14" fmla="*/ 216 w 544"/>
                <a:gd name="T15" fmla="*/ 4 h 544"/>
                <a:gd name="T16" fmla="*/ 272 w 544"/>
                <a:gd name="T17" fmla="*/ 0 h 544"/>
                <a:gd name="T18" fmla="*/ 300 w 544"/>
                <a:gd name="T19" fmla="*/ 0 h 544"/>
                <a:gd name="T20" fmla="*/ 352 w 544"/>
                <a:gd name="T21" fmla="*/ 12 h 544"/>
                <a:gd name="T22" fmla="*/ 402 w 544"/>
                <a:gd name="T23" fmla="*/ 32 h 544"/>
                <a:gd name="T24" fmla="*/ 446 w 544"/>
                <a:gd name="T25" fmla="*/ 62 h 544"/>
                <a:gd name="T26" fmla="*/ 482 w 544"/>
                <a:gd name="T27" fmla="*/ 98 h 544"/>
                <a:gd name="T28" fmla="*/ 512 w 544"/>
                <a:gd name="T29" fmla="*/ 142 h 544"/>
                <a:gd name="T30" fmla="*/ 532 w 544"/>
                <a:gd name="T31" fmla="*/ 190 h 544"/>
                <a:gd name="T32" fmla="*/ 544 w 544"/>
                <a:gd name="T33" fmla="*/ 244 h 544"/>
                <a:gd name="T34" fmla="*/ 544 w 544"/>
                <a:gd name="T35" fmla="*/ 272 h 544"/>
                <a:gd name="T36" fmla="*/ 538 w 544"/>
                <a:gd name="T37" fmla="*/ 326 h 544"/>
                <a:gd name="T38" fmla="*/ 524 w 544"/>
                <a:gd name="T39" fmla="*/ 378 h 544"/>
                <a:gd name="T40" fmla="*/ 498 w 544"/>
                <a:gd name="T41" fmla="*/ 424 h 544"/>
                <a:gd name="T42" fmla="*/ 464 w 544"/>
                <a:gd name="T43" fmla="*/ 464 h 544"/>
                <a:gd name="T44" fmla="*/ 424 w 544"/>
                <a:gd name="T45" fmla="*/ 498 h 544"/>
                <a:gd name="T46" fmla="*/ 378 w 544"/>
                <a:gd name="T47" fmla="*/ 524 h 544"/>
                <a:gd name="T48" fmla="*/ 326 w 544"/>
                <a:gd name="T49" fmla="*/ 540 h 544"/>
                <a:gd name="T50" fmla="*/ 272 w 544"/>
                <a:gd name="T51" fmla="*/ 544 h 544"/>
                <a:gd name="T52" fmla="*/ 244 w 544"/>
                <a:gd name="T53" fmla="*/ 544 h 544"/>
                <a:gd name="T54" fmla="*/ 190 w 544"/>
                <a:gd name="T55" fmla="*/ 532 h 544"/>
                <a:gd name="T56" fmla="*/ 142 w 544"/>
                <a:gd name="T57" fmla="*/ 512 h 544"/>
                <a:gd name="T58" fmla="*/ 98 w 544"/>
                <a:gd name="T59" fmla="*/ 482 h 544"/>
                <a:gd name="T60" fmla="*/ 62 w 544"/>
                <a:gd name="T61" fmla="*/ 446 h 544"/>
                <a:gd name="T62" fmla="*/ 32 w 544"/>
                <a:gd name="T63" fmla="*/ 402 h 544"/>
                <a:gd name="T64" fmla="*/ 12 w 544"/>
                <a:gd name="T65" fmla="*/ 354 h 544"/>
                <a:gd name="T66" fmla="*/ 0 w 544"/>
                <a:gd name="T67" fmla="*/ 300 h 544"/>
                <a:gd name="T68" fmla="*/ 0 w 544"/>
                <a:gd name="T6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4">
                  <a:moveTo>
                    <a:pt x="0" y="272"/>
                  </a:moveTo>
                  <a:lnTo>
                    <a:pt x="0" y="272"/>
                  </a:lnTo>
                  <a:lnTo>
                    <a:pt x="0" y="244"/>
                  </a:lnTo>
                  <a:lnTo>
                    <a:pt x="4" y="218"/>
                  </a:lnTo>
                  <a:lnTo>
                    <a:pt x="12" y="190"/>
                  </a:lnTo>
                  <a:lnTo>
                    <a:pt x="20" y="166"/>
                  </a:lnTo>
                  <a:lnTo>
                    <a:pt x="32" y="142"/>
                  </a:lnTo>
                  <a:lnTo>
                    <a:pt x="46" y="120"/>
                  </a:lnTo>
                  <a:lnTo>
                    <a:pt x="62" y="98"/>
                  </a:lnTo>
                  <a:lnTo>
                    <a:pt x="80" y="80"/>
                  </a:lnTo>
                  <a:lnTo>
                    <a:pt x="98" y="62"/>
                  </a:lnTo>
                  <a:lnTo>
                    <a:pt x="120" y="46"/>
                  </a:lnTo>
                  <a:lnTo>
                    <a:pt x="142" y="32"/>
                  </a:lnTo>
                  <a:lnTo>
                    <a:pt x="166" y="20"/>
                  </a:lnTo>
                  <a:lnTo>
                    <a:pt x="190" y="12"/>
                  </a:lnTo>
                  <a:lnTo>
                    <a:pt x="216" y="4"/>
                  </a:lnTo>
                  <a:lnTo>
                    <a:pt x="244" y="0"/>
                  </a:lnTo>
                  <a:lnTo>
                    <a:pt x="272" y="0"/>
                  </a:lnTo>
                  <a:lnTo>
                    <a:pt x="272" y="0"/>
                  </a:lnTo>
                  <a:lnTo>
                    <a:pt x="300" y="0"/>
                  </a:lnTo>
                  <a:lnTo>
                    <a:pt x="326" y="4"/>
                  </a:lnTo>
                  <a:lnTo>
                    <a:pt x="352" y="12"/>
                  </a:lnTo>
                  <a:lnTo>
                    <a:pt x="378" y="20"/>
                  </a:lnTo>
                  <a:lnTo>
                    <a:pt x="402" y="32"/>
                  </a:lnTo>
                  <a:lnTo>
                    <a:pt x="424" y="46"/>
                  </a:lnTo>
                  <a:lnTo>
                    <a:pt x="446" y="62"/>
                  </a:lnTo>
                  <a:lnTo>
                    <a:pt x="464" y="80"/>
                  </a:lnTo>
                  <a:lnTo>
                    <a:pt x="482" y="98"/>
                  </a:lnTo>
                  <a:lnTo>
                    <a:pt x="498" y="120"/>
                  </a:lnTo>
                  <a:lnTo>
                    <a:pt x="512" y="142"/>
                  </a:lnTo>
                  <a:lnTo>
                    <a:pt x="524" y="166"/>
                  </a:lnTo>
                  <a:lnTo>
                    <a:pt x="532" y="190"/>
                  </a:lnTo>
                  <a:lnTo>
                    <a:pt x="538" y="218"/>
                  </a:lnTo>
                  <a:lnTo>
                    <a:pt x="544" y="244"/>
                  </a:lnTo>
                  <a:lnTo>
                    <a:pt x="544" y="272"/>
                  </a:lnTo>
                  <a:lnTo>
                    <a:pt x="544" y="272"/>
                  </a:lnTo>
                  <a:lnTo>
                    <a:pt x="544" y="300"/>
                  </a:lnTo>
                  <a:lnTo>
                    <a:pt x="538" y="326"/>
                  </a:lnTo>
                  <a:lnTo>
                    <a:pt x="532" y="354"/>
                  </a:lnTo>
                  <a:lnTo>
                    <a:pt x="524" y="378"/>
                  </a:lnTo>
                  <a:lnTo>
                    <a:pt x="512" y="402"/>
                  </a:lnTo>
                  <a:lnTo>
                    <a:pt x="498" y="424"/>
                  </a:lnTo>
                  <a:lnTo>
                    <a:pt x="482" y="446"/>
                  </a:lnTo>
                  <a:lnTo>
                    <a:pt x="464" y="464"/>
                  </a:lnTo>
                  <a:lnTo>
                    <a:pt x="446" y="482"/>
                  </a:lnTo>
                  <a:lnTo>
                    <a:pt x="424" y="498"/>
                  </a:lnTo>
                  <a:lnTo>
                    <a:pt x="402" y="512"/>
                  </a:lnTo>
                  <a:lnTo>
                    <a:pt x="378" y="524"/>
                  </a:lnTo>
                  <a:lnTo>
                    <a:pt x="352" y="532"/>
                  </a:lnTo>
                  <a:lnTo>
                    <a:pt x="326" y="540"/>
                  </a:lnTo>
                  <a:lnTo>
                    <a:pt x="300" y="544"/>
                  </a:lnTo>
                  <a:lnTo>
                    <a:pt x="272" y="544"/>
                  </a:lnTo>
                  <a:lnTo>
                    <a:pt x="272" y="544"/>
                  </a:lnTo>
                  <a:lnTo>
                    <a:pt x="244" y="544"/>
                  </a:lnTo>
                  <a:lnTo>
                    <a:pt x="216" y="540"/>
                  </a:lnTo>
                  <a:lnTo>
                    <a:pt x="190" y="532"/>
                  </a:lnTo>
                  <a:lnTo>
                    <a:pt x="166" y="524"/>
                  </a:lnTo>
                  <a:lnTo>
                    <a:pt x="142" y="512"/>
                  </a:lnTo>
                  <a:lnTo>
                    <a:pt x="120" y="498"/>
                  </a:lnTo>
                  <a:lnTo>
                    <a:pt x="98" y="482"/>
                  </a:lnTo>
                  <a:lnTo>
                    <a:pt x="80" y="464"/>
                  </a:lnTo>
                  <a:lnTo>
                    <a:pt x="62" y="446"/>
                  </a:lnTo>
                  <a:lnTo>
                    <a:pt x="46" y="424"/>
                  </a:lnTo>
                  <a:lnTo>
                    <a:pt x="32" y="402"/>
                  </a:lnTo>
                  <a:lnTo>
                    <a:pt x="20" y="378"/>
                  </a:lnTo>
                  <a:lnTo>
                    <a:pt x="12" y="354"/>
                  </a:lnTo>
                  <a:lnTo>
                    <a:pt x="4" y="326"/>
                  </a:lnTo>
                  <a:lnTo>
                    <a:pt x="0" y="300"/>
                  </a:lnTo>
                  <a:lnTo>
                    <a:pt x="0" y="272"/>
                  </a:lnTo>
                  <a:lnTo>
                    <a:pt x="0" y="2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61"/>
            <p:cNvSpPr>
              <a:spLocks/>
            </p:cNvSpPr>
            <p:nvPr userDrawn="1"/>
          </p:nvSpPr>
          <p:spPr bwMode="ltGray">
            <a:xfrm flipH="1">
              <a:off x="5730875" y="972344"/>
              <a:ext cx="654050" cy="647700"/>
            </a:xfrm>
            <a:custGeom>
              <a:avLst/>
              <a:gdLst>
                <a:gd name="T0" fmla="*/ 412 w 412"/>
                <a:gd name="T1" fmla="*/ 336 h 408"/>
                <a:gd name="T2" fmla="*/ 412 w 412"/>
                <a:gd name="T3" fmla="*/ 336 h 408"/>
                <a:gd name="T4" fmla="*/ 394 w 412"/>
                <a:gd name="T5" fmla="*/ 352 h 408"/>
                <a:gd name="T6" fmla="*/ 374 w 412"/>
                <a:gd name="T7" fmla="*/ 368 h 408"/>
                <a:gd name="T8" fmla="*/ 354 w 412"/>
                <a:gd name="T9" fmla="*/ 380 h 408"/>
                <a:gd name="T10" fmla="*/ 334 w 412"/>
                <a:gd name="T11" fmla="*/ 390 h 408"/>
                <a:gd name="T12" fmla="*/ 312 w 412"/>
                <a:gd name="T13" fmla="*/ 398 h 408"/>
                <a:gd name="T14" fmla="*/ 288 w 412"/>
                <a:gd name="T15" fmla="*/ 404 h 408"/>
                <a:gd name="T16" fmla="*/ 266 w 412"/>
                <a:gd name="T17" fmla="*/ 406 h 408"/>
                <a:gd name="T18" fmla="*/ 244 w 412"/>
                <a:gd name="T19" fmla="*/ 408 h 408"/>
                <a:gd name="T20" fmla="*/ 220 w 412"/>
                <a:gd name="T21" fmla="*/ 408 h 408"/>
                <a:gd name="T22" fmla="*/ 198 w 412"/>
                <a:gd name="T23" fmla="*/ 404 h 408"/>
                <a:gd name="T24" fmla="*/ 174 w 412"/>
                <a:gd name="T25" fmla="*/ 400 h 408"/>
                <a:gd name="T26" fmla="*/ 152 w 412"/>
                <a:gd name="T27" fmla="*/ 392 h 408"/>
                <a:gd name="T28" fmla="*/ 132 w 412"/>
                <a:gd name="T29" fmla="*/ 382 h 408"/>
                <a:gd name="T30" fmla="*/ 110 w 412"/>
                <a:gd name="T31" fmla="*/ 370 h 408"/>
                <a:gd name="T32" fmla="*/ 92 w 412"/>
                <a:gd name="T33" fmla="*/ 356 h 408"/>
                <a:gd name="T34" fmla="*/ 72 w 412"/>
                <a:gd name="T35" fmla="*/ 340 h 408"/>
                <a:gd name="T36" fmla="*/ 72 w 412"/>
                <a:gd name="T37" fmla="*/ 340 h 408"/>
                <a:gd name="T38" fmla="*/ 56 w 412"/>
                <a:gd name="T39" fmla="*/ 322 h 408"/>
                <a:gd name="T40" fmla="*/ 42 w 412"/>
                <a:gd name="T41" fmla="*/ 302 h 408"/>
                <a:gd name="T42" fmla="*/ 30 w 412"/>
                <a:gd name="T43" fmla="*/ 282 h 408"/>
                <a:gd name="T44" fmla="*/ 20 w 412"/>
                <a:gd name="T45" fmla="*/ 262 h 408"/>
                <a:gd name="T46" fmla="*/ 12 w 412"/>
                <a:gd name="T47" fmla="*/ 240 h 408"/>
                <a:gd name="T48" fmla="*/ 6 w 412"/>
                <a:gd name="T49" fmla="*/ 218 h 408"/>
                <a:gd name="T50" fmla="*/ 2 w 412"/>
                <a:gd name="T51" fmla="*/ 194 h 408"/>
                <a:gd name="T52" fmla="*/ 0 w 412"/>
                <a:gd name="T53" fmla="*/ 172 h 408"/>
                <a:gd name="T54" fmla="*/ 2 w 412"/>
                <a:gd name="T55" fmla="*/ 148 h 408"/>
                <a:gd name="T56" fmla="*/ 4 w 412"/>
                <a:gd name="T57" fmla="*/ 126 h 408"/>
                <a:gd name="T58" fmla="*/ 10 w 412"/>
                <a:gd name="T59" fmla="*/ 104 h 408"/>
                <a:gd name="T60" fmla="*/ 18 w 412"/>
                <a:gd name="T61" fmla="*/ 80 h 408"/>
                <a:gd name="T62" fmla="*/ 26 w 412"/>
                <a:gd name="T63" fmla="*/ 60 h 408"/>
                <a:gd name="T64" fmla="*/ 38 w 412"/>
                <a:gd name="T65" fmla="*/ 40 h 408"/>
                <a:gd name="T66" fmla="*/ 52 w 412"/>
                <a:gd name="T67" fmla="*/ 20 h 408"/>
                <a:gd name="T68" fmla="*/ 68 w 412"/>
                <a:gd name="T69" fmla="*/ 2 h 408"/>
                <a:gd name="T70" fmla="*/ 70 w 412"/>
                <a:gd name="T71" fmla="*/ 0 h 408"/>
                <a:gd name="T72" fmla="*/ 412 w 412"/>
                <a:gd name="T73" fmla="*/ 3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08">
                  <a:moveTo>
                    <a:pt x="412" y="336"/>
                  </a:moveTo>
                  <a:lnTo>
                    <a:pt x="412" y="336"/>
                  </a:lnTo>
                  <a:lnTo>
                    <a:pt x="394" y="352"/>
                  </a:lnTo>
                  <a:lnTo>
                    <a:pt x="374" y="368"/>
                  </a:lnTo>
                  <a:lnTo>
                    <a:pt x="354" y="380"/>
                  </a:lnTo>
                  <a:lnTo>
                    <a:pt x="334" y="390"/>
                  </a:lnTo>
                  <a:lnTo>
                    <a:pt x="312" y="398"/>
                  </a:lnTo>
                  <a:lnTo>
                    <a:pt x="288" y="404"/>
                  </a:lnTo>
                  <a:lnTo>
                    <a:pt x="266" y="406"/>
                  </a:lnTo>
                  <a:lnTo>
                    <a:pt x="244" y="408"/>
                  </a:lnTo>
                  <a:lnTo>
                    <a:pt x="220" y="408"/>
                  </a:lnTo>
                  <a:lnTo>
                    <a:pt x="198" y="404"/>
                  </a:lnTo>
                  <a:lnTo>
                    <a:pt x="174" y="400"/>
                  </a:lnTo>
                  <a:lnTo>
                    <a:pt x="152" y="392"/>
                  </a:lnTo>
                  <a:lnTo>
                    <a:pt x="132" y="382"/>
                  </a:lnTo>
                  <a:lnTo>
                    <a:pt x="110" y="370"/>
                  </a:lnTo>
                  <a:lnTo>
                    <a:pt x="92" y="356"/>
                  </a:lnTo>
                  <a:lnTo>
                    <a:pt x="72" y="340"/>
                  </a:lnTo>
                  <a:lnTo>
                    <a:pt x="72" y="340"/>
                  </a:lnTo>
                  <a:lnTo>
                    <a:pt x="56" y="322"/>
                  </a:lnTo>
                  <a:lnTo>
                    <a:pt x="42" y="302"/>
                  </a:lnTo>
                  <a:lnTo>
                    <a:pt x="30" y="282"/>
                  </a:lnTo>
                  <a:lnTo>
                    <a:pt x="20" y="262"/>
                  </a:lnTo>
                  <a:lnTo>
                    <a:pt x="12" y="240"/>
                  </a:lnTo>
                  <a:lnTo>
                    <a:pt x="6" y="218"/>
                  </a:lnTo>
                  <a:lnTo>
                    <a:pt x="2" y="194"/>
                  </a:lnTo>
                  <a:lnTo>
                    <a:pt x="0" y="172"/>
                  </a:lnTo>
                  <a:lnTo>
                    <a:pt x="2" y="148"/>
                  </a:lnTo>
                  <a:lnTo>
                    <a:pt x="4" y="126"/>
                  </a:lnTo>
                  <a:lnTo>
                    <a:pt x="10" y="104"/>
                  </a:lnTo>
                  <a:lnTo>
                    <a:pt x="18" y="80"/>
                  </a:lnTo>
                  <a:lnTo>
                    <a:pt x="26" y="60"/>
                  </a:lnTo>
                  <a:lnTo>
                    <a:pt x="38" y="40"/>
                  </a:lnTo>
                  <a:lnTo>
                    <a:pt x="52" y="20"/>
                  </a:lnTo>
                  <a:lnTo>
                    <a:pt x="68" y="2"/>
                  </a:lnTo>
                  <a:lnTo>
                    <a:pt x="70" y="0"/>
                  </a:lnTo>
                  <a:lnTo>
                    <a:pt x="412" y="3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62"/>
            <p:cNvSpPr>
              <a:spLocks/>
            </p:cNvSpPr>
            <p:nvPr userDrawn="1"/>
          </p:nvSpPr>
          <p:spPr bwMode="ltGray">
            <a:xfrm flipH="1">
              <a:off x="3006725" y="4140994"/>
              <a:ext cx="944562" cy="1122604"/>
            </a:xfrm>
            <a:custGeom>
              <a:avLst/>
              <a:gdLst>
                <a:gd name="T0" fmla="*/ 718 w 1008"/>
                <a:gd name="T1" fmla="*/ 0 h 1206"/>
                <a:gd name="T2" fmla="*/ 772 w 1008"/>
                <a:gd name="T3" fmla="*/ 38 h 1206"/>
                <a:gd name="T4" fmla="*/ 820 w 1008"/>
                <a:gd name="T5" fmla="*/ 82 h 1206"/>
                <a:gd name="T6" fmla="*/ 864 w 1008"/>
                <a:gd name="T7" fmla="*/ 128 h 1206"/>
                <a:gd name="T8" fmla="*/ 902 w 1008"/>
                <a:gd name="T9" fmla="*/ 180 h 1206"/>
                <a:gd name="T10" fmla="*/ 934 w 1008"/>
                <a:gd name="T11" fmla="*/ 234 h 1206"/>
                <a:gd name="T12" fmla="*/ 960 w 1008"/>
                <a:gd name="T13" fmla="*/ 290 h 1206"/>
                <a:gd name="T14" fmla="*/ 982 w 1008"/>
                <a:gd name="T15" fmla="*/ 350 h 1206"/>
                <a:gd name="T16" fmla="*/ 996 w 1008"/>
                <a:gd name="T17" fmla="*/ 410 h 1206"/>
                <a:gd name="T18" fmla="*/ 1006 w 1008"/>
                <a:gd name="T19" fmla="*/ 472 h 1206"/>
                <a:gd name="T20" fmla="*/ 1008 w 1008"/>
                <a:gd name="T21" fmla="*/ 534 h 1206"/>
                <a:gd name="T22" fmla="*/ 1006 w 1008"/>
                <a:gd name="T23" fmla="*/ 598 h 1206"/>
                <a:gd name="T24" fmla="*/ 998 w 1008"/>
                <a:gd name="T25" fmla="*/ 662 h 1206"/>
                <a:gd name="T26" fmla="*/ 984 w 1008"/>
                <a:gd name="T27" fmla="*/ 724 h 1206"/>
                <a:gd name="T28" fmla="*/ 962 w 1008"/>
                <a:gd name="T29" fmla="*/ 786 h 1206"/>
                <a:gd name="T30" fmla="*/ 936 w 1008"/>
                <a:gd name="T31" fmla="*/ 846 h 1206"/>
                <a:gd name="T32" fmla="*/ 902 w 1008"/>
                <a:gd name="T33" fmla="*/ 904 h 1206"/>
                <a:gd name="T34" fmla="*/ 884 w 1008"/>
                <a:gd name="T35" fmla="*/ 932 h 1206"/>
                <a:gd name="T36" fmla="*/ 842 w 1008"/>
                <a:gd name="T37" fmla="*/ 984 h 1206"/>
                <a:gd name="T38" fmla="*/ 798 w 1008"/>
                <a:gd name="T39" fmla="*/ 1030 h 1206"/>
                <a:gd name="T40" fmla="*/ 748 w 1008"/>
                <a:gd name="T41" fmla="*/ 1072 h 1206"/>
                <a:gd name="T42" fmla="*/ 696 w 1008"/>
                <a:gd name="T43" fmla="*/ 1108 h 1206"/>
                <a:gd name="T44" fmla="*/ 640 w 1008"/>
                <a:gd name="T45" fmla="*/ 1138 h 1206"/>
                <a:gd name="T46" fmla="*/ 582 w 1008"/>
                <a:gd name="T47" fmla="*/ 1164 h 1206"/>
                <a:gd name="T48" fmla="*/ 524 w 1008"/>
                <a:gd name="T49" fmla="*/ 1182 h 1206"/>
                <a:gd name="T50" fmla="*/ 462 w 1008"/>
                <a:gd name="T51" fmla="*/ 1196 h 1206"/>
                <a:gd name="T52" fmla="*/ 400 w 1008"/>
                <a:gd name="T53" fmla="*/ 1204 h 1206"/>
                <a:gd name="T54" fmla="*/ 336 w 1008"/>
                <a:gd name="T55" fmla="*/ 1206 h 1206"/>
                <a:gd name="T56" fmla="*/ 274 w 1008"/>
                <a:gd name="T57" fmla="*/ 1200 h 1206"/>
                <a:gd name="T58" fmla="*/ 210 w 1008"/>
                <a:gd name="T59" fmla="*/ 1190 h 1206"/>
                <a:gd name="T60" fmla="*/ 148 w 1008"/>
                <a:gd name="T61" fmla="*/ 1174 h 1206"/>
                <a:gd name="T62" fmla="*/ 88 w 1008"/>
                <a:gd name="T63" fmla="*/ 1150 h 1206"/>
                <a:gd name="T64" fmla="*/ 28 w 1008"/>
                <a:gd name="T65" fmla="*/ 1120 h 1206"/>
                <a:gd name="T66" fmla="*/ 718 w 1008"/>
                <a:gd name="T67" fmla="*/ 0 h 1206"/>
                <a:gd name="connsiteX0" fmla="*/ 7240 w 10000"/>
                <a:gd name="connsiteY0" fmla="*/ 65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7240 w 10000"/>
                <a:gd name="connsiteY67" fmla="*/ 65 h 10000"/>
                <a:gd name="connsiteX0" fmla="*/ 6927 w 10000"/>
                <a:gd name="connsiteY0" fmla="*/ 9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6927 w 10000"/>
                <a:gd name="connsiteY67" fmla="*/ 98 h 10000"/>
                <a:gd name="connsiteX0" fmla="*/ 0 w 10000"/>
                <a:gd name="connsiteY0" fmla="*/ 913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0" fmla="*/ 0 w 10000"/>
                <a:gd name="connsiteY0" fmla="*/ 9073 h 9935"/>
                <a:gd name="connsiteX1" fmla="*/ 7221 w 10000"/>
                <a:gd name="connsiteY1" fmla="*/ 0 h 9935"/>
                <a:gd name="connsiteX2" fmla="*/ 7401 w 10000"/>
                <a:gd name="connsiteY2" fmla="*/ 84 h 9935"/>
                <a:gd name="connsiteX3" fmla="*/ 7659 w 10000"/>
                <a:gd name="connsiteY3" fmla="*/ 250 h 9935"/>
                <a:gd name="connsiteX4" fmla="*/ 7897 w 10000"/>
                <a:gd name="connsiteY4" fmla="*/ 433 h 9935"/>
                <a:gd name="connsiteX5" fmla="*/ 8135 w 10000"/>
                <a:gd name="connsiteY5" fmla="*/ 615 h 9935"/>
                <a:gd name="connsiteX6" fmla="*/ 8353 w 10000"/>
                <a:gd name="connsiteY6" fmla="*/ 797 h 9935"/>
                <a:gd name="connsiteX7" fmla="*/ 8571 w 10000"/>
                <a:gd name="connsiteY7" fmla="*/ 996 h 9935"/>
                <a:gd name="connsiteX8" fmla="*/ 8770 w 10000"/>
                <a:gd name="connsiteY8" fmla="*/ 1212 h 9935"/>
                <a:gd name="connsiteX9" fmla="*/ 8948 w 10000"/>
                <a:gd name="connsiteY9" fmla="*/ 1428 h 9935"/>
                <a:gd name="connsiteX10" fmla="*/ 9107 w 10000"/>
                <a:gd name="connsiteY10" fmla="*/ 1643 h 9935"/>
                <a:gd name="connsiteX11" fmla="*/ 9266 w 10000"/>
                <a:gd name="connsiteY11" fmla="*/ 1875 h 9935"/>
                <a:gd name="connsiteX12" fmla="*/ 9405 w 10000"/>
                <a:gd name="connsiteY12" fmla="*/ 2107 h 9935"/>
                <a:gd name="connsiteX13" fmla="*/ 9524 w 10000"/>
                <a:gd name="connsiteY13" fmla="*/ 2340 h 9935"/>
                <a:gd name="connsiteX14" fmla="*/ 9643 w 10000"/>
                <a:gd name="connsiteY14" fmla="*/ 2588 h 9935"/>
                <a:gd name="connsiteX15" fmla="*/ 9742 w 10000"/>
                <a:gd name="connsiteY15" fmla="*/ 2837 h 9935"/>
                <a:gd name="connsiteX16" fmla="*/ 9821 w 10000"/>
                <a:gd name="connsiteY16" fmla="*/ 3086 h 9935"/>
                <a:gd name="connsiteX17" fmla="*/ 9881 w 10000"/>
                <a:gd name="connsiteY17" fmla="*/ 3335 h 9935"/>
                <a:gd name="connsiteX18" fmla="*/ 9940 w 10000"/>
                <a:gd name="connsiteY18" fmla="*/ 3583 h 9935"/>
                <a:gd name="connsiteX19" fmla="*/ 9980 w 10000"/>
                <a:gd name="connsiteY19" fmla="*/ 3849 h 9935"/>
                <a:gd name="connsiteX20" fmla="*/ 10000 w 10000"/>
                <a:gd name="connsiteY20" fmla="*/ 4114 h 9935"/>
                <a:gd name="connsiteX21" fmla="*/ 10000 w 10000"/>
                <a:gd name="connsiteY21" fmla="*/ 4363 h 9935"/>
                <a:gd name="connsiteX22" fmla="*/ 10000 w 10000"/>
                <a:gd name="connsiteY22" fmla="*/ 4628 h 9935"/>
                <a:gd name="connsiteX23" fmla="*/ 9980 w 10000"/>
                <a:gd name="connsiteY23" fmla="*/ 4894 h 9935"/>
                <a:gd name="connsiteX24" fmla="*/ 9940 w 10000"/>
                <a:gd name="connsiteY24" fmla="*/ 5159 h 9935"/>
                <a:gd name="connsiteX25" fmla="*/ 9901 w 10000"/>
                <a:gd name="connsiteY25" fmla="*/ 5424 h 9935"/>
                <a:gd name="connsiteX26" fmla="*/ 9841 w 10000"/>
                <a:gd name="connsiteY26" fmla="*/ 5673 h 9935"/>
                <a:gd name="connsiteX27" fmla="*/ 9762 w 10000"/>
                <a:gd name="connsiteY27" fmla="*/ 5938 h 9935"/>
                <a:gd name="connsiteX28" fmla="*/ 9663 w 10000"/>
                <a:gd name="connsiteY28" fmla="*/ 6187 h 9935"/>
                <a:gd name="connsiteX29" fmla="*/ 9544 w 10000"/>
                <a:gd name="connsiteY29" fmla="*/ 6452 h 9935"/>
                <a:gd name="connsiteX30" fmla="*/ 9425 w 10000"/>
                <a:gd name="connsiteY30" fmla="*/ 6701 h 9935"/>
                <a:gd name="connsiteX31" fmla="*/ 9286 w 10000"/>
                <a:gd name="connsiteY31" fmla="*/ 6950 h 9935"/>
                <a:gd name="connsiteX32" fmla="*/ 9127 w 10000"/>
                <a:gd name="connsiteY32" fmla="*/ 7182 h 9935"/>
                <a:gd name="connsiteX33" fmla="*/ 8948 w 10000"/>
                <a:gd name="connsiteY33" fmla="*/ 7431 h 9935"/>
                <a:gd name="connsiteX34" fmla="*/ 8948 w 10000"/>
                <a:gd name="connsiteY34" fmla="*/ 7431 h 9935"/>
                <a:gd name="connsiteX35" fmla="*/ 8770 w 10000"/>
                <a:gd name="connsiteY35" fmla="*/ 7663 h 9935"/>
                <a:gd name="connsiteX36" fmla="*/ 8571 w 10000"/>
                <a:gd name="connsiteY36" fmla="*/ 7879 h 9935"/>
                <a:gd name="connsiteX37" fmla="*/ 8353 w 10000"/>
                <a:gd name="connsiteY37" fmla="*/ 8094 h 9935"/>
                <a:gd name="connsiteX38" fmla="*/ 8135 w 10000"/>
                <a:gd name="connsiteY38" fmla="*/ 8293 h 9935"/>
                <a:gd name="connsiteX39" fmla="*/ 7917 w 10000"/>
                <a:gd name="connsiteY39" fmla="*/ 8476 h 9935"/>
                <a:gd name="connsiteX40" fmla="*/ 7679 w 10000"/>
                <a:gd name="connsiteY40" fmla="*/ 8658 h 9935"/>
                <a:gd name="connsiteX41" fmla="*/ 7421 w 10000"/>
                <a:gd name="connsiteY41" fmla="*/ 8824 h 9935"/>
                <a:gd name="connsiteX42" fmla="*/ 7163 w 10000"/>
                <a:gd name="connsiteY42" fmla="*/ 8973 h 9935"/>
                <a:gd name="connsiteX43" fmla="*/ 6905 w 10000"/>
                <a:gd name="connsiteY43" fmla="*/ 9122 h 9935"/>
                <a:gd name="connsiteX44" fmla="*/ 6627 w 10000"/>
                <a:gd name="connsiteY44" fmla="*/ 9255 h 9935"/>
                <a:gd name="connsiteX45" fmla="*/ 6349 w 10000"/>
                <a:gd name="connsiteY45" fmla="*/ 9371 h 9935"/>
                <a:gd name="connsiteX46" fmla="*/ 6071 w 10000"/>
                <a:gd name="connsiteY46" fmla="*/ 9487 h 9935"/>
                <a:gd name="connsiteX47" fmla="*/ 5774 w 10000"/>
                <a:gd name="connsiteY47" fmla="*/ 9587 h 9935"/>
                <a:gd name="connsiteX48" fmla="*/ 5496 w 10000"/>
                <a:gd name="connsiteY48" fmla="*/ 9670 h 9935"/>
                <a:gd name="connsiteX49" fmla="*/ 5198 w 10000"/>
                <a:gd name="connsiteY49" fmla="*/ 9736 h 9935"/>
                <a:gd name="connsiteX50" fmla="*/ 4881 w 10000"/>
                <a:gd name="connsiteY50" fmla="*/ 9802 h 9935"/>
                <a:gd name="connsiteX51" fmla="*/ 4583 w 10000"/>
                <a:gd name="connsiteY51" fmla="*/ 9852 h 9935"/>
                <a:gd name="connsiteX52" fmla="*/ 4266 w 10000"/>
                <a:gd name="connsiteY52" fmla="*/ 9885 h 9935"/>
                <a:gd name="connsiteX53" fmla="*/ 3968 w 10000"/>
                <a:gd name="connsiteY53" fmla="*/ 9918 h 9935"/>
                <a:gd name="connsiteX54" fmla="*/ 3651 w 10000"/>
                <a:gd name="connsiteY54" fmla="*/ 9935 h 9935"/>
                <a:gd name="connsiteX55" fmla="*/ 3333 w 10000"/>
                <a:gd name="connsiteY55" fmla="*/ 9935 h 9935"/>
                <a:gd name="connsiteX56" fmla="*/ 3036 w 10000"/>
                <a:gd name="connsiteY56" fmla="*/ 9918 h 9935"/>
                <a:gd name="connsiteX57" fmla="*/ 2718 w 10000"/>
                <a:gd name="connsiteY57" fmla="*/ 9885 h 9935"/>
                <a:gd name="connsiteX58" fmla="*/ 2401 w 10000"/>
                <a:gd name="connsiteY58" fmla="*/ 9852 h 9935"/>
                <a:gd name="connsiteX59" fmla="*/ 2083 w 10000"/>
                <a:gd name="connsiteY59" fmla="*/ 9802 h 9935"/>
                <a:gd name="connsiteX60" fmla="*/ 1786 w 10000"/>
                <a:gd name="connsiteY60" fmla="*/ 9736 h 9935"/>
                <a:gd name="connsiteX61" fmla="*/ 1468 w 10000"/>
                <a:gd name="connsiteY61" fmla="*/ 9670 h 9935"/>
                <a:gd name="connsiteX62" fmla="*/ 1171 w 10000"/>
                <a:gd name="connsiteY62" fmla="*/ 9570 h 9935"/>
                <a:gd name="connsiteX63" fmla="*/ 873 w 10000"/>
                <a:gd name="connsiteY63" fmla="*/ 9471 h 9935"/>
                <a:gd name="connsiteX64" fmla="*/ 575 w 10000"/>
                <a:gd name="connsiteY64" fmla="*/ 9355 h 9935"/>
                <a:gd name="connsiteX65" fmla="*/ 278 w 10000"/>
                <a:gd name="connsiteY65" fmla="*/ 9222 h 9935"/>
                <a:gd name="connsiteX66" fmla="*/ 0 w 10000"/>
                <a:gd name="connsiteY66" fmla="*/ 9073 h 9935"/>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000" h="10000">
                  <a:moveTo>
                    <a:pt x="0" y="9132"/>
                  </a:moveTo>
                  <a:cubicBezTo>
                    <a:pt x="-59" y="9118"/>
                    <a:pt x="7182" y="-52"/>
                    <a:pt x="7221" y="0"/>
                  </a:cubicBezTo>
                  <a:lnTo>
                    <a:pt x="7401" y="85"/>
                  </a:lnTo>
                  <a:lnTo>
                    <a:pt x="7659" y="252"/>
                  </a:lnTo>
                  <a:lnTo>
                    <a:pt x="7897" y="436"/>
                  </a:lnTo>
                  <a:lnTo>
                    <a:pt x="8135" y="619"/>
                  </a:lnTo>
                  <a:lnTo>
                    <a:pt x="8353" y="802"/>
                  </a:lnTo>
                  <a:lnTo>
                    <a:pt x="8571" y="1003"/>
                  </a:lnTo>
                  <a:lnTo>
                    <a:pt x="8770" y="1220"/>
                  </a:lnTo>
                  <a:lnTo>
                    <a:pt x="8948" y="1437"/>
                  </a:lnTo>
                  <a:lnTo>
                    <a:pt x="9107" y="1654"/>
                  </a:lnTo>
                  <a:lnTo>
                    <a:pt x="9266" y="1887"/>
                  </a:lnTo>
                  <a:cubicBezTo>
                    <a:pt x="9312" y="1965"/>
                    <a:pt x="9359" y="2043"/>
                    <a:pt x="9405" y="2121"/>
                  </a:cubicBezTo>
                  <a:cubicBezTo>
                    <a:pt x="9445" y="2199"/>
                    <a:pt x="9484" y="2277"/>
                    <a:pt x="9524" y="2355"/>
                  </a:cubicBezTo>
                  <a:cubicBezTo>
                    <a:pt x="9564" y="2438"/>
                    <a:pt x="9603" y="2522"/>
                    <a:pt x="9643" y="2605"/>
                  </a:cubicBezTo>
                  <a:cubicBezTo>
                    <a:pt x="9676" y="2689"/>
                    <a:pt x="9709" y="2772"/>
                    <a:pt x="9742" y="2856"/>
                  </a:cubicBezTo>
                  <a:cubicBezTo>
                    <a:pt x="9768" y="2939"/>
                    <a:pt x="9795" y="3023"/>
                    <a:pt x="9821" y="3106"/>
                  </a:cubicBezTo>
                  <a:cubicBezTo>
                    <a:pt x="9841" y="3190"/>
                    <a:pt x="9861" y="3273"/>
                    <a:pt x="9881" y="3357"/>
                  </a:cubicBezTo>
                  <a:cubicBezTo>
                    <a:pt x="9901" y="3440"/>
                    <a:pt x="9920" y="3523"/>
                    <a:pt x="9940" y="3606"/>
                  </a:cubicBezTo>
                  <a:cubicBezTo>
                    <a:pt x="9953" y="3696"/>
                    <a:pt x="9967" y="3785"/>
                    <a:pt x="9980" y="3874"/>
                  </a:cubicBezTo>
                  <a:cubicBezTo>
                    <a:pt x="9987" y="3963"/>
                    <a:pt x="9993" y="4052"/>
                    <a:pt x="10000" y="4141"/>
                  </a:cubicBezTo>
                  <a:lnTo>
                    <a:pt x="10000" y="4392"/>
                  </a:lnTo>
                  <a:lnTo>
                    <a:pt x="10000" y="4658"/>
                  </a:lnTo>
                  <a:cubicBezTo>
                    <a:pt x="9993" y="4748"/>
                    <a:pt x="9987" y="4836"/>
                    <a:pt x="9980" y="4926"/>
                  </a:cubicBezTo>
                  <a:cubicBezTo>
                    <a:pt x="9967" y="5015"/>
                    <a:pt x="9953" y="5104"/>
                    <a:pt x="9940" y="5193"/>
                  </a:cubicBezTo>
                  <a:cubicBezTo>
                    <a:pt x="9927" y="5281"/>
                    <a:pt x="9914" y="5371"/>
                    <a:pt x="9901" y="5459"/>
                  </a:cubicBezTo>
                  <a:cubicBezTo>
                    <a:pt x="9881" y="5543"/>
                    <a:pt x="9861" y="5626"/>
                    <a:pt x="9841" y="5710"/>
                  </a:cubicBezTo>
                  <a:cubicBezTo>
                    <a:pt x="9815" y="5799"/>
                    <a:pt x="9788" y="5888"/>
                    <a:pt x="9762" y="5977"/>
                  </a:cubicBezTo>
                  <a:cubicBezTo>
                    <a:pt x="9729" y="6060"/>
                    <a:pt x="9696" y="6144"/>
                    <a:pt x="9663" y="6227"/>
                  </a:cubicBezTo>
                  <a:cubicBezTo>
                    <a:pt x="9623" y="6316"/>
                    <a:pt x="9584" y="6406"/>
                    <a:pt x="9544" y="6494"/>
                  </a:cubicBezTo>
                  <a:lnTo>
                    <a:pt x="9425" y="6745"/>
                  </a:lnTo>
                  <a:lnTo>
                    <a:pt x="9286" y="6995"/>
                  </a:lnTo>
                  <a:lnTo>
                    <a:pt x="9127" y="7229"/>
                  </a:lnTo>
                  <a:lnTo>
                    <a:pt x="8948" y="7480"/>
                  </a:lnTo>
                  <a:lnTo>
                    <a:pt x="8948" y="7480"/>
                  </a:lnTo>
                  <a:cubicBezTo>
                    <a:pt x="8889" y="7558"/>
                    <a:pt x="8829" y="7635"/>
                    <a:pt x="8770" y="7713"/>
                  </a:cubicBezTo>
                  <a:cubicBezTo>
                    <a:pt x="8704" y="7786"/>
                    <a:pt x="8637" y="7858"/>
                    <a:pt x="8571" y="7931"/>
                  </a:cubicBezTo>
                  <a:lnTo>
                    <a:pt x="8353" y="8147"/>
                  </a:lnTo>
                  <a:lnTo>
                    <a:pt x="8135" y="8347"/>
                  </a:lnTo>
                  <a:lnTo>
                    <a:pt x="7917" y="8531"/>
                  </a:lnTo>
                  <a:lnTo>
                    <a:pt x="7679" y="8715"/>
                  </a:lnTo>
                  <a:lnTo>
                    <a:pt x="7421" y="8882"/>
                  </a:lnTo>
                  <a:lnTo>
                    <a:pt x="7163" y="9032"/>
                  </a:lnTo>
                  <a:lnTo>
                    <a:pt x="6905" y="9182"/>
                  </a:lnTo>
                  <a:lnTo>
                    <a:pt x="6627" y="9316"/>
                  </a:lnTo>
                  <a:lnTo>
                    <a:pt x="6349" y="9432"/>
                  </a:lnTo>
                  <a:lnTo>
                    <a:pt x="6071" y="9549"/>
                  </a:lnTo>
                  <a:lnTo>
                    <a:pt x="5774" y="9650"/>
                  </a:lnTo>
                  <a:lnTo>
                    <a:pt x="5496" y="9733"/>
                  </a:lnTo>
                  <a:lnTo>
                    <a:pt x="5198" y="9800"/>
                  </a:lnTo>
                  <a:lnTo>
                    <a:pt x="4881" y="9866"/>
                  </a:lnTo>
                  <a:lnTo>
                    <a:pt x="4583" y="9916"/>
                  </a:lnTo>
                  <a:lnTo>
                    <a:pt x="4266" y="9950"/>
                  </a:lnTo>
                  <a:lnTo>
                    <a:pt x="3968" y="9983"/>
                  </a:lnTo>
                  <a:lnTo>
                    <a:pt x="3651" y="10000"/>
                  </a:lnTo>
                  <a:lnTo>
                    <a:pt x="3333" y="10000"/>
                  </a:lnTo>
                  <a:lnTo>
                    <a:pt x="3036" y="9983"/>
                  </a:lnTo>
                  <a:lnTo>
                    <a:pt x="2718" y="9950"/>
                  </a:lnTo>
                  <a:lnTo>
                    <a:pt x="2401" y="9916"/>
                  </a:lnTo>
                  <a:lnTo>
                    <a:pt x="2083" y="9866"/>
                  </a:lnTo>
                  <a:lnTo>
                    <a:pt x="1786" y="9800"/>
                  </a:lnTo>
                  <a:lnTo>
                    <a:pt x="1468" y="9733"/>
                  </a:lnTo>
                  <a:lnTo>
                    <a:pt x="1171" y="9633"/>
                  </a:lnTo>
                  <a:lnTo>
                    <a:pt x="873" y="9533"/>
                  </a:lnTo>
                  <a:lnTo>
                    <a:pt x="575" y="9416"/>
                  </a:lnTo>
                  <a:lnTo>
                    <a:pt x="278" y="9282"/>
                  </a:lnTo>
                  <a:lnTo>
                    <a:pt x="0" y="913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5" name="Oval 39"/>
          <p:cNvSpPr/>
          <p:nvPr/>
        </p:nvSpPr>
        <p:spPr>
          <a:xfrm>
            <a:off x="2540450" y="2136386"/>
            <a:ext cx="720000" cy="72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01</a:t>
            </a:r>
            <a:endParaRPr lang="en-GB" sz="2000" b="1" dirty="0"/>
          </a:p>
        </p:txBody>
      </p:sp>
    </p:spTree>
    <p:extLst>
      <p:ext uri="{BB962C8B-B14F-4D97-AF65-F5344CB8AC3E}">
        <p14:creationId xmlns:p14="http://schemas.microsoft.com/office/powerpoint/2010/main" val="331255818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827060" y="2316435"/>
            <a:ext cx="3059912" cy="387798"/>
          </a:xfrm>
        </p:spPr>
        <p:txBody>
          <a:bodyPr/>
          <a:lstStyle/>
          <a:p>
            <a:r>
              <a:rPr lang="en-US" sz="2800" dirty="0" smtClean="0"/>
              <a:t>Demography</a:t>
            </a:r>
            <a:endParaRPr lang="en-GB" sz="2800" dirty="0">
              <a:latin typeface="Calibri" panose="020F0502020204030204" pitchFamily="34" charset="0"/>
              <a:cs typeface="Calibri" panose="020F0502020204030204" pitchFamily="34" charset="0"/>
            </a:endParaRPr>
          </a:p>
        </p:txBody>
      </p:sp>
      <p:sp>
        <p:nvSpPr>
          <p:cNvPr id="16" name="TextBox 15"/>
          <p:cNvSpPr txBox="1"/>
          <p:nvPr/>
        </p:nvSpPr>
        <p:spPr>
          <a:xfrm>
            <a:off x="239634" y="4686827"/>
            <a:ext cx="307188" cy="238005"/>
          </a:xfrm>
          <a:prstGeom prst="rect">
            <a:avLst/>
          </a:prstGeom>
        </p:spPr>
        <p:txBody>
          <a:bodyPr vert="horz" wrap="none" lIns="0" tIns="0" rIns="0" bIns="0" rtlCol="0" anchor="b">
            <a:normAutofit/>
          </a:bodyPr>
          <a:lstStyle/>
          <a:p>
            <a:pPr defTabSz="924259">
              <a:lnSpc>
                <a:spcPct val="85000"/>
              </a:lnSpc>
              <a:spcBef>
                <a:spcPts val="204"/>
              </a:spcBef>
            </a:pPr>
            <a:fld id="{01990C03-C3A3-48FE-AF6D-3AE397C89625}" type="slidenum">
              <a:rPr lang="en-GB" sz="800">
                <a:solidFill>
                  <a:prstClr val="white"/>
                </a:solidFill>
              </a:rPr>
              <a:pPr defTabSz="924259">
                <a:lnSpc>
                  <a:spcPct val="85000"/>
                </a:lnSpc>
                <a:spcBef>
                  <a:spcPts val="204"/>
                </a:spcBef>
              </a:pPr>
              <a:t>30</a:t>
            </a:fld>
            <a:endParaRPr lang="en-GB" sz="800" dirty="0">
              <a:solidFill>
                <a:prstClr val="white"/>
              </a:solidFill>
            </a:endParaRPr>
          </a:p>
        </p:txBody>
      </p:sp>
      <p:pic>
        <p:nvPicPr>
          <p:cNvPr id="5" name="Bildplatzhalter 2"/>
          <p:cNvPicPr>
            <a:picLocks noChangeAspect="1"/>
          </p:cNvPicPr>
          <p:nvPr/>
        </p:nvPicPr>
        <p:blipFill>
          <a:blip r:embed="rId3" cstate="print">
            <a:extLst>
              <a:ext uri="{28A0092B-C50C-407E-A947-70E740481C1C}">
                <a14:useLocalDpi xmlns:a14="http://schemas.microsoft.com/office/drawing/2010/main" val="0"/>
              </a:ext>
            </a:extLst>
          </a:blip>
          <a:srcRect l="24300" r="24300"/>
          <a:stretch>
            <a:fillRect/>
          </a:stretch>
        </p:blipFill>
        <p:spPr>
          <a:xfrm>
            <a:off x="0" y="0"/>
            <a:ext cx="3740522" cy="5143500"/>
          </a:xfrm>
          <a:custGeom>
            <a:avLst/>
            <a:gdLst/>
            <a:ahLst/>
            <a:cxnLst/>
            <a:rect l="l" t="t" r="r" b="b"/>
            <a:pathLst>
              <a:path w="3740522" h="5143500">
                <a:moveTo>
                  <a:pt x="0" y="0"/>
                </a:moveTo>
                <a:lnTo>
                  <a:pt x="447251" y="0"/>
                </a:lnTo>
                <a:lnTo>
                  <a:pt x="3740522" y="5143500"/>
                </a:lnTo>
                <a:lnTo>
                  <a:pt x="0" y="5143500"/>
                </a:lnTo>
                <a:close/>
              </a:path>
            </a:pathLst>
          </a:custGeom>
        </p:spPr>
      </p:pic>
      <p:grpSp>
        <p:nvGrpSpPr>
          <p:cNvPr id="8" name="Group 29"/>
          <p:cNvGrpSpPr/>
          <p:nvPr/>
        </p:nvGrpSpPr>
        <p:grpSpPr>
          <a:xfrm>
            <a:off x="423343" y="540"/>
            <a:ext cx="4512063" cy="5142960"/>
            <a:chOff x="622299" y="794"/>
            <a:chExt cx="6632576" cy="7562056"/>
          </a:xfrm>
        </p:grpSpPr>
        <p:sp>
          <p:nvSpPr>
            <p:cNvPr id="9" name="Freeform 49"/>
            <p:cNvSpPr>
              <a:spLocks/>
            </p:cNvSpPr>
            <p:nvPr userDrawn="1"/>
          </p:nvSpPr>
          <p:spPr bwMode="ltGray">
            <a:xfrm flipH="1">
              <a:off x="622299" y="794"/>
              <a:ext cx="5346701" cy="7562056"/>
            </a:xfrm>
            <a:custGeom>
              <a:avLst/>
              <a:gdLst/>
              <a:ahLst/>
              <a:cxnLst/>
              <a:rect l="l" t="t" r="r" b="b"/>
              <a:pathLst>
                <a:path w="5346701" h="7562056">
                  <a:moveTo>
                    <a:pt x="5346701" y="0"/>
                  </a:moveTo>
                  <a:lnTo>
                    <a:pt x="0" y="0"/>
                  </a:lnTo>
                  <a:lnTo>
                    <a:pt x="0" y="7562056"/>
                  </a:lnTo>
                  <a:lnTo>
                    <a:pt x="474459" y="7562056"/>
                  </a:lnTo>
                  <a:close/>
                </a:path>
              </a:pathLst>
            </a:custGeom>
            <a:solidFill>
              <a:srgbClr val="FFFFFF"/>
            </a:solidFill>
            <a:ln w="9525">
              <a:noFill/>
              <a:round/>
              <a:headEnd/>
              <a:tailEnd/>
            </a:ln>
            <a:effectLs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51"/>
            <p:cNvSpPr>
              <a:spLocks/>
            </p:cNvSpPr>
            <p:nvPr userDrawn="1"/>
          </p:nvSpPr>
          <p:spPr bwMode="ltGray">
            <a:xfrm flipH="1">
              <a:off x="622300" y="794"/>
              <a:ext cx="6632575" cy="4038600"/>
            </a:xfrm>
            <a:custGeom>
              <a:avLst/>
              <a:gdLst>
                <a:gd name="T0" fmla="*/ 0 w 4178"/>
                <a:gd name="T1" fmla="*/ 0 h 2544"/>
                <a:gd name="T2" fmla="*/ 2544 w 4178"/>
                <a:gd name="T3" fmla="*/ 2544 h 2544"/>
                <a:gd name="T4" fmla="*/ 4178 w 4178"/>
                <a:gd name="T5" fmla="*/ 0 h 2544"/>
                <a:gd name="T6" fmla="*/ 0 w 4178"/>
                <a:gd name="T7" fmla="*/ 0 h 2544"/>
              </a:gdLst>
              <a:ahLst/>
              <a:cxnLst>
                <a:cxn ang="0">
                  <a:pos x="T0" y="T1"/>
                </a:cxn>
                <a:cxn ang="0">
                  <a:pos x="T2" y="T3"/>
                </a:cxn>
                <a:cxn ang="0">
                  <a:pos x="T4" y="T5"/>
                </a:cxn>
                <a:cxn ang="0">
                  <a:pos x="T6" y="T7"/>
                </a:cxn>
              </a:cxnLst>
              <a:rect l="0" t="0" r="r" b="b"/>
              <a:pathLst>
                <a:path w="4178" h="2544">
                  <a:moveTo>
                    <a:pt x="0" y="0"/>
                  </a:moveTo>
                  <a:lnTo>
                    <a:pt x="2544" y="2544"/>
                  </a:lnTo>
                  <a:lnTo>
                    <a:pt x="4178" y="0"/>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53"/>
            <p:cNvSpPr>
              <a:spLocks/>
            </p:cNvSpPr>
            <p:nvPr userDrawn="1"/>
          </p:nvSpPr>
          <p:spPr bwMode="ltGray">
            <a:xfrm flipH="1">
              <a:off x="1730375" y="1470819"/>
              <a:ext cx="2584450" cy="3092450"/>
            </a:xfrm>
            <a:custGeom>
              <a:avLst/>
              <a:gdLst>
                <a:gd name="T0" fmla="*/ 490 w 1628"/>
                <a:gd name="T1" fmla="*/ 1948 h 1948"/>
                <a:gd name="T2" fmla="*/ 402 w 1628"/>
                <a:gd name="T3" fmla="*/ 1886 h 1948"/>
                <a:gd name="T4" fmla="*/ 322 w 1628"/>
                <a:gd name="T5" fmla="*/ 1816 h 1948"/>
                <a:gd name="T6" fmla="*/ 250 w 1628"/>
                <a:gd name="T7" fmla="*/ 1740 h 1948"/>
                <a:gd name="T8" fmla="*/ 188 w 1628"/>
                <a:gd name="T9" fmla="*/ 1658 h 1948"/>
                <a:gd name="T10" fmla="*/ 134 w 1628"/>
                <a:gd name="T11" fmla="*/ 1570 h 1948"/>
                <a:gd name="T12" fmla="*/ 88 w 1628"/>
                <a:gd name="T13" fmla="*/ 1480 h 1948"/>
                <a:gd name="T14" fmla="*/ 52 w 1628"/>
                <a:gd name="T15" fmla="*/ 1384 h 1948"/>
                <a:gd name="T16" fmla="*/ 26 w 1628"/>
                <a:gd name="T17" fmla="*/ 1286 h 1948"/>
                <a:gd name="T18" fmla="*/ 8 w 1628"/>
                <a:gd name="T19" fmla="*/ 1186 h 1948"/>
                <a:gd name="T20" fmla="*/ 0 w 1628"/>
                <a:gd name="T21" fmla="*/ 1086 h 1948"/>
                <a:gd name="T22" fmla="*/ 2 w 1628"/>
                <a:gd name="T23" fmla="*/ 984 h 1948"/>
                <a:gd name="T24" fmla="*/ 14 w 1628"/>
                <a:gd name="T25" fmla="*/ 882 h 1948"/>
                <a:gd name="T26" fmla="*/ 36 w 1628"/>
                <a:gd name="T27" fmla="*/ 780 h 1948"/>
                <a:gd name="T28" fmla="*/ 70 w 1628"/>
                <a:gd name="T29" fmla="*/ 682 h 1948"/>
                <a:gd name="T30" fmla="*/ 112 w 1628"/>
                <a:gd name="T31" fmla="*/ 584 h 1948"/>
                <a:gd name="T32" fmla="*/ 166 w 1628"/>
                <a:gd name="T33" fmla="*/ 490 h 1948"/>
                <a:gd name="T34" fmla="*/ 196 w 1628"/>
                <a:gd name="T35" fmla="*/ 444 h 1948"/>
                <a:gd name="T36" fmla="*/ 262 w 1628"/>
                <a:gd name="T37" fmla="*/ 360 h 1948"/>
                <a:gd name="T38" fmla="*/ 334 w 1628"/>
                <a:gd name="T39" fmla="*/ 284 h 1948"/>
                <a:gd name="T40" fmla="*/ 414 w 1628"/>
                <a:gd name="T41" fmla="*/ 218 h 1948"/>
                <a:gd name="T42" fmla="*/ 498 w 1628"/>
                <a:gd name="T43" fmla="*/ 160 h 1948"/>
                <a:gd name="T44" fmla="*/ 588 w 1628"/>
                <a:gd name="T45" fmla="*/ 110 h 1948"/>
                <a:gd name="T46" fmla="*/ 682 w 1628"/>
                <a:gd name="T47" fmla="*/ 68 h 1948"/>
                <a:gd name="T48" fmla="*/ 778 w 1628"/>
                <a:gd name="T49" fmla="*/ 38 h 1948"/>
                <a:gd name="T50" fmla="*/ 876 w 1628"/>
                <a:gd name="T51" fmla="*/ 16 h 1948"/>
                <a:gd name="T52" fmla="*/ 978 w 1628"/>
                <a:gd name="T53" fmla="*/ 2 h 1948"/>
                <a:gd name="T54" fmla="*/ 1080 w 1628"/>
                <a:gd name="T55" fmla="*/ 0 h 1948"/>
                <a:gd name="T56" fmla="*/ 1182 w 1628"/>
                <a:gd name="T57" fmla="*/ 8 h 1948"/>
                <a:gd name="T58" fmla="*/ 1282 w 1628"/>
                <a:gd name="T59" fmla="*/ 24 h 1948"/>
                <a:gd name="T60" fmla="*/ 1382 w 1628"/>
                <a:gd name="T61" fmla="*/ 52 h 1948"/>
                <a:gd name="T62" fmla="*/ 1482 w 1628"/>
                <a:gd name="T63" fmla="*/ 88 h 1948"/>
                <a:gd name="T64" fmla="*/ 1576 w 1628"/>
                <a:gd name="T65" fmla="*/ 136 h 1948"/>
                <a:gd name="T66" fmla="*/ 1624 w 1628"/>
                <a:gd name="T67" fmla="*/ 164 h 1948"/>
                <a:gd name="T68" fmla="*/ 490 w 1628"/>
                <a:gd name="T69" fmla="*/ 1948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948">
                  <a:moveTo>
                    <a:pt x="490" y="1948"/>
                  </a:moveTo>
                  <a:lnTo>
                    <a:pt x="490" y="1948"/>
                  </a:lnTo>
                  <a:lnTo>
                    <a:pt x="444" y="1918"/>
                  </a:lnTo>
                  <a:lnTo>
                    <a:pt x="402" y="1886"/>
                  </a:lnTo>
                  <a:lnTo>
                    <a:pt x="360" y="1852"/>
                  </a:lnTo>
                  <a:lnTo>
                    <a:pt x="322" y="1816"/>
                  </a:lnTo>
                  <a:lnTo>
                    <a:pt x="286" y="1778"/>
                  </a:lnTo>
                  <a:lnTo>
                    <a:pt x="250" y="1740"/>
                  </a:lnTo>
                  <a:lnTo>
                    <a:pt x="218" y="1700"/>
                  </a:lnTo>
                  <a:lnTo>
                    <a:pt x="188" y="1658"/>
                  </a:lnTo>
                  <a:lnTo>
                    <a:pt x="160" y="1614"/>
                  </a:lnTo>
                  <a:lnTo>
                    <a:pt x="134" y="1570"/>
                  </a:lnTo>
                  <a:lnTo>
                    <a:pt x="110" y="1526"/>
                  </a:lnTo>
                  <a:lnTo>
                    <a:pt x="88" y="1480"/>
                  </a:lnTo>
                  <a:lnTo>
                    <a:pt x="70" y="1432"/>
                  </a:lnTo>
                  <a:lnTo>
                    <a:pt x="52" y="1384"/>
                  </a:lnTo>
                  <a:lnTo>
                    <a:pt x="38" y="1336"/>
                  </a:lnTo>
                  <a:lnTo>
                    <a:pt x="26" y="1286"/>
                  </a:lnTo>
                  <a:lnTo>
                    <a:pt x="16" y="1236"/>
                  </a:lnTo>
                  <a:lnTo>
                    <a:pt x="8" y="1186"/>
                  </a:lnTo>
                  <a:lnTo>
                    <a:pt x="4" y="1136"/>
                  </a:lnTo>
                  <a:lnTo>
                    <a:pt x="0" y="1086"/>
                  </a:lnTo>
                  <a:lnTo>
                    <a:pt x="0" y="1034"/>
                  </a:lnTo>
                  <a:lnTo>
                    <a:pt x="2" y="984"/>
                  </a:lnTo>
                  <a:lnTo>
                    <a:pt x="8" y="932"/>
                  </a:lnTo>
                  <a:lnTo>
                    <a:pt x="14" y="882"/>
                  </a:lnTo>
                  <a:lnTo>
                    <a:pt x="24" y="830"/>
                  </a:lnTo>
                  <a:lnTo>
                    <a:pt x="36" y="780"/>
                  </a:lnTo>
                  <a:lnTo>
                    <a:pt x="52" y="730"/>
                  </a:lnTo>
                  <a:lnTo>
                    <a:pt x="70" y="682"/>
                  </a:lnTo>
                  <a:lnTo>
                    <a:pt x="90" y="632"/>
                  </a:lnTo>
                  <a:lnTo>
                    <a:pt x="112" y="584"/>
                  </a:lnTo>
                  <a:lnTo>
                    <a:pt x="138" y="536"/>
                  </a:lnTo>
                  <a:lnTo>
                    <a:pt x="166" y="490"/>
                  </a:lnTo>
                  <a:lnTo>
                    <a:pt x="166" y="490"/>
                  </a:lnTo>
                  <a:lnTo>
                    <a:pt x="196" y="444"/>
                  </a:lnTo>
                  <a:lnTo>
                    <a:pt x="228" y="402"/>
                  </a:lnTo>
                  <a:lnTo>
                    <a:pt x="262" y="360"/>
                  </a:lnTo>
                  <a:lnTo>
                    <a:pt x="298" y="322"/>
                  </a:lnTo>
                  <a:lnTo>
                    <a:pt x="334" y="284"/>
                  </a:lnTo>
                  <a:lnTo>
                    <a:pt x="374" y="250"/>
                  </a:lnTo>
                  <a:lnTo>
                    <a:pt x="414" y="218"/>
                  </a:lnTo>
                  <a:lnTo>
                    <a:pt x="456" y="188"/>
                  </a:lnTo>
                  <a:lnTo>
                    <a:pt x="498" y="160"/>
                  </a:lnTo>
                  <a:lnTo>
                    <a:pt x="542" y="134"/>
                  </a:lnTo>
                  <a:lnTo>
                    <a:pt x="588" y="110"/>
                  </a:lnTo>
                  <a:lnTo>
                    <a:pt x="634" y="88"/>
                  </a:lnTo>
                  <a:lnTo>
                    <a:pt x="682" y="68"/>
                  </a:lnTo>
                  <a:lnTo>
                    <a:pt x="730" y="52"/>
                  </a:lnTo>
                  <a:lnTo>
                    <a:pt x="778" y="38"/>
                  </a:lnTo>
                  <a:lnTo>
                    <a:pt x="828" y="26"/>
                  </a:lnTo>
                  <a:lnTo>
                    <a:pt x="876" y="16"/>
                  </a:lnTo>
                  <a:lnTo>
                    <a:pt x="926" y="8"/>
                  </a:lnTo>
                  <a:lnTo>
                    <a:pt x="978" y="2"/>
                  </a:lnTo>
                  <a:lnTo>
                    <a:pt x="1028" y="0"/>
                  </a:lnTo>
                  <a:lnTo>
                    <a:pt x="1080" y="0"/>
                  </a:lnTo>
                  <a:lnTo>
                    <a:pt x="1130" y="2"/>
                  </a:lnTo>
                  <a:lnTo>
                    <a:pt x="1182" y="8"/>
                  </a:lnTo>
                  <a:lnTo>
                    <a:pt x="1232" y="14"/>
                  </a:lnTo>
                  <a:lnTo>
                    <a:pt x="1282" y="24"/>
                  </a:lnTo>
                  <a:lnTo>
                    <a:pt x="1332" y="36"/>
                  </a:lnTo>
                  <a:lnTo>
                    <a:pt x="1382" y="52"/>
                  </a:lnTo>
                  <a:lnTo>
                    <a:pt x="1432" y="68"/>
                  </a:lnTo>
                  <a:lnTo>
                    <a:pt x="1482" y="88"/>
                  </a:lnTo>
                  <a:lnTo>
                    <a:pt x="1530" y="112"/>
                  </a:lnTo>
                  <a:lnTo>
                    <a:pt x="1576" y="136"/>
                  </a:lnTo>
                  <a:lnTo>
                    <a:pt x="1624" y="164"/>
                  </a:lnTo>
                  <a:lnTo>
                    <a:pt x="1624" y="164"/>
                  </a:lnTo>
                  <a:lnTo>
                    <a:pt x="1628" y="168"/>
                  </a:lnTo>
                  <a:lnTo>
                    <a:pt x="490" y="194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55"/>
            <p:cNvSpPr>
              <a:spLocks/>
            </p:cNvSpPr>
            <p:nvPr userDrawn="1"/>
          </p:nvSpPr>
          <p:spPr bwMode="ltGray">
            <a:xfrm flipH="1">
              <a:off x="4149725" y="858044"/>
              <a:ext cx="863600" cy="863600"/>
            </a:xfrm>
            <a:custGeom>
              <a:avLst/>
              <a:gdLst>
                <a:gd name="T0" fmla="*/ 0 w 544"/>
                <a:gd name="T1" fmla="*/ 272 h 544"/>
                <a:gd name="T2" fmla="*/ 4 w 544"/>
                <a:gd name="T3" fmla="*/ 218 h 544"/>
                <a:gd name="T4" fmla="*/ 20 w 544"/>
                <a:gd name="T5" fmla="*/ 166 h 544"/>
                <a:gd name="T6" fmla="*/ 46 w 544"/>
                <a:gd name="T7" fmla="*/ 120 h 544"/>
                <a:gd name="T8" fmla="*/ 80 w 544"/>
                <a:gd name="T9" fmla="*/ 80 h 544"/>
                <a:gd name="T10" fmla="*/ 120 w 544"/>
                <a:gd name="T11" fmla="*/ 46 h 544"/>
                <a:gd name="T12" fmla="*/ 166 w 544"/>
                <a:gd name="T13" fmla="*/ 20 h 544"/>
                <a:gd name="T14" fmla="*/ 216 w 544"/>
                <a:gd name="T15" fmla="*/ 4 h 544"/>
                <a:gd name="T16" fmla="*/ 272 w 544"/>
                <a:gd name="T17" fmla="*/ 0 h 544"/>
                <a:gd name="T18" fmla="*/ 300 w 544"/>
                <a:gd name="T19" fmla="*/ 0 h 544"/>
                <a:gd name="T20" fmla="*/ 352 w 544"/>
                <a:gd name="T21" fmla="*/ 12 h 544"/>
                <a:gd name="T22" fmla="*/ 402 w 544"/>
                <a:gd name="T23" fmla="*/ 32 h 544"/>
                <a:gd name="T24" fmla="*/ 446 w 544"/>
                <a:gd name="T25" fmla="*/ 62 h 544"/>
                <a:gd name="T26" fmla="*/ 482 w 544"/>
                <a:gd name="T27" fmla="*/ 98 h 544"/>
                <a:gd name="T28" fmla="*/ 512 w 544"/>
                <a:gd name="T29" fmla="*/ 142 h 544"/>
                <a:gd name="T30" fmla="*/ 532 w 544"/>
                <a:gd name="T31" fmla="*/ 190 h 544"/>
                <a:gd name="T32" fmla="*/ 544 w 544"/>
                <a:gd name="T33" fmla="*/ 244 h 544"/>
                <a:gd name="T34" fmla="*/ 544 w 544"/>
                <a:gd name="T35" fmla="*/ 272 h 544"/>
                <a:gd name="T36" fmla="*/ 538 w 544"/>
                <a:gd name="T37" fmla="*/ 326 h 544"/>
                <a:gd name="T38" fmla="*/ 524 w 544"/>
                <a:gd name="T39" fmla="*/ 378 h 544"/>
                <a:gd name="T40" fmla="*/ 498 w 544"/>
                <a:gd name="T41" fmla="*/ 424 h 544"/>
                <a:gd name="T42" fmla="*/ 464 w 544"/>
                <a:gd name="T43" fmla="*/ 464 h 544"/>
                <a:gd name="T44" fmla="*/ 424 w 544"/>
                <a:gd name="T45" fmla="*/ 498 h 544"/>
                <a:gd name="T46" fmla="*/ 378 w 544"/>
                <a:gd name="T47" fmla="*/ 524 h 544"/>
                <a:gd name="T48" fmla="*/ 326 w 544"/>
                <a:gd name="T49" fmla="*/ 540 h 544"/>
                <a:gd name="T50" fmla="*/ 272 w 544"/>
                <a:gd name="T51" fmla="*/ 544 h 544"/>
                <a:gd name="T52" fmla="*/ 244 w 544"/>
                <a:gd name="T53" fmla="*/ 544 h 544"/>
                <a:gd name="T54" fmla="*/ 190 w 544"/>
                <a:gd name="T55" fmla="*/ 532 h 544"/>
                <a:gd name="T56" fmla="*/ 142 w 544"/>
                <a:gd name="T57" fmla="*/ 512 h 544"/>
                <a:gd name="T58" fmla="*/ 98 w 544"/>
                <a:gd name="T59" fmla="*/ 482 h 544"/>
                <a:gd name="T60" fmla="*/ 62 w 544"/>
                <a:gd name="T61" fmla="*/ 446 h 544"/>
                <a:gd name="T62" fmla="*/ 32 w 544"/>
                <a:gd name="T63" fmla="*/ 402 h 544"/>
                <a:gd name="T64" fmla="*/ 12 w 544"/>
                <a:gd name="T65" fmla="*/ 354 h 544"/>
                <a:gd name="T66" fmla="*/ 0 w 544"/>
                <a:gd name="T67" fmla="*/ 300 h 544"/>
                <a:gd name="T68" fmla="*/ 0 w 544"/>
                <a:gd name="T6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4">
                  <a:moveTo>
                    <a:pt x="0" y="272"/>
                  </a:moveTo>
                  <a:lnTo>
                    <a:pt x="0" y="272"/>
                  </a:lnTo>
                  <a:lnTo>
                    <a:pt x="0" y="244"/>
                  </a:lnTo>
                  <a:lnTo>
                    <a:pt x="4" y="218"/>
                  </a:lnTo>
                  <a:lnTo>
                    <a:pt x="12" y="190"/>
                  </a:lnTo>
                  <a:lnTo>
                    <a:pt x="20" y="166"/>
                  </a:lnTo>
                  <a:lnTo>
                    <a:pt x="32" y="142"/>
                  </a:lnTo>
                  <a:lnTo>
                    <a:pt x="46" y="120"/>
                  </a:lnTo>
                  <a:lnTo>
                    <a:pt x="62" y="98"/>
                  </a:lnTo>
                  <a:lnTo>
                    <a:pt x="80" y="80"/>
                  </a:lnTo>
                  <a:lnTo>
                    <a:pt x="98" y="62"/>
                  </a:lnTo>
                  <a:lnTo>
                    <a:pt x="120" y="46"/>
                  </a:lnTo>
                  <a:lnTo>
                    <a:pt x="142" y="32"/>
                  </a:lnTo>
                  <a:lnTo>
                    <a:pt x="166" y="20"/>
                  </a:lnTo>
                  <a:lnTo>
                    <a:pt x="190" y="12"/>
                  </a:lnTo>
                  <a:lnTo>
                    <a:pt x="216" y="4"/>
                  </a:lnTo>
                  <a:lnTo>
                    <a:pt x="244" y="0"/>
                  </a:lnTo>
                  <a:lnTo>
                    <a:pt x="272" y="0"/>
                  </a:lnTo>
                  <a:lnTo>
                    <a:pt x="272" y="0"/>
                  </a:lnTo>
                  <a:lnTo>
                    <a:pt x="300" y="0"/>
                  </a:lnTo>
                  <a:lnTo>
                    <a:pt x="326" y="4"/>
                  </a:lnTo>
                  <a:lnTo>
                    <a:pt x="352" y="12"/>
                  </a:lnTo>
                  <a:lnTo>
                    <a:pt x="378" y="20"/>
                  </a:lnTo>
                  <a:lnTo>
                    <a:pt x="402" y="32"/>
                  </a:lnTo>
                  <a:lnTo>
                    <a:pt x="424" y="46"/>
                  </a:lnTo>
                  <a:lnTo>
                    <a:pt x="446" y="62"/>
                  </a:lnTo>
                  <a:lnTo>
                    <a:pt x="464" y="80"/>
                  </a:lnTo>
                  <a:lnTo>
                    <a:pt x="482" y="98"/>
                  </a:lnTo>
                  <a:lnTo>
                    <a:pt x="498" y="120"/>
                  </a:lnTo>
                  <a:lnTo>
                    <a:pt x="512" y="142"/>
                  </a:lnTo>
                  <a:lnTo>
                    <a:pt x="524" y="166"/>
                  </a:lnTo>
                  <a:lnTo>
                    <a:pt x="532" y="190"/>
                  </a:lnTo>
                  <a:lnTo>
                    <a:pt x="538" y="218"/>
                  </a:lnTo>
                  <a:lnTo>
                    <a:pt x="544" y="244"/>
                  </a:lnTo>
                  <a:lnTo>
                    <a:pt x="544" y="272"/>
                  </a:lnTo>
                  <a:lnTo>
                    <a:pt x="544" y="272"/>
                  </a:lnTo>
                  <a:lnTo>
                    <a:pt x="544" y="300"/>
                  </a:lnTo>
                  <a:lnTo>
                    <a:pt x="538" y="326"/>
                  </a:lnTo>
                  <a:lnTo>
                    <a:pt x="532" y="354"/>
                  </a:lnTo>
                  <a:lnTo>
                    <a:pt x="524" y="378"/>
                  </a:lnTo>
                  <a:lnTo>
                    <a:pt x="512" y="402"/>
                  </a:lnTo>
                  <a:lnTo>
                    <a:pt x="498" y="424"/>
                  </a:lnTo>
                  <a:lnTo>
                    <a:pt x="482" y="446"/>
                  </a:lnTo>
                  <a:lnTo>
                    <a:pt x="464" y="464"/>
                  </a:lnTo>
                  <a:lnTo>
                    <a:pt x="446" y="482"/>
                  </a:lnTo>
                  <a:lnTo>
                    <a:pt x="424" y="498"/>
                  </a:lnTo>
                  <a:lnTo>
                    <a:pt x="402" y="512"/>
                  </a:lnTo>
                  <a:lnTo>
                    <a:pt x="378" y="524"/>
                  </a:lnTo>
                  <a:lnTo>
                    <a:pt x="352" y="532"/>
                  </a:lnTo>
                  <a:lnTo>
                    <a:pt x="326" y="540"/>
                  </a:lnTo>
                  <a:lnTo>
                    <a:pt x="300" y="544"/>
                  </a:lnTo>
                  <a:lnTo>
                    <a:pt x="272" y="544"/>
                  </a:lnTo>
                  <a:lnTo>
                    <a:pt x="272" y="544"/>
                  </a:lnTo>
                  <a:lnTo>
                    <a:pt x="244" y="544"/>
                  </a:lnTo>
                  <a:lnTo>
                    <a:pt x="216" y="540"/>
                  </a:lnTo>
                  <a:lnTo>
                    <a:pt x="190" y="532"/>
                  </a:lnTo>
                  <a:lnTo>
                    <a:pt x="166" y="524"/>
                  </a:lnTo>
                  <a:lnTo>
                    <a:pt x="142" y="512"/>
                  </a:lnTo>
                  <a:lnTo>
                    <a:pt x="120" y="498"/>
                  </a:lnTo>
                  <a:lnTo>
                    <a:pt x="98" y="482"/>
                  </a:lnTo>
                  <a:lnTo>
                    <a:pt x="80" y="464"/>
                  </a:lnTo>
                  <a:lnTo>
                    <a:pt x="62" y="446"/>
                  </a:lnTo>
                  <a:lnTo>
                    <a:pt x="46" y="424"/>
                  </a:lnTo>
                  <a:lnTo>
                    <a:pt x="32" y="402"/>
                  </a:lnTo>
                  <a:lnTo>
                    <a:pt x="20" y="378"/>
                  </a:lnTo>
                  <a:lnTo>
                    <a:pt x="12" y="354"/>
                  </a:lnTo>
                  <a:lnTo>
                    <a:pt x="4" y="326"/>
                  </a:lnTo>
                  <a:lnTo>
                    <a:pt x="0" y="300"/>
                  </a:lnTo>
                  <a:lnTo>
                    <a:pt x="0" y="272"/>
                  </a:lnTo>
                  <a:lnTo>
                    <a:pt x="0" y="2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61"/>
            <p:cNvSpPr>
              <a:spLocks/>
            </p:cNvSpPr>
            <p:nvPr userDrawn="1"/>
          </p:nvSpPr>
          <p:spPr bwMode="ltGray">
            <a:xfrm flipH="1">
              <a:off x="5730875" y="972344"/>
              <a:ext cx="654050" cy="647700"/>
            </a:xfrm>
            <a:custGeom>
              <a:avLst/>
              <a:gdLst>
                <a:gd name="T0" fmla="*/ 412 w 412"/>
                <a:gd name="T1" fmla="*/ 336 h 408"/>
                <a:gd name="T2" fmla="*/ 412 w 412"/>
                <a:gd name="T3" fmla="*/ 336 h 408"/>
                <a:gd name="T4" fmla="*/ 394 w 412"/>
                <a:gd name="T5" fmla="*/ 352 h 408"/>
                <a:gd name="T6" fmla="*/ 374 w 412"/>
                <a:gd name="T7" fmla="*/ 368 h 408"/>
                <a:gd name="T8" fmla="*/ 354 w 412"/>
                <a:gd name="T9" fmla="*/ 380 h 408"/>
                <a:gd name="T10" fmla="*/ 334 w 412"/>
                <a:gd name="T11" fmla="*/ 390 h 408"/>
                <a:gd name="T12" fmla="*/ 312 w 412"/>
                <a:gd name="T13" fmla="*/ 398 h 408"/>
                <a:gd name="T14" fmla="*/ 288 w 412"/>
                <a:gd name="T15" fmla="*/ 404 h 408"/>
                <a:gd name="T16" fmla="*/ 266 w 412"/>
                <a:gd name="T17" fmla="*/ 406 h 408"/>
                <a:gd name="T18" fmla="*/ 244 w 412"/>
                <a:gd name="T19" fmla="*/ 408 h 408"/>
                <a:gd name="T20" fmla="*/ 220 w 412"/>
                <a:gd name="T21" fmla="*/ 408 h 408"/>
                <a:gd name="T22" fmla="*/ 198 w 412"/>
                <a:gd name="T23" fmla="*/ 404 h 408"/>
                <a:gd name="T24" fmla="*/ 174 w 412"/>
                <a:gd name="T25" fmla="*/ 400 h 408"/>
                <a:gd name="T26" fmla="*/ 152 w 412"/>
                <a:gd name="T27" fmla="*/ 392 h 408"/>
                <a:gd name="T28" fmla="*/ 132 w 412"/>
                <a:gd name="T29" fmla="*/ 382 h 408"/>
                <a:gd name="T30" fmla="*/ 110 w 412"/>
                <a:gd name="T31" fmla="*/ 370 h 408"/>
                <a:gd name="T32" fmla="*/ 92 w 412"/>
                <a:gd name="T33" fmla="*/ 356 h 408"/>
                <a:gd name="T34" fmla="*/ 72 w 412"/>
                <a:gd name="T35" fmla="*/ 340 h 408"/>
                <a:gd name="T36" fmla="*/ 72 w 412"/>
                <a:gd name="T37" fmla="*/ 340 h 408"/>
                <a:gd name="T38" fmla="*/ 56 w 412"/>
                <a:gd name="T39" fmla="*/ 322 h 408"/>
                <a:gd name="T40" fmla="*/ 42 w 412"/>
                <a:gd name="T41" fmla="*/ 302 h 408"/>
                <a:gd name="T42" fmla="*/ 30 w 412"/>
                <a:gd name="T43" fmla="*/ 282 h 408"/>
                <a:gd name="T44" fmla="*/ 20 w 412"/>
                <a:gd name="T45" fmla="*/ 262 h 408"/>
                <a:gd name="T46" fmla="*/ 12 w 412"/>
                <a:gd name="T47" fmla="*/ 240 h 408"/>
                <a:gd name="T48" fmla="*/ 6 w 412"/>
                <a:gd name="T49" fmla="*/ 218 h 408"/>
                <a:gd name="T50" fmla="*/ 2 w 412"/>
                <a:gd name="T51" fmla="*/ 194 h 408"/>
                <a:gd name="T52" fmla="*/ 0 w 412"/>
                <a:gd name="T53" fmla="*/ 172 h 408"/>
                <a:gd name="T54" fmla="*/ 2 w 412"/>
                <a:gd name="T55" fmla="*/ 148 h 408"/>
                <a:gd name="T56" fmla="*/ 4 w 412"/>
                <a:gd name="T57" fmla="*/ 126 h 408"/>
                <a:gd name="T58" fmla="*/ 10 w 412"/>
                <a:gd name="T59" fmla="*/ 104 h 408"/>
                <a:gd name="T60" fmla="*/ 18 w 412"/>
                <a:gd name="T61" fmla="*/ 80 h 408"/>
                <a:gd name="T62" fmla="*/ 26 w 412"/>
                <a:gd name="T63" fmla="*/ 60 h 408"/>
                <a:gd name="T64" fmla="*/ 38 w 412"/>
                <a:gd name="T65" fmla="*/ 40 h 408"/>
                <a:gd name="T66" fmla="*/ 52 w 412"/>
                <a:gd name="T67" fmla="*/ 20 h 408"/>
                <a:gd name="T68" fmla="*/ 68 w 412"/>
                <a:gd name="T69" fmla="*/ 2 h 408"/>
                <a:gd name="T70" fmla="*/ 70 w 412"/>
                <a:gd name="T71" fmla="*/ 0 h 408"/>
                <a:gd name="T72" fmla="*/ 412 w 412"/>
                <a:gd name="T73" fmla="*/ 3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08">
                  <a:moveTo>
                    <a:pt x="412" y="336"/>
                  </a:moveTo>
                  <a:lnTo>
                    <a:pt x="412" y="336"/>
                  </a:lnTo>
                  <a:lnTo>
                    <a:pt x="394" y="352"/>
                  </a:lnTo>
                  <a:lnTo>
                    <a:pt x="374" y="368"/>
                  </a:lnTo>
                  <a:lnTo>
                    <a:pt x="354" y="380"/>
                  </a:lnTo>
                  <a:lnTo>
                    <a:pt x="334" y="390"/>
                  </a:lnTo>
                  <a:lnTo>
                    <a:pt x="312" y="398"/>
                  </a:lnTo>
                  <a:lnTo>
                    <a:pt x="288" y="404"/>
                  </a:lnTo>
                  <a:lnTo>
                    <a:pt x="266" y="406"/>
                  </a:lnTo>
                  <a:lnTo>
                    <a:pt x="244" y="408"/>
                  </a:lnTo>
                  <a:lnTo>
                    <a:pt x="220" y="408"/>
                  </a:lnTo>
                  <a:lnTo>
                    <a:pt x="198" y="404"/>
                  </a:lnTo>
                  <a:lnTo>
                    <a:pt x="174" y="400"/>
                  </a:lnTo>
                  <a:lnTo>
                    <a:pt x="152" y="392"/>
                  </a:lnTo>
                  <a:lnTo>
                    <a:pt x="132" y="382"/>
                  </a:lnTo>
                  <a:lnTo>
                    <a:pt x="110" y="370"/>
                  </a:lnTo>
                  <a:lnTo>
                    <a:pt x="92" y="356"/>
                  </a:lnTo>
                  <a:lnTo>
                    <a:pt x="72" y="340"/>
                  </a:lnTo>
                  <a:lnTo>
                    <a:pt x="72" y="340"/>
                  </a:lnTo>
                  <a:lnTo>
                    <a:pt x="56" y="322"/>
                  </a:lnTo>
                  <a:lnTo>
                    <a:pt x="42" y="302"/>
                  </a:lnTo>
                  <a:lnTo>
                    <a:pt x="30" y="282"/>
                  </a:lnTo>
                  <a:lnTo>
                    <a:pt x="20" y="262"/>
                  </a:lnTo>
                  <a:lnTo>
                    <a:pt x="12" y="240"/>
                  </a:lnTo>
                  <a:lnTo>
                    <a:pt x="6" y="218"/>
                  </a:lnTo>
                  <a:lnTo>
                    <a:pt x="2" y="194"/>
                  </a:lnTo>
                  <a:lnTo>
                    <a:pt x="0" y="172"/>
                  </a:lnTo>
                  <a:lnTo>
                    <a:pt x="2" y="148"/>
                  </a:lnTo>
                  <a:lnTo>
                    <a:pt x="4" y="126"/>
                  </a:lnTo>
                  <a:lnTo>
                    <a:pt x="10" y="104"/>
                  </a:lnTo>
                  <a:lnTo>
                    <a:pt x="18" y="80"/>
                  </a:lnTo>
                  <a:lnTo>
                    <a:pt x="26" y="60"/>
                  </a:lnTo>
                  <a:lnTo>
                    <a:pt x="38" y="40"/>
                  </a:lnTo>
                  <a:lnTo>
                    <a:pt x="52" y="20"/>
                  </a:lnTo>
                  <a:lnTo>
                    <a:pt x="68" y="2"/>
                  </a:lnTo>
                  <a:lnTo>
                    <a:pt x="70" y="0"/>
                  </a:lnTo>
                  <a:lnTo>
                    <a:pt x="412" y="3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62"/>
            <p:cNvSpPr>
              <a:spLocks/>
            </p:cNvSpPr>
            <p:nvPr userDrawn="1"/>
          </p:nvSpPr>
          <p:spPr bwMode="ltGray">
            <a:xfrm flipH="1">
              <a:off x="3006725" y="4140994"/>
              <a:ext cx="944562" cy="1122604"/>
            </a:xfrm>
            <a:custGeom>
              <a:avLst/>
              <a:gdLst>
                <a:gd name="T0" fmla="*/ 718 w 1008"/>
                <a:gd name="T1" fmla="*/ 0 h 1206"/>
                <a:gd name="T2" fmla="*/ 772 w 1008"/>
                <a:gd name="T3" fmla="*/ 38 h 1206"/>
                <a:gd name="T4" fmla="*/ 820 w 1008"/>
                <a:gd name="T5" fmla="*/ 82 h 1206"/>
                <a:gd name="T6" fmla="*/ 864 w 1008"/>
                <a:gd name="T7" fmla="*/ 128 h 1206"/>
                <a:gd name="T8" fmla="*/ 902 w 1008"/>
                <a:gd name="T9" fmla="*/ 180 h 1206"/>
                <a:gd name="T10" fmla="*/ 934 w 1008"/>
                <a:gd name="T11" fmla="*/ 234 h 1206"/>
                <a:gd name="T12" fmla="*/ 960 w 1008"/>
                <a:gd name="T13" fmla="*/ 290 h 1206"/>
                <a:gd name="T14" fmla="*/ 982 w 1008"/>
                <a:gd name="T15" fmla="*/ 350 h 1206"/>
                <a:gd name="T16" fmla="*/ 996 w 1008"/>
                <a:gd name="T17" fmla="*/ 410 h 1206"/>
                <a:gd name="T18" fmla="*/ 1006 w 1008"/>
                <a:gd name="T19" fmla="*/ 472 h 1206"/>
                <a:gd name="T20" fmla="*/ 1008 w 1008"/>
                <a:gd name="T21" fmla="*/ 534 h 1206"/>
                <a:gd name="T22" fmla="*/ 1006 w 1008"/>
                <a:gd name="T23" fmla="*/ 598 h 1206"/>
                <a:gd name="T24" fmla="*/ 998 w 1008"/>
                <a:gd name="T25" fmla="*/ 662 h 1206"/>
                <a:gd name="T26" fmla="*/ 984 w 1008"/>
                <a:gd name="T27" fmla="*/ 724 h 1206"/>
                <a:gd name="T28" fmla="*/ 962 w 1008"/>
                <a:gd name="T29" fmla="*/ 786 h 1206"/>
                <a:gd name="T30" fmla="*/ 936 w 1008"/>
                <a:gd name="T31" fmla="*/ 846 h 1206"/>
                <a:gd name="T32" fmla="*/ 902 w 1008"/>
                <a:gd name="T33" fmla="*/ 904 h 1206"/>
                <a:gd name="T34" fmla="*/ 884 w 1008"/>
                <a:gd name="T35" fmla="*/ 932 h 1206"/>
                <a:gd name="T36" fmla="*/ 842 w 1008"/>
                <a:gd name="T37" fmla="*/ 984 h 1206"/>
                <a:gd name="T38" fmla="*/ 798 w 1008"/>
                <a:gd name="T39" fmla="*/ 1030 h 1206"/>
                <a:gd name="T40" fmla="*/ 748 w 1008"/>
                <a:gd name="T41" fmla="*/ 1072 h 1206"/>
                <a:gd name="T42" fmla="*/ 696 w 1008"/>
                <a:gd name="T43" fmla="*/ 1108 h 1206"/>
                <a:gd name="T44" fmla="*/ 640 w 1008"/>
                <a:gd name="T45" fmla="*/ 1138 h 1206"/>
                <a:gd name="T46" fmla="*/ 582 w 1008"/>
                <a:gd name="T47" fmla="*/ 1164 h 1206"/>
                <a:gd name="T48" fmla="*/ 524 w 1008"/>
                <a:gd name="T49" fmla="*/ 1182 h 1206"/>
                <a:gd name="T50" fmla="*/ 462 w 1008"/>
                <a:gd name="T51" fmla="*/ 1196 h 1206"/>
                <a:gd name="T52" fmla="*/ 400 w 1008"/>
                <a:gd name="T53" fmla="*/ 1204 h 1206"/>
                <a:gd name="T54" fmla="*/ 336 w 1008"/>
                <a:gd name="T55" fmla="*/ 1206 h 1206"/>
                <a:gd name="T56" fmla="*/ 274 w 1008"/>
                <a:gd name="T57" fmla="*/ 1200 h 1206"/>
                <a:gd name="T58" fmla="*/ 210 w 1008"/>
                <a:gd name="T59" fmla="*/ 1190 h 1206"/>
                <a:gd name="T60" fmla="*/ 148 w 1008"/>
                <a:gd name="T61" fmla="*/ 1174 h 1206"/>
                <a:gd name="T62" fmla="*/ 88 w 1008"/>
                <a:gd name="T63" fmla="*/ 1150 h 1206"/>
                <a:gd name="T64" fmla="*/ 28 w 1008"/>
                <a:gd name="T65" fmla="*/ 1120 h 1206"/>
                <a:gd name="T66" fmla="*/ 718 w 1008"/>
                <a:gd name="T67" fmla="*/ 0 h 1206"/>
                <a:gd name="connsiteX0" fmla="*/ 7240 w 10000"/>
                <a:gd name="connsiteY0" fmla="*/ 65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7240 w 10000"/>
                <a:gd name="connsiteY67" fmla="*/ 65 h 10000"/>
                <a:gd name="connsiteX0" fmla="*/ 6927 w 10000"/>
                <a:gd name="connsiteY0" fmla="*/ 9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6927 w 10000"/>
                <a:gd name="connsiteY67" fmla="*/ 98 h 10000"/>
                <a:gd name="connsiteX0" fmla="*/ 0 w 10000"/>
                <a:gd name="connsiteY0" fmla="*/ 913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0" fmla="*/ 0 w 10000"/>
                <a:gd name="connsiteY0" fmla="*/ 9073 h 9935"/>
                <a:gd name="connsiteX1" fmla="*/ 7221 w 10000"/>
                <a:gd name="connsiteY1" fmla="*/ 0 h 9935"/>
                <a:gd name="connsiteX2" fmla="*/ 7401 w 10000"/>
                <a:gd name="connsiteY2" fmla="*/ 84 h 9935"/>
                <a:gd name="connsiteX3" fmla="*/ 7659 w 10000"/>
                <a:gd name="connsiteY3" fmla="*/ 250 h 9935"/>
                <a:gd name="connsiteX4" fmla="*/ 7897 w 10000"/>
                <a:gd name="connsiteY4" fmla="*/ 433 h 9935"/>
                <a:gd name="connsiteX5" fmla="*/ 8135 w 10000"/>
                <a:gd name="connsiteY5" fmla="*/ 615 h 9935"/>
                <a:gd name="connsiteX6" fmla="*/ 8353 w 10000"/>
                <a:gd name="connsiteY6" fmla="*/ 797 h 9935"/>
                <a:gd name="connsiteX7" fmla="*/ 8571 w 10000"/>
                <a:gd name="connsiteY7" fmla="*/ 996 h 9935"/>
                <a:gd name="connsiteX8" fmla="*/ 8770 w 10000"/>
                <a:gd name="connsiteY8" fmla="*/ 1212 h 9935"/>
                <a:gd name="connsiteX9" fmla="*/ 8948 w 10000"/>
                <a:gd name="connsiteY9" fmla="*/ 1428 h 9935"/>
                <a:gd name="connsiteX10" fmla="*/ 9107 w 10000"/>
                <a:gd name="connsiteY10" fmla="*/ 1643 h 9935"/>
                <a:gd name="connsiteX11" fmla="*/ 9266 w 10000"/>
                <a:gd name="connsiteY11" fmla="*/ 1875 h 9935"/>
                <a:gd name="connsiteX12" fmla="*/ 9405 w 10000"/>
                <a:gd name="connsiteY12" fmla="*/ 2107 h 9935"/>
                <a:gd name="connsiteX13" fmla="*/ 9524 w 10000"/>
                <a:gd name="connsiteY13" fmla="*/ 2340 h 9935"/>
                <a:gd name="connsiteX14" fmla="*/ 9643 w 10000"/>
                <a:gd name="connsiteY14" fmla="*/ 2588 h 9935"/>
                <a:gd name="connsiteX15" fmla="*/ 9742 w 10000"/>
                <a:gd name="connsiteY15" fmla="*/ 2837 h 9935"/>
                <a:gd name="connsiteX16" fmla="*/ 9821 w 10000"/>
                <a:gd name="connsiteY16" fmla="*/ 3086 h 9935"/>
                <a:gd name="connsiteX17" fmla="*/ 9881 w 10000"/>
                <a:gd name="connsiteY17" fmla="*/ 3335 h 9935"/>
                <a:gd name="connsiteX18" fmla="*/ 9940 w 10000"/>
                <a:gd name="connsiteY18" fmla="*/ 3583 h 9935"/>
                <a:gd name="connsiteX19" fmla="*/ 9980 w 10000"/>
                <a:gd name="connsiteY19" fmla="*/ 3849 h 9935"/>
                <a:gd name="connsiteX20" fmla="*/ 10000 w 10000"/>
                <a:gd name="connsiteY20" fmla="*/ 4114 h 9935"/>
                <a:gd name="connsiteX21" fmla="*/ 10000 w 10000"/>
                <a:gd name="connsiteY21" fmla="*/ 4363 h 9935"/>
                <a:gd name="connsiteX22" fmla="*/ 10000 w 10000"/>
                <a:gd name="connsiteY22" fmla="*/ 4628 h 9935"/>
                <a:gd name="connsiteX23" fmla="*/ 9980 w 10000"/>
                <a:gd name="connsiteY23" fmla="*/ 4894 h 9935"/>
                <a:gd name="connsiteX24" fmla="*/ 9940 w 10000"/>
                <a:gd name="connsiteY24" fmla="*/ 5159 h 9935"/>
                <a:gd name="connsiteX25" fmla="*/ 9901 w 10000"/>
                <a:gd name="connsiteY25" fmla="*/ 5424 h 9935"/>
                <a:gd name="connsiteX26" fmla="*/ 9841 w 10000"/>
                <a:gd name="connsiteY26" fmla="*/ 5673 h 9935"/>
                <a:gd name="connsiteX27" fmla="*/ 9762 w 10000"/>
                <a:gd name="connsiteY27" fmla="*/ 5938 h 9935"/>
                <a:gd name="connsiteX28" fmla="*/ 9663 w 10000"/>
                <a:gd name="connsiteY28" fmla="*/ 6187 h 9935"/>
                <a:gd name="connsiteX29" fmla="*/ 9544 w 10000"/>
                <a:gd name="connsiteY29" fmla="*/ 6452 h 9935"/>
                <a:gd name="connsiteX30" fmla="*/ 9425 w 10000"/>
                <a:gd name="connsiteY30" fmla="*/ 6701 h 9935"/>
                <a:gd name="connsiteX31" fmla="*/ 9286 w 10000"/>
                <a:gd name="connsiteY31" fmla="*/ 6950 h 9935"/>
                <a:gd name="connsiteX32" fmla="*/ 9127 w 10000"/>
                <a:gd name="connsiteY32" fmla="*/ 7182 h 9935"/>
                <a:gd name="connsiteX33" fmla="*/ 8948 w 10000"/>
                <a:gd name="connsiteY33" fmla="*/ 7431 h 9935"/>
                <a:gd name="connsiteX34" fmla="*/ 8948 w 10000"/>
                <a:gd name="connsiteY34" fmla="*/ 7431 h 9935"/>
                <a:gd name="connsiteX35" fmla="*/ 8770 w 10000"/>
                <a:gd name="connsiteY35" fmla="*/ 7663 h 9935"/>
                <a:gd name="connsiteX36" fmla="*/ 8571 w 10000"/>
                <a:gd name="connsiteY36" fmla="*/ 7879 h 9935"/>
                <a:gd name="connsiteX37" fmla="*/ 8353 w 10000"/>
                <a:gd name="connsiteY37" fmla="*/ 8094 h 9935"/>
                <a:gd name="connsiteX38" fmla="*/ 8135 w 10000"/>
                <a:gd name="connsiteY38" fmla="*/ 8293 h 9935"/>
                <a:gd name="connsiteX39" fmla="*/ 7917 w 10000"/>
                <a:gd name="connsiteY39" fmla="*/ 8476 h 9935"/>
                <a:gd name="connsiteX40" fmla="*/ 7679 w 10000"/>
                <a:gd name="connsiteY40" fmla="*/ 8658 h 9935"/>
                <a:gd name="connsiteX41" fmla="*/ 7421 w 10000"/>
                <a:gd name="connsiteY41" fmla="*/ 8824 h 9935"/>
                <a:gd name="connsiteX42" fmla="*/ 7163 w 10000"/>
                <a:gd name="connsiteY42" fmla="*/ 8973 h 9935"/>
                <a:gd name="connsiteX43" fmla="*/ 6905 w 10000"/>
                <a:gd name="connsiteY43" fmla="*/ 9122 h 9935"/>
                <a:gd name="connsiteX44" fmla="*/ 6627 w 10000"/>
                <a:gd name="connsiteY44" fmla="*/ 9255 h 9935"/>
                <a:gd name="connsiteX45" fmla="*/ 6349 w 10000"/>
                <a:gd name="connsiteY45" fmla="*/ 9371 h 9935"/>
                <a:gd name="connsiteX46" fmla="*/ 6071 w 10000"/>
                <a:gd name="connsiteY46" fmla="*/ 9487 h 9935"/>
                <a:gd name="connsiteX47" fmla="*/ 5774 w 10000"/>
                <a:gd name="connsiteY47" fmla="*/ 9587 h 9935"/>
                <a:gd name="connsiteX48" fmla="*/ 5496 w 10000"/>
                <a:gd name="connsiteY48" fmla="*/ 9670 h 9935"/>
                <a:gd name="connsiteX49" fmla="*/ 5198 w 10000"/>
                <a:gd name="connsiteY49" fmla="*/ 9736 h 9935"/>
                <a:gd name="connsiteX50" fmla="*/ 4881 w 10000"/>
                <a:gd name="connsiteY50" fmla="*/ 9802 h 9935"/>
                <a:gd name="connsiteX51" fmla="*/ 4583 w 10000"/>
                <a:gd name="connsiteY51" fmla="*/ 9852 h 9935"/>
                <a:gd name="connsiteX52" fmla="*/ 4266 w 10000"/>
                <a:gd name="connsiteY52" fmla="*/ 9885 h 9935"/>
                <a:gd name="connsiteX53" fmla="*/ 3968 w 10000"/>
                <a:gd name="connsiteY53" fmla="*/ 9918 h 9935"/>
                <a:gd name="connsiteX54" fmla="*/ 3651 w 10000"/>
                <a:gd name="connsiteY54" fmla="*/ 9935 h 9935"/>
                <a:gd name="connsiteX55" fmla="*/ 3333 w 10000"/>
                <a:gd name="connsiteY55" fmla="*/ 9935 h 9935"/>
                <a:gd name="connsiteX56" fmla="*/ 3036 w 10000"/>
                <a:gd name="connsiteY56" fmla="*/ 9918 h 9935"/>
                <a:gd name="connsiteX57" fmla="*/ 2718 w 10000"/>
                <a:gd name="connsiteY57" fmla="*/ 9885 h 9935"/>
                <a:gd name="connsiteX58" fmla="*/ 2401 w 10000"/>
                <a:gd name="connsiteY58" fmla="*/ 9852 h 9935"/>
                <a:gd name="connsiteX59" fmla="*/ 2083 w 10000"/>
                <a:gd name="connsiteY59" fmla="*/ 9802 h 9935"/>
                <a:gd name="connsiteX60" fmla="*/ 1786 w 10000"/>
                <a:gd name="connsiteY60" fmla="*/ 9736 h 9935"/>
                <a:gd name="connsiteX61" fmla="*/ 1468 w 10000"/>
                <a:gd name="connsiteY61" fmla="*/ 9670 h 9935"/>
                <a:gd name="connsiteX62" fmla="*/ 1171 w 10000"/>
                <a:gd name="connsiteY62" fmla="*/ 9570 h 9935"/>
                <a:gd name="connsiteX63" fmla="*/ 873 w 10000"/>
                <a:gd name="connsiteY63" fmla="*/ 9471 h 9935"/>
                <a:gd name="connsiteX64" fmla="*/ 575 w 10000"/>
                <a:gd name="connsiteY64" fmla="*/ 9355 h 9935"/>
                <a:gd name="connsiteX65" fmla="*/ 278 w 10000"/>
                <a:gd name="connsiteY65" fmla="*/ 9222 h 9935"/>
                <a:gd name="connsiteX66" fmla="*/ 0 w 10000"/>
                <a:gd name="connsiteY66" fmla="*/ 9073 h 9935"/>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000" h="10000">
                  <a:moveTo>
                    <a:pt x="0" y="9132"/>
                  </a:moveTo>
                  <a:cubicBezTo>
                    <a:pt x="-59" y="9118"/>
                    <a:pt x="7182" y="-52"/>
                    <a:pt x="7221" y="0"/>
                  </a:cubicBezTo>
                  <a:lnTo>
                    <a:pt x="7401" y="85"/>
                  </a:lnTo>
                  <a:lnTo>
                    <a:pt x="7659" y="252"/>
                  </a:lnTo>
                  <a:lnTo>
                    <a:pt x="7897" y="436"/>
                  </a:lnTo>
                  <a:lnTo>
                    <a:pt x="8135" y="619"/>
                  </a:lnTo>
                  <a:lnTo>
                    <a:pt x="8353" y="802"/>
                  </a:lnTo>
                  <a:lnTo>
                    <a:pt x="8571" y="1003"/>
                  </a:lnTo>
                  <a:lnTo>
                    <a:pt x="8770" y="1220"/>
                  </a:lnTo>
                  <a:lnTo>
                    <a:pt x="8948" y="1437"/>
                  </a:lnTo>
                  <a:lnTo>
                    <a:pt x="9107" y="1654"/>
                  </a:lnTo>
                  <a:lnTo>
                    <a:pt x="9266" y="1887"/>
                  </a:lnTo>
                  <a:cubicBezTo>
                    <a:pt x="9312" y="1965"/>
                    <a:pt x="9359" y="2043"/>
                    <a:pt x="9405" y="2121"/>
                  </a:cubicBezTo>
                  <a:cubicBezTo>
                    <a:pt x="9445" y="2199"/>
                    <a:pt x="9484" y="2277"/>
                    <a:pt x="9524" y="2355"/>
                  </a:cubicBezTo>
                  <a:cubicBezTo>
                    <a:pt x="9564" y="2438"/>
                    <a:pt x="9603" y="2522"/>
                    <a:pt x="9643" y="2605"/>
                  </a:cubicBezTo>
                  <a:cubicBezTo>
                    <a:pt x="9676" y="2689"/>
                    <a:pt x="9709" y="2772"/>
                    <a:pt x="9742" y="2856"/>
                  </a:cubicBezTo>
                  <a:cubicBezTo>
                    <a:pt x="9768" y="2939"/>
                    <a:pt x="9795" y="3023"/>
                    <a:pt x="9821" y="3106"/>
                  </a:cubicBezTo>
                  <a:cubicBezTo>
                    <a:pt x="9841" y="3190"/>
                    <a:pt x="9861" y="3273"/>
                    <a:pt x="9881" y="3357"/>
                  </a:cubicBezTo>
                  <a:cubicBezTo>
                    <a:pt x="9901" y="3440"/>
                    <a:pt x="9920" y="3523"/>
                    <a:pt x="9940" y="3606"/>
                  </a:cubicBezTo>
                  <a:cubicBezTo>
                    <a:pt x="9953" y="3696"/>
                    <a:pt x="9967" y="3785"/>
                    <a:pt x="9980" y="3874"/>
                  </a:cubicBezTo>
                  <a:cubicBezTo>
                    <a:pt x="9987" y="3963"/>
                    <a:pt x="9993" y="4052"/>
                    <a:pt x="10000" y="4141"/>
                  </a:cubicBezTo>
                  <a:lnTo>
                    <a:pt x="10000" y="4392"/>
                  </a:lnTo>
                  <a:lnTo>
                    <a:pt x="10000" y="4658"/>
                  </a:lnTo>
                  <a:cubicBezTo>
                    <a:pt x="9993" y="4748"/>
                    <a:pt x="9987" y="4836"/>
                    <a:pt x="9980" y="4926"/>
                  </a:cubicBezTo>
                  <a:cubicBezTo>
                    <a:pt x="9967" y="5015"/>
                    <a:pt x="9953" y="5104"/>
                    <a:pt x="9940" y="5193"/>
                  </a:cubicBezTo>
                  <a:cubicBezTo>
                    <a:pt x="9927" y="5281"/>
                    <a:pt x="9914" y="5371"/>
                    <a:pt x="9901" y="5459"/>
                  </a:cubicBezTo>
                  <a:cubicBezTo>
                    <a:pt x="9881" y="5543"/>
                    <a:pt x="9861" y="5626"/>
                    <a:pt x="9841" y="5710"/>
                  </a:cubicBezTo>
                  <a:cubicBezTo>
                    <a:pt x="9815" y="5799"/>
                    <a:pt x="9788" y="5888"/>
                    <a:pt x="9762" y="5977"/>
                  </a:cubicBezTo>
                  <a:cubicBezTo>
                    <a:pt x="9729" y="6060"/>
                    <a:pt x="9696" y="6144"/>
                    <a:pt x="9663" y="6227"/>
                  </a:cubicBezTo>
                  <a:cubicBezTo>
                    <a:pt x="9623" y="6316"/>
                    <a:pt x="9584" y="6406"/>
                    <a:pt x="9544" y="6494"/>
                  </a:cubicBezTo>
                  <a:lnTo>
                    <a:pt x="9425" y="6745"/>
                  </a:lnTo>
                  <a:lnTo>
                    <a:pt x="9286" y="6995"/>
                  </a:lnTo>
                  <a:lnTo>
                    <a:pt x="9127" y="7229"/>
                  </a:lnTo>
                  <a:lnTo>
                    <a:pt x="8948" y="7480"/>
                  </a:lnTo>
                  <a:lnTo>
                    <a:pt x="8948" y="7480"/>
                  </a:lnTo>
                  <a:cubicBezTo>
                    <a:pt x="8889" y="7558"/>
                    <a:pt x="8829" y="7635"/>
                    <a:pt x="8770" y="7713"/>
                  </a:cubicBezTo>
                  <a:cubicBezTo>
                    <a:pt x="8704" y="7786"/>
                    <a:pt x="8637" y="7858"/>
                    <a:pt x="8571" y="7931"/>
                  </a:cubicBezTo>
                  <a:lnTo>
                    <a:pt x="8353" y="8147"/>
                  </a:lnTo>
                  <a:lnTo>
                    <a:pt x="8135" y="8347"/>
                  </a:lnTo>
                  <a:lnTo>
                    <a:pt x="7917" y="8531"/>
                  </a:lnTo>
                  <a:lnTo>
                    <a:pt x="7679" y="8715"/>
                  </a:lnTo>
                  <a:lnTo>
                    <a:pt x="7421" y="8882"/>
                  </a:lnTo>
                  <a:lnTo>
                    <a:pt x="7163" y="9032"/>
                  </a:lnTo>
                  <a:lnTo>
                    <a:pt x="6905" y="9182"/>
                  </a:lnTo>
                  <a:lnTo>
                    <a:pt x="6627" y="9316"/>
                  </a:lnTo>
                  <a:lnTo>
                    <a:pt x="6349" y="9432"/>
                  </a:lnTo>
                  <a:lnTo>
                    <a:pt x="6071" y="9549"/>
                  </a:lnTo>
                  <a:lnTo>
                    <a:pt x="5774" y="9650"/>
                  </a:lnTo>
                  <a:lnTo>
                    <a:pt x="5496" y="9733"/>
                  </a:lnTo>
                  <a:lnTo>
                    <a:pt x="5198" y="9800"/>
                  </a:lnTo>
                  <a:lnTo>
                    <a:pt x="4881" y="9866"/>
                  </a:lnTo>
                  <a:lnTo>
                    <a:pt x="4583" y="9916"/>
                  </a:lnTo>
                  <a:lnTo>
                    <a:pt x="4266" y="9950"/>
                  </a:lnTo>
                  <a:lnTo>
                    <a:pt x="3968" y="9983"/>
                  </a:lnTo>
                  <a:lnTo>
                    <a:pt x="3651" y="10000"/>
                  </a:lnTo>
                  <a:lnTo>
                    <a:pt x="3333" y="10000"/>
                  </a:lnTo>
                  <a:lnTo>
                    <a:pt x="3036" y="9983"/>
                  </a:lnTo>
                  <a:lnTo>
                    <a:pt x="2718" y="9950"/>
                  </a:lnTo>
                  <a:lnTo>
                    <a:pt x="2401" y="9916"/>
                  </a:lnTo>
                  <a:lnTo>
                    <a:pt x="2083" y="9866"/>
                  </a:lnTo>
                  <a:lnTo>
                    <a:pt x="1786" y="9800"/>
                  </a:lnTo>
                  <a:lnTo>
                    <a:pt x="1468" y="9733"/>
                  </a:lnTo>
                  <a:lnTo>
                    <a:pt x="1171" y="9633"/>
                  </a:lnTo>
                  <a:lnTo>
                    <a:pt x="873" y="9533"/>
                  </a:lnTo>
                  <a:lnTo>
                    <a:pt x="575" y="9416"/>
                  </a:lnTo>
                  <a:lnTo>
                    <a:pt x="278" y="9282"/>
                  </a:lnTo>
                  <a:lnTo>
                    <a:pt x="0" y="913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7" name="Oval 108"/>
          <p:cNvSpPr/>
          <p:nvPr/>
        </p:nvSpPr>
        <p:spPr>
          <a:xfrm>
            <a:off x="2540450" y="2136386"/>
            <a:ext cx="720000" cy="72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06</a:t>
            </a:r>
            <a:endParaRPr lang="en-GB" sz="2400" b="1" dirty="0"/>
          </a:p>
        </p:txBody>
      </p:sp>
    </p:spTree>
    <p:extLst>
      <p:ext uri="{BB962C8B-B14F-4D97-AF65-F5344CB8AC3E}">
        <p14:creationId xmlns:p14="http://schemas.microsoft.com/office/powerpoint/2010/main" val="2340903687"/>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3"/>
          </p:nvPr>
        </p:nvSpPr>
        <p:spPr/>
        <p:txBody>
          <a:bodyPr/>
          <a:lstStyle/>
          <a:p>
            <a:r>
              <a:rPr lang="en-GB" dirty="0">
                <a:latin typeface="Calibri" panose="020F0502020204030204" pitchFamily="34" charset="0"/>
                <a:cs typeface="Calibri" panose="020F0502020204030204" pitchFamily="34" charset="0"/>
              </a:rPr>
              <a:t>Demography</a:t>
            </a:r>
            <a:endParaRPr lang="de-DE" dirty="0"/>
          </a:p>
        </p:txBody>
      </p:sp>
      <p:grpSp>
        <p:nvGrpSpPr>
          <p:cNvPr id="28" name="Gruppieren 27"/>
          <p:cNvGrpSpPr/>
          <p:nvPr/>
        </p:nvGrpSpPr>
        <p:grpSpPr>
          <a:xfrm>
            <a:off x="315741" y="908059"/>
            <a:ext cx="1638153" cy="513301"/>
            <a:chOff x="1074057" y="1770743"/>
            <a:chExt cx="2408028" cy="754743"/>
          </a:xfrm>
        </p:grpSpPr>
        <p:sp>
          <p:nvSpPr>
            <p:cNvPr id="9" name="Diagonal liegende Ecken des Rechtecks schneiden 8"/>
            <p:cNvSpPr/>
            <p:nvPr/>
          </p:nvSpPr>
          <p:spPr>
            <a:xfrm>
              <a:off x="1706555" y="1959428"/>
              <a:ext cx="1775530" cy="377371"/>
            </a:xfrm>
            <a:prstGeom prst="snip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Gender (S1</a:t>
              </a:r>
              <a:r>
                <a:rPr lang="de-DE" sz="1200" dirty="0"/>
                <a:t>)</a:t>
              </a:r>
            </a:p>
          </p:txBody>
        </p:sp>
        <p:sp>
          <p:nvSpPr>
            <p:cNvPr id="2" name="Ellipse 1"/>
            <p:cNvSpPr/>
            <p:nvPr/>
          </p:nvSpPr>
          <p:spPr>
            <a:xfrm>
              <a:off x="1074057" y="1770743"/>
              <a:ext cx="754743" cy="754743"/>
            </a:xfrm>
            <a:prstGeom prst="ellipse">
              <a:avLst/>
            </a:prstGeom>
            <a:solidFill>
              <a:srgbClr val="FB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Freeform 234"/>
            <p:cNvSpPr>
              <a:spLocks noChangeAspect="1" noEditPoints="1"/>
            </p:cNvSpPr>
            <p:nvPr/>
          </p:nvSpPr>
          <p:spPr bwMode="auto">
            <a:xfrm>
              <a:off x="1254356" y="1863600"/>
              <a:ext cx="365115" cy="540000"/>
            </a:xfrm>
            <a:custGeom>
              <a:avLst/>
              <a:gdLst/>
              <a:ahLst/>
              <a:cxnLst>
                <a:cxn ang="0">
                  <a:pos x="83" y="182"/>
                </a:cxn>
                <a:cxn ang="0">
                  <a:pos x="83" y="151"/>
                </a:cxn>
                <a:cxn ang="0">
                  <a:pos x="74" y="127"/>
                </a:cxn>
                <a:cxn ang="0">
                  <a:pos x="79" y="75"/>
                </a:cxn>
                <a:cxn ang="0">
                  <a:pos x="73" y="101"/>
                </a:cxn>
                <a:cxn ang="0">
                  <a:pos x="64" y="92"/>
                </a:cxn>
                <a:cxn ang="0">
                  <a:pos x="58" y="114"/>
                </a:cxn>
                <a:cxn ang="0">
                  <a:pos x="46" y="151"/>
                </a:cxn>
                <a:cxn ang="0">
                  <a:pos x="44" y="184"/>
                </a:cxn>
                <a:cxn ang="0">
                  <a:pos x="33" y="178"/>
                </a:cxn>
                <a:cxn ang="0">
                  <a:pos x="27" y="161"/>
                </a:cxn>
                <a:cxn ang="0">
                  <a:pos x="15" y="140"/>
                </a:cxn>
                <a:cxn ang="0">
                  <a:pos x="21" y="88"/>
                </a:cxn>
                <a:cxn ang="0">
                  <a:pos x="11" y="110"/>
                </a:cxn>
                <a:cxn ang="0">
                  <a:pos x="9" y="138"/>
                </a:cxn>
                <a:cxn ang="0">
                  <a:pos x="3" y="126"/>
                </a:cxn>
                <a:cxn ang="0">
                  <a:pos x="5" y="103"/>
                </a:cxn>
                <a:cxn ang="0">
                  <a:pos x="11" y="84"/>
                </a:cxn>
                <a:cxn ang="0">
                  <a:pos x="22" y="55"/>
                </a:cxn>
                <a:cxn ang="0">
                  <a:pos x="26" y="30"/>
                </a:cxn>
                <a:cxn ang="0">
                  <a:pos x="46" y="39"/>
                </a:cxn>
                <a:cxn ang="0">
                  <a:pos x="56" y="53"/>
                </a:cxn>
                <a:cxn ang="0">
                  <a:pos x="67" y="83"/>
                </a:cxn>
                <a:cxn ang="0">
                  <a:pos x="84" y="32"/>
                </a:cxn>
                <a:cxn ang="0">
                  <a:pos x="87" y="12"/>
                </a:cxn>
                <a:cxn ang="0">
                  <a:pos x="107" y="27"/>
                </a:cxn>
                <a:cxn ang="0">
                  <a:pos x="125" y="58"/>
                </a:cxn>
                <a:cxn ang="0">
                  <a:pos x="117" y="91"/>
                </a:cxn>
                <a:cxn ang="0">
                  <a:pos x="106" y="134"/>
                </a:cxn>
                <a:cxn ang="0">
                  <a:pos x="110" y="155"/>
                </a:cxn>
                <a:cxn ang="0">
                  <a:pos x="109" y="167"/>
                </a:cxn>
                <a:cxn ang="0">
                  <a:pos x="100" y="182"/>
                </a:cxn>
                <a:cxn ang="0">
                  <a:pos x="99" y="169"/>
                </a:cxn>
              </a:cxnLst>
              <a:rect l="0" t="0" r="r" b="b"/>
              <a:pathLst>
                <a:path w="125" h="185">
                  <a:moveTo>
                    <a:pt x="100" y="182"/>
                  </a:moveTo>
                  <a:cubicBezTo>
                    <a:pt x="95" y="181"/>
                    <a:pt x="88" y="184"/>
                    <a:pt x="83" y="182"/>
                  </a:cubicBezTo>
                  <a:cubicBezTo>
                    <a:pt x="83" y="174"/>
                    <a:pt x="90" y="166"/>
                    <a:pt x="88" y="157"/>
                  </a:cubicBezTo>
                  <a:cubicBezTo>
                    <a:pt x="88" y="155"/>
                    <a:pt x="85" y="153"/>
                    <a:pt x="83" y="151"/>
                  </a:cubicBezTo>
                  <a:cubicBezTo>
                    <a:pt x="79" y="146"/>
                    <a:pt x="74" y="141"/>
                    <a:pt x="73" y="134"/>
                  </a:cubicBezTo>
                  <a:cubicBezTo>
                    <a:pt x="72" y="131"/>
                    <a:pt x="74" y="130"/>
                    <a:pt x="74" y="127"/>
                  </a:cubicBezTo>
                  <a:cubicBezTo>
                    <a:pt x="75" y="121"/>
                    <a:pt x="75" y="114"/>
                    <a:pt x="76" y="107"/>
                  </a:cubicBezTo>
                  <a:cubicBezTo>
                    <a:pt x="77" y="97"/>
                    <a:pt x="81" y="88"/>
                    <a:pt x="79" y="75"/>
                  </a:cubicBezTo>
                  <a:cubicBezTo>
                    <a:pt x="77" y="80"/>
                    <a:pt x="74" y="84"/>
                    <a:pt x="70" y="87"/>
                  </a:cubicBezTo>
                  <a:cubicBezTo>
                    <a:pt x="69" y="93"/>
                    <a:pt x="73" y="97"/>
                    <a:pt x="73" y="101"/>
                  </a:cubicBezTo>
                  <a:cubicBezTo>
                    <a:pt x="73" y="103"/>
                    <a:pt x="72" y="103"/>
                    <a:pt x="71" y="103"/>
                  </a:cubicBezTo>
                  <a:cubicBezTo>
                    <a:pt x="67" y="111"/>
                    <a:pt x="62" y="99"/>
                    <a:pt x="64" y="92"/>
                  </a:cubicBezTo>
                  <a:cubicBezTo>
                    <a:pt x="61" y="89"/>
                    <a:pt x="58" y="86"/>
                    <a:pt x="57" y="82"/>
                  </a:cubicBezTo>
                  <a:cubicBezTo>
                    <a:pt x="56" y="92"/>
                    <a:pt x="60" y="103"/>
                    <a:pt x="58" y="114"/>
                  </a:cubicBezTo>
                  <a:cubicBezTo>
                    <a:pt x="52" y="115"/>
                    <a:pt x="52" y="123"/>
                    <a:pt x="50" y="129"/>
                  </a:cubicBezTo>
                  <a:cubicBezTo>
                    <a:pt x="47" y="136"/>
                    <a:pt x="43" y="142"/>
                    <a:pt x="46" y="151"/>
                  </a:cubicBezTo>
                  <a:cubicBezTo>
                    <a:pt x="47" y="153"/>
                    <a:pt x="48" y="155"/>
                    <a:pt x="49" y="156"/>
                  </a:cubicBezTo>
                  <a:cubicBezTo>
                    <a:pt x="51" y="167"/>
                    <a:pt x="45" y="175"/>
                    <a:pt x="44" y="184"/>
                  </a:cubicBezTo>
                  <a:cubicBezTo>
                    <a:pt x="40" y="184"/>
                    <a:pt x="32" y="185"/>
                    <a:pt x="29" y="182"/>
                  </a:cubicBezTo>
                  <a:cubicBezTo>
                    <a:pt x="28" y="180"/>
                    <a:pt x="32" y="180"/>
                    <a:pt x="33" y="178"/>
                  </a:cubicBezTo>
                  <a:cubicBezTo>
                    <a:pt x="31" y="176"/>
                    <a:pt x="33" y="172"/>
                    <a:pt x="33" y="170"/>
                  </a:cubicBezTo>
                  <a:cubicBezTo>
                    <a:pt x="32" y="167"/>
                    <a:pt x="28" y="164"/>
                    <a:pt x="27" y="161"/>
                  </a:cubicBezTo>
                  <a:cubicBezTo>
                    <a:pt x="26" y="160"/>
                    <a:pt x="26" y="158"/>
                    <a:pt x="25" y="156"/>
                  </a:cubicBezTo>
                  <a:cubicBezTo>
                    <a:pt x="23" y="150"/>
                    <a:pt x="18" y="145"/>
                    <a:pt x="15" y="140"/>
                  </a:cubicBezTo>
                  <a:cubicBezTo>
                    <a:pt x="15" y="130"/>
                    <a:pt x="18" y="121"/>
                    <a:pt x="19" y="111"/>
                  </a:cubicBezTo>
                  <a:cubicBezTo>
                    <a:pt x="20" y="103"/>
                    <a:pt x="26" y="96"/>
                    <a:pt x="21" y="88"/>
                  </a:cubicBezTo>
                  <a:cubicBezTo>
                    <a:pt x="18" y="93"/>
                    <a:pt x="14" y="97"/>
                    <a:pt x="11" y="103"/>
                  </a:cubicBezTo>
                  <a:cubicBezTo>
                    <a:pt x="12" y="105"/>
                    <a:pt x="11" y="108"/>
                    <a:pt x="11" y="110"/>
                  </a:cubicBezTo>
                  <a:cubicBezTo>
                    <a:pt x="11" y="113"/>
                    <a:pt x="12" y="115"/>
                    <a:pt x="13" y="117"/>
                  </a:cubicBezTo>
                  <a:cubicBezTo>
                    <a:pt x="14" y="125"/>
                    <a:pt x="11" y="131"/>
                    <a:pt x="9" y="138"/>
                  </a:cubicBezTo>
                  <a:cubicBezTo>
                    <a:pt x="8" y="138"/>
                    <a:pt x="6" y="138"/>
                    <a:pt x="4" y="138"/>
                  </a:cubicBezTo>
                  <a:cubicBezTo>
                    <a:pt x="3" y="134"/>
                    <a:pt x="4" y="130"/>
                    <a:pt x="3" y="126"/>
                  </a:cubicBezTo>
                  <a:cubicBezTo>
                    <a:pt x="3" y="122"/>
                    <a:pt x="0" y="119"/>
                    <a:pt x="2" y="114"/>
                  </a:cubicBezTo>
                  <a:cubicBezTo>
                    <a:pt x="4" y="112"/>
                    <a:pt x="4" y="108"/>
                    <a:pt x="5" y="103"/>
                  </a:cubicBezTo>
                  <a:cubicBezTo>
                    <a:pt x="6" y="101"/>
                    <a:pt x="7" y="97"/>
                    <a:pt x="8" y="94"/>
                  </a:cubicBezTo>
                  <a:cubicBezTo>
                    <a:pt x="9" y="90"/>
                    <a:pt x="10" y="86"/>
                    <a:pt x="11" y="84"/>
                  </a:cubicBezTo>
                  <a:cubicBezTo>
                    <a:pt x="12" y="81"/>
                    <a:pt x="14" y="78"/>
                    <a:pt x="15" y="76"/>
                  </a:cubicBezTo>
                  <a:cubicBezTo>
                    <a:pt x="17" y="68"/>
                    <a:pt x="16" y="60"/>
                    <a:pt x="22" y="55"/>
                  </a:cubicBezTo>
                  <a:cubicBezTo>
                    <a:pt x="29" y="54"/>
                    <a:pt x="31" y="50"/>
                    <a:pt x="29" y="43"/>
                  </a:cubicBezTo>
                  <a:cubicBezTo>
                    <a:pt x="28" y="40"/>
                    <a:pt x="25" y="36"/>
                    <a:pt x="26" y="30"/>
                  </a:cubicBezTo>
                  <a:cubicBezTo>
                    <a:pt x="27" y="25"/>
                    <a:pt x="32" y="21"/>
                    <a:pt x="39" y="23"/>
                  </a:cubicBezTo>
                  <a:cubicBezTo>
                    <a:pt x="43" y="24"/>
                    <a:pt x="48" y="32"/>
                    <a:pt x="46" y="39"/>
                  </a:cubicBezTo>
                  <a:cubicBezTo>
                    <a:pt x="45" y="41"/>
                    <a:pt x="42" y="43"/>
                    <a:pt x="42" y="46"/>
                  </a:cubicBezTo>
                  <a:cubicBezTo>
                    <a:pt x="43" y="52"/>
                    <a:pt x="51" y="50"/>
                    <a:pt x="56" y="53"/>
                  </a:cubicBezTo>
                  <a:cubicBezTo>
                    <a:pt x="61" y="57"/>
                    <a:pt x="62" y="66"/>
                    <a:pt x="62" y="74"/>
                  </a:cubicBezTo>
                  <a:cubicBezTo>
                    <a:pt x="64" y="77"/>
                    <a:pt x="66" y="80"/>
                    <a:pt x="67" y="83"/>
                  </a:cubicBezTo>
                  <a:cubicBezTo>
                    <a:pt x="69" y="77"/>
                    <a:pt x="71" y="69"/>
                    <a:pt x="73" y="61"/>
                  </a:cubicBezTo>
                  <a:cubicBezTo>
                    <a:pt x="76" y="50"/>
                    <a:pt x="76" y="36"/>
                    <a:pt x="84" y="32"/>
                  </a:cubicBezTo>
                  <a:cubicBezTo>
                    <a:pt x="86" y="31"/>
                    <a:pt x="89" y="32"/>
                    <a:pt x="90" y="29"/>
                  </a:cubicBezTo>
                  <a:cubicBezTo>
                    <a:pt x="90" y="24"/>
                    <a:pt x="86" y="18"/>
                    <a:pt x="87" y="12"/>
                  </a:cubicBezTo>
                  <a:cubicBezTo>
                    <a:pt x="88" y="5"/>
                    <a:pt x="101" y="0"/>
                    <a:pt x="106" y="7"/>
                  </a:cubicBezTo>
                  <a:cubicBezTo>
                    <a:pt x="110" y="14"/>
                    <a:pt x="105" y="19"/>
                    <a:pt x="107" y="27"/>
                  </a:cubicBezTo>
                  <a:cubicBezTo>
                    <a:pt x="110" y="32"/>
                    <a:pt x="116" y="33"/>
                    <a:pt x="120" y="38"/>
                  </a:cubicBezTo>
                  <a:cubicBezTo>
                    <a:pt x="122" y="41"/>
                    <a:pt x="124" y="53"/>
                    <a:pt x="125" y="58"/>
                  </a:cubicBezTo>
                  <a:cubicBezTo>
                    <a:pt x="125" y="61"/>
                    <a:pt x="124" y="65"/>
                    <a:pt x="123" y="67"/>
                  </a:cubicBezTo>
                  <a:cubicBezTo>
                    <a:pt x="122" y="77"/>
                    <a:pt x="122" y="86"/>
                    <a:pt x="117" y="91"/>
                  </a:cubicBezTo>
                  <a:cubicBezTo>
                    <a:pt x="117" y="107"/>
                    <a:pt x="109" y="113"/>
                    <a:pt x="107" y="127"/>
                  </a:cubicBezTo>
                  <a:cubicBezTo>
                    <a:pt x="106" y="129"/>
                    <a:pt x="107" y="131"/>
                    <a:pt x="106" y="134"/>
                  </a:cubicBezTo>
                  <a:cubicBezTo>
                    <a:pt x="105" y="138"/>
                    <a:pt x="103" y="142"/>
                    <a:pt x="103" y="148"/>
                  </a:cubicBezTo>
                  <a:cubicBezTo>
                    <a:pt x="106" y="150"/>
                    <a:pt x="108" y="153"/>
                    <a:pt x="110" y="155"/>
                  </a:cubicBezTo>
                  <a:cubicBezTo>
                    <a:pt x="111" y="157"/>
                    <a:pt x="113" y="157"/>
                    <a:pt x="114" y="159"/>
                  </a:cubicBezTo>
                  <a:cubicBezTo>
                    <a:pt x="114" y="162"/>
                    <a:pt x="110" y="165"/>
                    <a:pt x="109" y="167"/>
                  </a:cubicBezTo>
                  <a:cubicBezTo>
                    <a:pt x="108" y="170"/>
                    <a:pt x="108" y="174"/>
                    <a:pt x="106" y="176"/>
                  </a:cubicBezTo>
                  <a:cubicBezTo>
                    <a:pt x="104" y="179"/>
                    <a:pt x="102" y="180"/>
                    <a:pt x="100" y="182"/>
                  </a:cubicBezTo>
                  <a:close/>
                  <a:moveTo>
                    <a:pt x="99" y="173"/>
                  </a:moveTo>
                  <a:cubicBezTo>
                    <a:pt x="100" y="173"/>
                    <a:pt x="101" y="169"/>
                    <a:pt x="99" y="169"/>
                  </a:cubicBezTo>
                  <a:cubicBezTo>
                    <a:pt x="98" y="170"/>
                    <a:pt x="98" y="171"/>
                    <a:pt x="99" y="173"/>
                  </a:cubicBezTo>
                  <a:close/>
                </a:path>
              </a:pathLst>
            </a:custGeom>
            <a:solidFill>
              <a:schemeClr val="bg1"/>
            </a:solid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graphicFrame>
        <p:nvGraphicFramePr>
          <p:cNvPr id="10" name="Tabelle 9"/>
          <p:cNvGraphicFramePr>
            <a:graphicFrameLocks noGrp="1"/>
          </p:cNvGraphicFramePr>
          <p:nvPr>
            <p:extLst>
              <p:ext uri="{D42A27DB-BD31-4B8C-83A1-F6EECF244321}">
                <p14:modId xmlns:p14="http://schemas.microsoft.com/office/powerpoint/2010/main" val="3485281094"/>
              </p:ext>
            </p:extLst>
          </p:nvPr>
        </p:nvGraphicFramePr>
        <p:xfrm>
          <a:off x="775467" y="1337454"/>
          <a:ext cx="1750214" cy="244836"/>
        </p:xfrm>
        <a:graphic>
          <a:graphicData uri="http://schemas.openxmlformats.org/drawingml/2006/table">
            <a:tbl>
              <a:tblPr firstRow="1" bandRow="1">
                <a:tableStyleId>{2D5ABB26-0587-4C30-8999-92F81FD0307C}</a:tableStyleId>
              </a:tblPr>
              <a:tblGrid>
                <a:gridCol w="1250153"/>
                <a:gridCol w="500061"/>
              </a:tblGrid>
              <a:tr h="122418">
                <a:tc>
                  <a:txBody>
                    <a:bodyPr/>
                    <a:lstStyle/>
                    <a:p>
                      <a:pPr algn="l">
                        <a:lnSpc>
                          <a:spcPct val="90000"/>
                        </a:lnSpc>
                      </a:pPr>
                      <a:r>
                        <a:rPr lang="de-DE" sz="800" dirty="0" smtClean="0">
                          <a:solidFill>
                            <a:schemeClr val="tx2"/>
                          </a:solidFill>
                        </a:rPr>
                        <a:t>Male</a:t>
                      </a:r>
                      <a:endParaRPr lang="de-DE" sz="800" dirty="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smtClean="0">
                          <a:solidFill>
                            <a:schemeClr val="tx2"/>
                          </a:solidFill>
                        </a:rPr>
                        <a:t>51</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algn="l">
                        <a:lnSpc>
                          <a:spcPct val="90000"/>
                        </a:lnSpc>
                      </a:pPr>
                      <a:r>
                        <a:rPr lang="de-DE" sz="800" dirty="0" err="1" smtClean="0">
                          <a:solidFill>
                            <a:schemeClr val="tx2"/>
                          </a:solidFill>
                        </a:rPr>
                        <a:t>Female</a:t>
                      </a:r>
                      <a:endParaRPr lang="de-DE" sz="800" dirty="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smtClean="0">
                          <a:solidFill>
                            <a:schemeClr val="tx2"/>
                          </a:solidFill>
                        </a:rPr>
                        <a:t>49</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1" name="Rechteck 10"/>
          <p:cNvSpPr/>
          <p:nvPr/>
        </p:nvSpPr>
        <p:spPr>
          <a:xfrm>
            <a:off x="1980838" y="1036384"/>
            <a:ext cx="631929" cy="256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7" tIns="31099" rIns="62197" bIns="31099" rtlCol="0" anchor="ctr"/>
          <a:lstStyle/>
          <a:p>
            <a:pPr algn="ctr"/>
            <a:r>
              <a:rPr lang="de-DE" sz="1200" dirty="0"/>
              <a:t>Total</a:t>
            </a:r>
          </a:p>
        </p:txBody>
      </p:sp>
      <p:sp>
        <p:nvSpPr>
          <p:cNvPr id="15" name="Rechteck 14"/>
          <p:cNvSpPr/>
          <p:nvPr/>
        </p:nvSpPr>
        <p:spPr>
          <a:xfrm>
            <a:off x="1980838" y="1749509"/>
            <a:ext cx="631929" cy="256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7" tIns="31099" rIns="62197" bIns="31099" rtlCol="0" anchor="ctr"/>
          <a:lstStyle/>
          <a:p>
            <a:pPr algn="ctr"/>
            <a:r>
              <a:rPr lang="de-DE" sz="1200" dirty="0"/>
              <a:t>Total</a:t>
            </a:r>
          </a:p>
        </p:txBody>
      </p:sp>
      <p:grpSp>
        <p:nvGrpSpPr>
          <p:cNvPr id="27" name="Gruppieren 26"/>
          <p:cNvGrpSpPr/>
          <p:nvPr/>
        </p:nvGrpSpPr>
        <p:grpSpPr>
          <a:xfrm>
            <a:off x="315741" y="1621184"/>
            <a:ext cx="1638153" cy="513301"/>
            <a:chOff x="1103085" y="2832634"/>
            <a:chExt cx="2408028" cy="754743"/>
          </a:xfrm>
        </p:grpSpPr>
        <p:sp>
          <p:nvSpPr>
            <p:cNvPr id="12" name="Diagonal liegende Ecken des Rechtecks schneiden 11"/>
            <p:cNvSpPr/>
            <p:nvPr/>
          </p:nvSpPr>
          <p:spPr>
            <a:xfrm>
              <a:off x="1735583" y="3021319"/>
              <a:ext cx="1775530" cy="377371"/>
            </a:xfrm>
            <a:prstGeom prst="snip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Age (S2</a:t>
              </a:r>
              <a:r>
                <a:rPr lang="de-DE" sz="1200" dirty="0"/>
                <a:t>)</a:t>
              </a:r>
            </a:p>
          </p:txBody>
        </p:sp>
        <p:sp>
          <p:nvSpPr>
            <p:cNvPr id="13" name="Ellipse 12"/>
            <p:cNvSpPr/>
            <p:nvPr/>
          </p:nvSpPr>
          <p:spPr>
            <a:xfrm>
              <a:off x="1103085" y="2832634"/>
              <a:ext cx="754743" cy="754743"/>
            </a:xfrm>
            <a:prstGeom prst="ellipse">
              <a:avLst/>
            </a:prstGeom>
            <a:solidFill>
              <a:srgbClr val="FB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6" name="Group 195"/>
            <p:cNvGrpSpPr>
              <a:grpSpLocks noChangeAspect="1"/>
            </p:cNvGrpSpPr>
            <p:nvPr/>
          </p:nvGrpSpPr>
          <p:grpSpPr>
            <a:xfrm>
              <a:off x="1214401" y="2893540"/>
              <a:ext cx="483182" cy="574515"/>
              <a:chOff x="3749787" y="3196936"/>
              <a:chExt cx="855653" cy="1017392"/>
            </a:xfrm>
            <a:solidFill>
              <a:schemeClr val="accent4">
                <a:lumMod val="75000"/>
              </a:schemeClr>
            </a:solidFill>
          </p:grpSpPr>
          <p:sp>
            <p:nvSpPr>
              <p:cNvPr id="17" name="Freeform 23"/>
              <p:cNvSpPr>
                <a:spLocks/>
              </p:cNvSpPr>
              <p:nvPr/>
            </p:nvSpPr>
            <p:spPr bwMode="auto">
              <a:xfrm>
                <a:off x="4296191" y="3196936"/>
                <a:ext cx="200633" cy="200633"/>
              </a:xfrm>
              <a:custGeom>
                <a:avLst/>
                <a:gdLst/>
                <a:ahLst/>
                <a:cxnLst>
                  <a:cxn ang="0">
                    <a:pos x="168" y="108"/>
                  </a:cxn>
                  <a:cxn ang="0">
                    <a:pos x="108" y="11"/>
                  </a:cxn>
                  <a:cxn ang="0">
                    <a:pos x="10" y="71"/>
                  </a:cxn>
                  <a:cxn ang="0">
                    <a:pos x="71" y="169"/>
                  </a:cxn>
                  <a:cxn ang="0">
                    <a:pos x="168" y="108"/>
                  </a:cxn>
                </a:cxnLst>
                <a:rect l="0" t="0" r="r" b="b"/>
                <a:pathLst>
                  <a:path w="179" h="179">
                    <a:moveTo>
                      <a:pt x="168" y="108"/>
                    </a:moveTo>
                    <a:cubicBezTo>
                      <a:pt x="179" y="65"/>
                      <a:pt x="151" y="21"/>
                      <a:pt x="108" y="11"/>
                    </a:cubicBezTo>
                    <a:cubicBezTo>
                      <a:pt x="64" y="0"/>
                      <a:pt x="20" y="28"/>
                      <a:pt x="10" y="71"/>
                    </a:cubicBezTo>
                    <a:cubicBezTo>
                      <a:pt x="0" y="115"/>
                      <a:pt x="27" y="159"/>
                      <a:pt x="71" y="169"/>
                    </a:cubicBezTo>
                    <a:cubicBezTo>
                      <a:pt x="114" y="179"/>
                      <a:pt x="158" y="152"/>
                      <a:pt x="168" y="108"/>
                    </a:cubicBezTo>
                    <a:close/>
                  </a:path>
                </a:pathLst>
              </a:custGeom>
              <a:solidFill>
                <a:schemeClr val="bg1"/>
              </a:solid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24"/>
              <p:cNvSpPr>
                <a:spLocks/>
              </p:cNvSpPr>
              <p:nvPr/>
            </p:nvSpPr>
            <p:spPr bwMode="auto">
              <a:xfrm>
                <a:off x="4244965" y="3649901"/>
                <a:ext cx="309249" cy="564427"/>
              </a:xfrm>
              <a:custGeom>
                <a:avLst/>
                <a:gdLst/>
                <a:ahLst/>
                <a:cxnLst>
                  <a:cxn ang="0">
                    <a:pos x="104" y="70"/>
                  </a:cxn>
                  <a:cxn ang="0">
                    <a:pos x="75" y="96"/>
                  </a:cxn>
                  <a:cxn ang="0">
                    <a:pos x="67" y="97"/>
                  </a:cxn>
                  <a:cxn ang="0">
                    <a:pos x="28" y="65"/>
                  </a:cxn>
                  <a:cxn ang="0">
                    <a:pos x="5" y="0"/>
                  </a:cxn>
                  <a:cxn ang="0">
                    <a:pos x="0" y="60"/>
                  </a:cxn>
                  <a:cxn ang="0">
                    <a:pos x="16" y="219"/>
                  </a:cxn>
                  <a:cxn ang="0">
                    <a:pos x="46" y="226"/>
                  </a:cxn>
                  <a:cxn ang="0">
                    <a:pos x="46" y="467"/>
                  </a:cxn>
                  <a:cxn ang="0">
                    <a:pos x="83" y="504"/>
                  </a:cxn>
                  <a:cxn ang="0">
                    <a:pos x="119" y="467"/>
                  </a:cxn>
                  <a:cxn ang="0">
                    <a:pos x="119" y="233"/>
                  </a:cxn>
                  <a:cxn ang="0">
                    <a:pos x="151" y="233"/>
                  </a:cxn>
                  <a:cxn ang="0">
                    <a:pos x="151" y="467"/>
                  </a:cxn>
                  <a:cxn ang="0">
                    <a:pos x="188" y="504"/>
                  </a:cxn>
                  <a:cxn ang="0">
                    <a:pos x="224" y="467"/>
                  </a:cxn>
                  <a:cxn ang="0">
                    <a:pos x="224" y="226"/>
                  </a:cxn>
                  <a:cxn ang="0">
                    <a:pos x="268" y="205"/>
                  </a:cxn>
                  <a:cxn ang="0">
                    <a:pos x="267" y="17"/>
                  </a:cxn>
                  <a:cxn ang="0">
                    <a:pos x="109" y="70"/>
                  </a:cxn>
                  <a:cxn ang="0">
                    <a:pos x="104" y="70"/>
                  </a:cxn>
                </a:cxnLst>
                <a:rect l="0" t="0" r="r" b="b"/>
                <a:pathLst>
                  <a:path w="276" h="504">
                    <a:moveTo>
                      <a:pt x="104" y="70"/>
                    </a:moveTo>
                    <a:cubicBezTo>
                      <a:pt x="100" y="82"/>
                      <a:pt x="89" y="92"/>
                      <a:pt x="75" y="96"/>
                    </a:cubicBezTo>
                    <a:cubicBezTo>
                      <a:pt x="72" y="96"/>
                      <a:pt x="70" y="97"/>
                      <a:pt x="67" y="97"/>
                    </a:cubicBezTo>
                    <a:cubicBezTo>
                      <a:pt x="48" y="97"/>
                      <a:pt x="32" y="83"/>
                      <a:pt x="28" y="65"/>
                    </a:cubicBezTo>
                    <a:cubicBezTo>
                      <a:pt x="22" y="41"/>
                      <a:pt x="14" y="19"/>
                      <a:pt x="5" y="0"/>
                    </a:cubicBezTo>
                    <a:cubicBezTo>
                      <a:pt x="3" y="20"/>
                      <a:pt x="1" y="40"/>
                      <a:pt x="0" y="60"/>
                    </a:cubicBezTo>
                    <a:cubicBezTo>
                      <a:pt x="11" y="129"/>
                      <a:pt x="16" y="182"/>
                      <a:pt x="16" y="219"/>
                    </a:cubicBezTo>
                    <a:cubicBezTo>
                      <a:pt x="24" y="222"/>
                      <a:pt x="34" y="224"/>
                      <a:pt x="46" y="226"/>
                    </a:cubicBezTo>
                    <a:cubicBezTo>
                      <a:pt x="46" y="467"/>
                      <a:pt x="46" y="467"/>
                      <a:pt x="46" y="467"/>
                    </a:cubicBezTo>
                    <a:cubicBezTo>
                      <a:pt x="46" y="487"/>
                      <a:pt x="63" y="504"/>
                      <a:pt x="83" y="504"/>
                    </a:cubicBezTo>
                    <a:cubicBezTo>
                      <a:pt x="103" y="504"/>
                      <a:pt x="119" y="487"/>
                      <a:pt x="119" y="467"/>
                    </a:cubicBezTo>
                    <a:cubicBezTo>
                      <a:pt x="119" y="233"/>
                      <a:pt x="119" y="233"/>
                      <a:pt x="119" y="233"/>
                    </a:cubicBezTo>
                    <a:cubicBezTo>
                      <a:pt x="130" y="233"/>
                      <a:pt x="141" y="233"/>
                      <a:pt x="151" y="233"/>
                    </a:cubicBezTo>
                    <a:cubicBezTo>
                      <a:pt x="151" y="467"/>
                      <a:pt x="151" y="467"/>
                      <a:pt x="151" y="467"/>
                    </a:cubicBezTo>
                    <a:cubicBezTo>
                      <a:pt x="151" y="487"/>
                      <a:pt x="168" y="504"/>
                      <a:pt x="188" y="504"/>
                    </a:cubicBezTo>
                    <a:cubicBezTo>
                      <a:pt x="208" y="504"/>
                      <a:pt x="224" y="487"/>
                      <a:pt x="224" y="467"/>
                    </a:cubicBezTo>
                    <a:cubicBezTo>
                      <a:pt x="224" y="226"/>
                      <a:pt x="224" y="226"/>
                      <a:pt x="224" y="226"/>
                    </a:cubicBezTo>
                    <a:cubicBezTo>
                      <a:pt x="250" y="222"/>
                      <a:pt x="268" y="215"/>
                      <a:pt x="268" y="205"/>
                    </a:cubicBezTo>
                    <a:cubicBezTo>
                      <a:pt x="268" y="205"/>
                      <a:pt x="276" y="114"/>
                      <a:pt x="267" y="17"/>
                    </a:cubicBezTo>
                    <a:cubicBezTo>
                      <a:pt x="229" y="41"/>
                      <a:pt x="178" y="58"/>
                      <a:pt x="109" y="70"/>
                    </a:cubicBezTo>
                    <a:cubicBezTo>
                      <a:pt x="107" y="70"/>
                      <a:pt x="106" y="70"/>
                      <a:pt x="104" y="70"/>
                    </a:cubicBezTo>
                    <a:close/>
                  </a:path>
                </a:pathLst>
              </a:custGeom>
              <a:solidFill>
                <a:schemeClr val="bg1"/>
              </a:solid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25"/>
              <p:cNvSpPr>
                <a:spLocks/>
              </p:cNvSpPr>
              <p:nvPr/>
            </p:nvSpPr>
            <p:spPr bwMode="auto">
              <a:xfrm>
                <a:off x="4212238" y="3407529"/>
                <a:ext cx="393202" cy="311621"/>
              </a:xfrm>
              <a:custGeom>
                <a:avLst/>
                <a:gdLst/>
                <a:ahLst/>
                <a:cxnLst>
                  <a:cxn ang="0">
                    <a:pos x="41" y="82"/>
                  </a:cxn>
                  <a:cxn ang="0">
                    <a:pos x="71" y="69"/>
                  </a:cxn>
                  <a:cxn ang="0">
                    <a:pos x="57" y="103"/>
                  </a:cxn>
                  <a:cxn ang="0">
                    <a:pos x="121" y="216"/>
                  </a:cxn>
                  <a:cxn ang="0">
                    <a:pos x="126" y="215"/>
                  </a:cxn>
                  <a:cxn ang="0">
                    <a:pos x="238" y="182"/>
                  </a:cxn>
                  <a:cxn ang="0">
                    <a:pos x="282" y="149"/>
                  </a:cxn>
                  <a:cxn ang="0">
                    <a:pos x="283" y="147"/>
                  </a:cxn>
                  <a:cxn ang="0">
                    <a:pos x="265" y="88"/>
                  </a:cxn>
                  <a:cxn ang="0">
                    <a:pos x="287" y="110"/>
                  </a:cxn>
                  <a:cxn ang="0">
                    <a:pos x="295" y="131"/>
                  </a:cxn>
                  <a:cxn ang="0">
                    <a:pos x="295" y="134"/>
                  </a:cxn>
                  <a:cxn ang="0">
                    <a:pos x="289" y="153"/>
                  </a:cxn>
                  <a:cxn ang="0">
                    <a:pos x="285" y="158"/>
                  </a:cxn>
                  <a:cxn ang="0">
                    <a:pos x="242" y="190"/>
                  </a:cxn>
                  <a:cxn ang="0">
                    <a:pos x="127" y="222"/>
                  </a:cxn>
                  <a:cxn ang="0">
                    <a:pos x="123" y="223"/>
                  </a:cxn>
                  <a:cxn ang="0">
                    <a:pos x="116" y="227"/>
                  </a:cxn>
                  <a:cxn ang="0">
                    <a:pos x="104" y="255"/>
                  </a:cxn>
                  <a:cxn ang="0">
                    <a:pos x="127" y="278"/>
                  </a:cxn>
                  <a:cxn ang="0">
                    <a:pos x="132" y="278"/>
                  </a:cxn>
                  <a:cxn ang="0">
                    <a:pos x="135" y="278"/>
                  </a:cxn>
                  <a:cxn ang="0">
                    <a:pos x="136" y="278"/>
                  </a:cxn>
                  <a:cxn ang="0">
                    <a:pos x="136" y="278"/>
                  </a:cxn>
                  <a:cxn ang="0">
                    <a:pos x="295" y="224"/>
                  </a:cxn>
                  <a:cxn ang="0">
                    <a:pos x="296" y="223"/>
                  </a:cxn>
                  <a:cxn ang="0">
                    <a:pos x="337" y="183"/>
                  </a:cxn>
                  <a:cxn ang="0">
                    <a:pos x="351" y="134"/>
                  </a:cxn>
                  <a:cxn ang="0">
                    <a:pos x="351" y="132"/>
                  </a:cxn>
                  <a:cxn ang="0">
                    <a:pos x="333" y="79"/>
                  </a:cxn>
                  <a:cxn ang="0">
                    <a:pos x="263" y="22"/>
                  </a:cxn>
                  <a:cxn ang="0">
                    <a:pos x="164" y="0"/>
                  </a:cxn>
                  <a:cxn ang="0">
                    <a:pos x="0" y="41"/>
                  </a:cxn>
                  <a:cxn ang="0">
                    <a:pos x="41" y="82"/>
                  </a:cxn>
                </a:cxnLst>
                <a:rect l="0" t="0" r="r" b="b"/>
                <a:pathLst>
                  <a:path w="351" h="278">
                    <a:moveTo>
                      <a:pt x="41" y="82"/>
                    </a:moveTo>
                    <a:cubicBezTo>
                      <a:pt x="50" y="77"/>
                      <a:pt x="61" y="73"/>
                      <a:pt x="71" y="69"/>
                    </a:cubicBezTo>
                    <a:cubicBezTo>
                      <a:pt x="66" y="79"/>
                      <a:pt x="61" y="91"/>
                      <a:pt x="57" y="103"/>
                    </a:cubicBezTo>
                    <a:cubicBezTo>
                      <a:pt x="85" y="138"/>
                      <a:pt x="106" y="176"/>
                      <a:pt x="121" y="216"/>
                    </a:cubicBezTo>
                    <a:cubicBezTo>
                      <a:pt x="122" y="215"/>
                      <a:pt x="124" y="215"/>
                      <a:pt x="126" y="215"/>
                    </a:cubicBezTo>
                    <a:cubicBezTo>
                      <a:pt x="172" y="207"/>
                      <a:pt x="210" y="196"/>
                      <a:pt x="238" y="182"/>
                    </a:cubicBezTo>
                    <a:cubicBezTo>
                      <a:pt x="267" y="169"/>
                      <a:pt x="278" y="155"/>
                      <a:pt x="282" y="149"/>
                    </a:cubicBezTo>
                    <a:cubicBezTo>
                      <a:pt x="283" y="148"/>
                      <a:pt x="283" y="148"/>
                      <a:pt x="283" y="147"/>
                    </a:cubicBezTo>
                    <a:cubicBezTo>
                      <a:pt x="279" y="126"/>
                      <a:pt x="273" y="106"/>
                      <a:pt x="265" y="88"/>
                    </a:cubicBezTo>
                    <a:cubicBezTo>
                      <a:pt x="275" y="95"/>
                      <a:pt x="282" y="103"/>
                      <a:pt x="287" y="110"/>
                    </a:cubicBezTo>
                    <a:cubicBezTo>
                      <a:pt x="292" y="117"/>
                      <a:pt x="294" y="124"/>
                      <a:pt x="295" y="131"/>
                    </a:cubicBezTo>
                    <a:cubicBezTo>
                      <a:pt x="295" y="132"/>
                      <a:pt x="295" y="133"/>
                      <a:pt x="295" y="134"/>
                    </a:cubicBezTo>
                    <a:cubicBezTo>
                      <a:pt x="295" y="140"/>
                      <a:pt x="293" y="146"/>
                      <a:pt x="289" y="153"/>
                    </a:cubicBezTo>
                    <a:cubicBezTo>
                      <a:pt x="288" y="155"/>
                      <a:pt x="287" y="156"/>
                      <a:pt x="285" y="158"/>
                    </a:cubicBezTo>
                    <a:cubicBezTo>
                      <a:pt x="278" y="168"/>
                      <a:pt x="264" y="179"/>
                      <a:pt x="242" y="190"/>
                    </a:cubicBezTo>
                    <a:cubicBezTo>
                      <a:pt x="215" y="202"/>
                      <a:pt x="178" y="214"/>
                      <a:pt x="127" y="222"/>
                    </a:cubicBezTo>
                    <a:cubicBezTo>
                      <a:pt x="126" y="223"/>
                      <a:pt x="124" y="223"/>
                      <a:pt x="123" y="223"/>
                    </a:cubicBezTo>
                    <a:cubicBezTo>
                      <a:pt x="121" y="224"/>
                      <a:pt x="118" y="225"/>
                      <a:pt x="116" y="227"/>
                    </a:cubicBezTo>
                    <a:cubicBezTo>
                      <a:pt x="107" y="233"/>
                      <a:pt x="102" y="244"/>
                      <a:pt x="104" y="255"/>
                    </a:cubicBezTo>
                    <a:cubicBezTo>
                      <a:pt x="106" y="267"/>
                      <a:pt x="116" y="276"/>
                      <a:pt x="127" y="278"/>
                    </a:cubicBezTo>
                    <a:cubicBezTo>
                      <a:pt x="129" y="278"/>
                      <a:pt x="130" y="278"/>
                      <a:pt x="132" y="278"/>
                    </a:cubicBezTo>
                    <a:cubicBezTo>
                      <a:pt x="133" y="278"/>
                      <a:pt x="134" y="278"/>
                      <a:pt x="135" y="278"/>
                    </a:cubicBezTo>
                    <a:cubicBezTo>
                      <a:pt x="136" y="278"/>
                      <a:pt x="136" y="278"/>
                      <a:pt x="136" y="278"/>
                    </a:cubicBezTo>
                    <a:cubicBezTo>
                      <a:pt x="136" y="278"/>
                      <a:pt x="136" y="278"/>
                      <a:pt x="136" y="278"/>
                    </a:cubicBezTo>
                    <a:cubicBezTo>
                      <a:pt x="209" y="265"/>
                      <a:pt x="260" y="247"/>
                      <a:pt x="295" y="224"/>
                    </a:cubicBezTo>
                    <a:cubicBezTo>
                      <a:pt x="295" y="224"/>
                      <a:pt x="295" y="223"/>
                      <a:pt x="296" y="223"/>
                    </a:cubicBezTo>
                    <a:cubicBezTo>
                      <a:pt x="313" y="211"/>
                      <a:pt x="327" y="198"/>
                      <a:pt x="337" y="183"/>
                    </a:cubicBezTo>
                    <a:cubicBezTo>
                      <a:pt x="346" y="168"/>
                      <a:pt x="351" y="151"/>
                      <a:pt x="351" y="134"/>
                    </a:cubicBezTo>
                    <a:cubicBezTo>
                      <a:pt x="351" y="133"/>
                      <a:pt x="351" y="133"/>
                      <a:pt x="351" y="132"/>
                    </a:cubicBezTo>
                    <a:cubicBezTo>
                      <a:pt x="350" y="113"/>
                      <a:pt x="344" y="94"/>
                      <a:pt x="333" y="79"/>
                    </a:cubicBezTo>
                    <a:cubicBezTo>
                      <a:pt x="317" y="55"/>
                      <a:pt x="292" y="35"/>
                      <a:pt x="263" y="22"/>
                    </a:cubicBezTo>
                    <a:cubicBezTo>
                      <a:pt x="234" y="8"/>
                      <a:pt x="200" y="0"/>
                      <a:pt x="164" y="0"/>
                    </a:cubicBezTo>
                    <a:cubicBezTo>
                      <a:pt x="100" y="0"/>
                      <a:pt x="46" y="12"/>
                      <a:pt x="0" y="41"/>
                    </a:cubicBezTo>
                    <a:cubicBezTo>
                      <a:pt x="10" y="50"/>
                      <a:pt x="24" y="64"/>
                      <a:pt x="41" y="82"/>
                    </a:cubicBezTo>
                    <a:close/>
                  </a:path>
                </a:pathLst>
              </a:custGeom>
              <a:solidFill>
                <a:schemeClr val="bg1"/>
              </a:solid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26"/>
              <p:cNvSpPr>
                <a:spLocks/>
              </p:cNvSpPr>
              <p:nvPr/>
            </p:nvSpPr>
            <p:spPr bwMode="auto">
              <a:xfrm>
                <a:off x="3749787" y="3668873"/>
                <a:ext cx="45534" cy="543083"/>
              </a:xfrm>
              <a:custGeom>
                <a:avLst/>
                <a:gdLst/>
                <a:ahLst/>
                <a:cxnLst>
                  <a:cxn ang="0">
                    <a:pos x="33" y="16"/>
                  </a:cxn>
                  <a:cxn ang="0">
                    <a:pos x="34" y="0"/>
                  </a:cxn>
                  <a:cxn ang="0">
                    <a:pos x="0" y="59"/>
                  </a:cxn>
                  <a:cxn ang="0">
                    <a:pos x="0" y="467"/>
                  </a:cxn>
                  <a:cxn ang="0">
                    <a:pos x="18" y="485"/>
                  </a:cxn>
                  <a:cxn ang="0">
                    <a:pos x="36" y="467"/>
                  </a:cxn>
                  <a:cxn ang="0">
                    <a:pos x="36" y="59"/>
                  </a:cxn>
                  <a:cxn ang="0">
                    <a:pos x="41" y="42"/>
                  </a:cxn>
                  <a:cxn ang="0">
                    <a:pos x="33" y="16"/>
                  </a:cxn>
                </a:cxnLst>
                <a:rect l="0" t="0" r="r" b="b"/>
                <a:pathLst>
                  <a:path w="41" h="485">
                    <a:moveTo>
                      <a:pt x="33" y="16"/>
                    </a:moveTo>
                    <a:cubicBezTo>
                      <a:pt x="33" y="10"/>
                      <a:pt x="33" y="5"/>
                      <a:pt x="34" y="0"/>
                    </a:cubicBezTo>
                    <a:cubicBezTo>
                      <a:pt x="14" y="12"/>
                      <a:pt x="0" y="34"/>
                      <a:pt x="0" y="59"/>
                    </a:cubicBezTo>
                    <a:cubicBezTo>
                      <a:pt x="0" y="467"/>
                      <a:pt x="0" y="467"/>
                      <a:pt x="0" y="467"/>
                    </a:cubicBezTo>
                    <a:cubicBezTo>
                      <a:pt x="0" y="477"/>
                      <a:pt x="8" y="485"/>
                      <a:pt x="18" y="485"/>
                    </a:cubicBezTo>
                    <a:cubicBezTo>
                      <a:pt x="28" y="485"/>
                      <a:pt x="36" y="477"/>
                      <a:pt x="36" y="467"/>
                    </a:cubicBezTo>
                    <a:cubicBezTo>
                      <a:pt x="36" y="59"/>
                      <a:pt x="36" y="59"/>
                      <a:pt x="36" y="59"/>
                    </a:cubicBezTo>
                    <a:cubicBezTo>
                      <a:pt x="36" y="53"/>
                      <a:pt x="38" y="47"/>
                      <a:pt x="41" y="42"/>
                    </a:cubicBezTo>
                    <a:cubicBezTo>
                      <a:pt x="35" y="34"/>
                      <a:pt x="32" y="25"/>
                      <a:pt x="33" y="16"/>
                    </a:cubicBezTo>
                    <a:close/>
                  </a:path>
                </a:pathLst>
              </a:custGeom>
              <a:solidFill>
                <a:schemeClr val="bg1"/>
              </a:solid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Freeform 27"/>
              <p:cNvSpPr>
                <a:spLocks/>
              </p:cNvSpPr>
              <p:nvPr/>
            </p:nvSpPr>
            <p:spPr bwMode="auto">
              <a:xfrm>
                <a:off x="3862673" y="3673142"/>
                <a:ext cx="43636" cy="82055"/>
              </a:xfrm>
              <a:custGeom>
                <a:avLst/>
                <a:gdLst/>
                <a:ahLst/>
                <a:cxnLst>
                  <a:cxn ang="0">
                    <a:pos x="0" y="41"/>
                  </a:cxn>
                  <a:cxn ang="0">
                    <a:pos x="3" y="55"/>
                  </a:cxn>
                  <a:cxn ang="0">
                    <a:pos x="3" y="55"/>
                  </a:cxn>
                  <a:cxn ang="0">
                    <a:pos x="21" y="73"/>
                  </a:cxn>
                  <a:cxn ang="0">
                    <a:pos x="39" y="55"/>
                  </a:cxn>
                  <a:cxn ang="0">
                    <a:pos x="13" y="0"/>
                  </a:cxn>
                  <a:cxn ang="0">
                    <a:pos x="12" y="15"/>
                  </a:cxn>
                  <a:cxn ang="0">
                    <a:pos x="0" y="41"/>
                  </a:cxn>
                </a:cxnLst>
                <a:rect l="0" t="0" r="r" b="b"/>
                <a:pathLst>
                  <a:path w="39" h="73">
                    <a:moveTo>
                      <a:pt x="0" y="41"/>
                    </a:moveTo>
                    <a:cubicBezTo>
                      <a:pt x="2" y="46"/>
                      <a:pt x="3" y="50"/>
                      <a:pt x="3" y="55"/>
                    </a:cubicBezTo>
                    <a:cubicBezTo>
                      <a:pt x="3" y="55"/>
                      <a:pt x="3" y="55"/>
                      <a:pt x="3" y="55"/>
                    </a:cubicBezTo>
                    <a:cubicBezTo>
                      <a:pt x="3" y="65"/>
                      <a:pt x="11" y="73"/>
                      <a:pt x="21" y="73"/>
                    </a:cubicBezTo>
                    <a:cubicBezTo>
                      <a:pt x="31" y="73"/>
                      <a:pt x="39" y="65"/>
                      <a:pt x="39" y="55"/>
                    </a:cubicBezTo>
                    <a:cubicBezTo>
                      <a:pt x="39" y="33"/>
                      <a:pt x="29" y="13"/>
                      <a:pt x="13" y="0"/>
                    </a:cubicBezTo>
                    <a:cubicBezTo>
                      <a:pt x="12" y="5"/>
                      <a:pt x="12" y="10"/>
                      <a:pt x="12" y="15"/>
                    </a:cubicBezTo>
                    <a:cubicBezTo>
                      <a:pt x="11" y="25"/>
                      <a:pt x="7" y="34"/>
                      <a:pt x="0" y="41"/>
                    </a:cubicBezTo>
                    <a:close/>
                  </a:path>
                </a:pathLst>
              </a:custGeom>
              <a:solidFill>
                <a:schemeClr val="bg1"/>
              </a:solid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28"/>
              <p:cNvSpPr>
                <a:spLocks/>
              </p:cNvSpPr>
              <p:nvPr/>
            </p:nvSpPr>
            <p:spPr bwMode="auto">
              <a:xfrm>
                <a:off x="3794372" y="3441205"/>
                <a:ext cx="557787" cy="770751"/>
              </a:xfrm>
              <a:custGeom>
                <a:avLst/>
                <a:gdLst/>
                <a:ahLst/>
                <a:cxnLst>
                  <a:cxn ang="0">
                    <a:pos x="469" y="226"/>
                  </a:cxn>
                  <a:cxn ang="0">
                    <a:pos x="475" y="199"/>
                  </a:cxn>
                  <a:cxn ang="0">
                    <a:pos x="486" y="189"/>
                  </a:cxn>
                  <a:cxn ang="0">
                    <a:pos x="427" y="82"/>
                  </a:cxn>
                  <a:cxn ang="0">
                    <a:pos x="416" y="68"/>
                  </a:cxn>
                  <a:cxn ang="0">
                    <a:pos x="407" y="56"/>
                  </a:cxn>
                  <a:cxn ang="0">
                    <a:pos x="366" y="16"/>
                  </a:cxn>
                  <a:cxn ang="0">
                    <a:pos x="356" y="7"/>
                  </a:cxn>
                  <a:cxn ang="0">
                    <a:pos x="329" y="2"/>
                  </a:cxn>
                  <a:cxn ang="0">
                    <a:pos x="326" y="2"/>
                  </a:cxn>
                  <a:cxn ang="0">
                    <a:pos x="255" y="35"/>
                  </a:cxn>
                  <a:cxn ang="0">
                    <a:pos x="234" y="32"/>
                  </a:cxn>
                  <a:cxn ang="0">
                    <a:pos x="182" y="0"/>
                  </a:cxn>
                  <a:cxn ang="0">
                    <a:pos x="182" y="0"/>
                  </a:cxn>
                  <a:cxn ang="0">
                    <a:pos x="182" y="0"/>
                  </a:cxn>
                  <a:cxn ang="0">
                    <a:pos x="93" y="33"/>
                  </a:cxn>
                  <a:cxn ang="0">
                    <a:pos x="32" y="101"/>
                  </a:cxn>
                  <a:cxn ang="0">
                    <a:pos x="2" y="198"/>
                  </a:cxn>
                  <a:cxn ang="0">
                    <a:pos x="1" y="219"/>
                  </a:cxn>
                  <a:cxn ang="0">
                    <a:pos x="6" y="238"/>
                  </a:cxn>
                  <a:cxn ang="0">
                    <a:pos x="31" y="252"/>
                  </a:cxn>
                  <a:cxn ang="0">
                    <a:pos x="33" y="252"/>
                  </a:cxn>
                  <a:cxn ang="0">
                    <a:pos x="57" y="241"/>
                  </a:cxn>
                  <a:cxn ang="0">
                    <a:pos x="65" y="222"/>
                  </a:cxn>
                  <a:cxn ang="0">
                    <a:pos x="66" y="202"/>
                  </a:cxn>
                  <a:cxn ang="0">
                    <a:pos x="88" y="132"/>
                  </a:cxn>
                  <a:cxn ang="0">
                    <a:pos x="146" y="77"/>
                  </a:cxn>
                  <a:cxn ang="0">
                    <a:pos x="109" y="458"/>
                  </a:cxn>
                  <a:cxn ang="0">
                    <a:pos x="141" y="477"/>
                  </a:cxn>
                  <a:cxn ang="0">
                    <a:pos x="137" y="642"/>
                  </a:cxn>
                  <a:cxn ang="0">
                    <a:pos x="183" y="688"/>
                  </a:cxn>
                  <a:cxn ang="0">
                    <a:pos x="229" y="642"/>
                  </a:cxn>
                  <a:cxn ang="0">
                    <a:pos x="233" y="495"/>
                  </a:cxn>
                  <a:cxn ang="0">
                    <a:pos x="255" y="497"/>
                  </a:cxn>
                  <a:cxn ang="0">
                    <a:pos x="277" y="495"/>
                  </a:cxn>
                  <a:cxn ang="0">
                    <a:pos x="281" y="642"/>
                  </a:cxn>
                  <a:cxn ang="0">
                    <a:pos x="327" y="688"/>
                  </a:cxn>
                  <a:cxn ang="0">
                    <a:pos x="373" y="642"/>
                  </a:cxn>
                  <a:cxn ang="0">
                    <a:pos x="369" y="477"/>
                  </a:cxn>
                  <a:cxn ang="0">
                    <a:pos x="401" y="458"/>
                  </a:cxn>
                  <a:cxn ang="0">
                    <a:pos x="410" y="400"/>
                  </a:cxn>
                  <a:cxn ang="0">
                    <a:pos x="401" y="294"/>
                  </a:cxn>
                  <a:cxn ang="0">
                    <a:pos x="371" y="114"/>
                  </a:cxn>
                  <a:cxn ang="0">
                    <a:pos x="409" y="171"/>
                  </a:cxn>
                  <a:cxn ang="0">
                    <a:pos x="437" y="249"/>
                  </a:cxn>
                  <a:cxn ang="0">
                    <a:pos x="469" y="275"/>
                  </a:cxn>
                  <a:cxn ang="0">
                    <a:pos x="476" y="274"/>
                  </a:cxn>
                  <a:cxn ang="0">
                    <a:pos x="498" y="255"/>
                  </a:cxn>
                  <a:cxn ang="0">
                    <a:pos x="469" y="226"/>
                  </a:cxn>
                </a:cxnLst>
                <a:rect l="0" t="0" r="r" b="b"/>
                <a:pathLst>
                  <a:path w="498" h="688">
                    <a:moveTo>
                      <a:pt x="469" y="226"/>
                    </a:moveTo>
                    <a:cubicBezTo>
                      <a:pt x="468" y="216"/>
                      <a:pt x="470" y="207"/>
                      <a:pt x="475" y="199"/>
                    </a:cubicBezTo>
                    <a:cubicBezTo>
                      <a:pt x="478" y="195"/>
                      <a:pt x="482" y="192"/>
                      <a:pt x="486" y="189"/>
                    </a:cubicBezTo>
                    <a:cubicBezTo>
                      <a:pt x="470" y="146"/>
                      <a:pt x="449" y="110"/>
                      <a:pt x="427" y="82"/>
                    </a:cubicBezTo>
                    <a:cubicBezTo>
                      <a:pt x="424" y="77"/>
                      <a:pt x="420" y="72"/>
                      <a:pt x="416" y="68"/>
                    </a:cubicBezTo>
                    <a:cubicBezTo>
                      <a:pt x="413" y="64"/>
                      <a:pt x="410" y="60"/>
                      <a:pt x="407" y="56"/>
                    </a:cubicBezTo>
                    <a:cubicBezTo>
                      <a:pt x="390" y="37"/>
                      <a:pt x="375" y="24"/>
                      <a:pt x="366" y="16"/>
                    </a:cubicBezTo>
                    <a:cubicBezTo>
                      <a:pt x="360" y="11"/>
                      <a:pt x="356" y="8"/>
                      <a:pt x="356" y="7"/>
                    </a:cubicBezTo>
                    <a:cubicBezTo>
                      <a:pt x="348" y="1"/>
                      <a:pt x="338" y="0"/>
                      <a:pt x="329" y="2"/>
                    </a:cubicBezTo>
                    <a:cubicBezTo>
                      <a:pt x="328" y="2"/>
                      <a:pt x="327" y="2"/>
                      <a:pt x="326" y="2"/>
                    </a:cubicBezTo>
                    <a:cubicBezTo>
                      <a:pt x="309" y="22"/>
                      <a:pt x="283" y="35"/>
                      <a:pt x="255" y="35"/>
                    </a:cubicBezTo>
                    <a:cubicBezTo>
                      <a:pt x="248" y="35"/>
                      <a:pt x="241" y="34"/>
                      <a:pt x="234" y="32"/>
                    </a:cubicBezTo>
                    <a:cubicBezTo>
                      <a:pt x="213" y="27"/>
                      <a:pt x="195" y="16"/>
                      <a:pt x="182" y="0"/>
                    </a:cubicBezTo>
                    <a:cubicBezTo>
                      <a:pt x="182" y="0"/>
                      <a:pt x="182" y="0"/>
                      <a:pt x="182" y="0"/>
                    </a:cubicBezTo>
                    <a:cubicBezTo>
                      <a:pt x="182" y="0"/>
                      <a:pt x="182" y="0"/>
                      <a:pt x="182" y="0"/>
                    </a:cubicBezTo>
                    <a:cubicBezTo>
                      <a:pt x="178" y="0"/>
                      <a:pt x="137" y="4"/>
                      <a:pt x="93" y="33"/>
                    </a:cubicBezTo>
                    <a:cubicBezTo>
                      <a:pt x="71" y="48"/>
                      <a:pt x="49" y="70"/>
                      <a:pt x="32" y="101"/>
                    </a:cubicBezTo>
                    <a:cubicBezTo>
                      <a:pt x="17" y="127"/>
                      <a:pt x="7" y="159"/>
                      <a:pt x="2" y="198"/>
                    </a:cubicBezTo>
                    <a:cubicBezTo>
                      <a:pt x="2" y="205"/>
                      <a:pt x="1" y="212"/>
                      <a:pt x="1" y="219"/>
                    </a:cubicBezTo>
                    <a:cubicBezTo>
                      <a:pt x="0" y="226"/>
                      <a:pt x="2" y="233"/>
                      <a:pt x="6" y="238"/>
                    </a:cubicBezTo>
                    <a:cubicBezTo>
                      <a:pt x="12" y="246"/>
                      <a:pt x="21" y="252"/>
                      <a:pt x="31" y="252"/>
                    </a:cubicBezTo>
                    <a:cubicBezTo>
                      <a:pt x="32" y="252"/>
                      <a:pt x="32" y="252"/>
                      <a:pt x="33" y="252"/>
                    </a:cubicBezTo>
                    <a:cubicBezTo>
                      <a:pt x="42" y="252"/>
                      <a:pt x="51" y="248"/>
                      <a:pt x="57" y="241"/>
                    </a:cubicBezTo>
                    <a:cubicBezTo>
                      <a:pt x="61" y="236"/>
                      <a:pt x="64" y="229"/>
                      <a:pt x="65" y="222"/>
                    </a:cubicBezTo>
                    <a:cubicBezTo>
                      <a:pt x="65" y="215"/>
                      <a:pt x="65" y="208"/>
                      <a:pt x="66" y="202"/>
                    </a:cubicBezTo>
                    <a:cubicBezTo>
                      <a:pt x="70" y="172"/>
                      <a:pt x="78" y="150"/>
                      <a:pt x="88" y="132"/>
                    </a:cubicBezTo>
                    <a:cubicBezTo>
                      <a:pt x="104" y="103"/>
                      <a:pt x="126" y="86"/>
                      <a:pt x="146" y="77"/>
                    </a:cubicBezTo>
                    <a:cubicBezTo>
                      <a:pt x="126" y="179"/>
                      <a:pt x="81" y="425"/>
                      <a:pt x="109" y="458"/>
                    </a:cubicBezTo>
                    <a:cubicBezTo>
                      <a:pt x="114" y="465"/>
                      <a:pt x="126" y="471"/>
                      <a:pt x="141" y="477"/>
                    </a:cubicBezTo>
                    <a:cubicBezTo>
                      <a:pt x="139" y="523"/>
                      <a:pt x="137" y="577"/>
                      <a:pt x="137" y="642"/>
                    </a:cubicBezTo>
                    <a:cubicBezTo>
                      <a:pt x="137" y="667"/>
                      <a:pt x="158" y="688"/>
                      <a:pt x="183" y="688"/>
                    </a:cubicBezTo>
                    <a:cubicBezTo>
                      <a:pt x="209" y="688"/>
                      <a:pt x="229" y="667"/>
                      <a:pt x="229" y="642"/>
                    </a:cubicBezTo>
                    <a:cubicBezTo>
                      <a:pt x="229" y="585"/>
                      <a:pt x="231" y="537"/>
                      <a:pt x="233" y="495"/>
                    </a:cubicBezTo>
                    <a:cubicBezTo>
                      <a:pt x="240" y="496"/>
                      <a:pt x="247" y="497"/>
                      <a:pt x="255" y="497"/>
                    </a:cubicBezTo>
                    <a:cubicBezTo>
                      <a:pt x="263" y="497"/>
                      <a:pt x="270" y="496"/>
                      <a:pt x="277" y="495"/>
                    </a:cubicBezTo>
                    <a:cubicBezTo>
                      <a:pt x="279" y="537"/>
                      <a:pt x="281" y="585"/>
                      <a:pt x="281" y="642"/>
                    </a:cubicBezTo>
                    <a:cubicBezTo>
                      <a:pt x="281" y="667"/>
                      <a:pt x="301" y="688"/>
                      <a:pt x="327" y="688"/>
                    </a:cubicBezTo>
                    <a:cubicBezTo>
                      <a:pt x="352" y="688"/>
                      <a:pt x="373" y="667"/>
                      <a:pt x="373" y="642"/>
                    </a:cubicBezTo>
                    <a:cubicBezTo>
                      <a:pt x="373" y="577"/>
                      <a:pt x="371" y="523"/>
                      <a:pt x="369" y="477"/>
                    </a:cubicBezTo>
                    <a:cubicBezTo>
                      <a:pt x="384" y="471"/>
                      <a:pt x="396" y="465"/>
                      <a:pt x="401" y="458"/>
                    </a:cubicBezTo>
                    <a:cubicBezTo>
                      <a:pt x="408" y="450"/>
                      <a:pt x="411" y="429"/>
                      <a:pt x="410" y="400"/>
                    </a:cubicBezTo>
                    <a:cubicBezTo>
                      <a:pt x="410" y="371"/>
                      <a:pt x="406" y="334"/>
                      <a:pt x="401" y="294"/>
                    </a:cubicBezTo>
                    <a:cubicBezTo>
                      <a:pt x="393" y="232"/>
                      <a:pt x="381" y="165"/>
                      <a:pt x="371" y="114"/>
                    </a:cubicBezTo>
                    <a:cubicBezTo>
                      <a:pt x="384" y="130"/>
                      <a:pt x="397" y="149"/>
                      <a:pt x="409" y="171"/>
                    </a:cubicBezTo>
                    <a:cubicBezTo>
                      <a:pt x="421" y="194"/>
                      <a:pt x="431" y="221"/>
                      <a:pt x="437" y="249"/>
                    </a:cubicBezTo>
                    <a:cubicBezTo>
                      <a:pt x="441" y="264"/>
                      <a:pt x="454" y="275"/>
                      <a:pt x="469" y="275"/>
                    </a:cubicBezTo>
                    <a:cubicBezTo>
                      <a:pt x="471" y="275"/>
                      <a:pt x="473" y="274"/>
                      <a:pt x="476" y="274"/>
                    </a:cubicBezTo>
                    <a:cubicBezTo>
                      <a:pt x="486" y="271"/>
                      <a:pt x="494" y="264"/>
                      <a:pt x="498" y="255"/>
                    </a:cubicBezTo>
                    <a:cubicBezTo>
                      <a:pt x="483" y="253"/>
                      <a:pt x="472" y="241"/>
                      <a:pt x="469" y="226"/>
                    </a:cubicBezTo>
                    <a:close/>
                  </a:path>
                </a:pathLst>
              </a:custGeom>
              <a:solidFill>
                <a:schemeClr val="bg1"/>
              </a:solid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29"/>
              <p:cNvSpPr>
                <a:spLocks/>
              </p:cNvSpPr>
              <p:nvPr/>
            </p:nvSpPr>
            <p:spPr bwMode="auto">
              <a:xfrm>
                <a:off x="4026309" y="3232984"/>
                <a:ext cx="107668" cy="50277"/>
              </a:xfrm>
              <a:custGeom>
                <a:avLst/>
                <a:gdLst/>
                <a:ahLst/>
                <a:cxnLst>
                  <a:cxn ang="0">
                    <a:pos x="69" y="34"/>
                  </a:cxn>
                  <a:cxn ang="0">
                    <a:pos x="96" y="45"/>
                  </a:cxn>
                  <a:cxn ang="0">
                    <a:pos x="48" y="0"/>
                  </a:cxn>
                  <a:cxn ang="0">
                    <a:pos x="0" y="44"/>
                  </a:cxn>
                  <a:cxn ang="0">
                    <a:pos x="48" y="32"/>
                  </a:cxn>
                  <a:cxn ang="0">
                    <a:pos x="69" y="34"/>
                  </a:cxn>
                </a:cxnLst>
                <a:rect l="0" t="0" r="r" b="b"/>
                <a:pathLst>
                  <a:path w="96" h="45">
                    <a:moveTo>
                      <a:pt x="69" y="34"/>
                    </a:moveTo>
                    <a:cubicBezTo>
                      <a:pt x="79" y="36"/>
                      <a:pt x="88" y="40"/>
                      <a:pt x="96" y="45"/>
                    </a:cubicBezTo>
                    <a:cubicBezTo>
                      <a:pt x="94" y="20"/>
                      <a:pt x="73" y="0"/>
                      <a:pt x="48" y="0"/>
                    </a:cubicBezTo>
                    <a:cubicBezTo>
                      <a:pt x="23" y="0"/>
                      <a:pt x="2" y="20"/>
                      <a:pt x="0" y="44"/>
                    </a:cubicBezTo>
                    <a:cubicBezTo>
                      <a:pt x="14" y="36"/>
                      <a:pt x="31" y="32"/>
                      <a:pt x="48" y="32"/>
                    </a:cubicBezTo>
                    <a:cubicBezTo>
                      <a:pt x="55" y="32"/>
                      <a:pt x="62" y="32"/>
                      <a:pt x="69" y="34"/>
                    </a:cubicBezTo>
                    <a:close/>
                  </a:path>
                </a:pathLst>
              </a:custGeom>
              <a:solidFill>
                <a:schemeClr val="bg1"/>
              </a:solid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30"/>
              <p:cNvSpPr>
                <a:spLocks/>
              </p:cNvSpPr>
              <p:nvPr/>
            </p:nvSpPr>
            <p:spPr bwMode="auto">
              <a:xfrm>
                <a:off x="3979353" y="3273300"/>
                <a:ext cx="204901" cy="203004"/>
              </a:xfrm>
              <a:custGeom>
                <a:avLst/>
                <a:gdLst/>
                <a:ahLst/>
                <a:cxnLst>
                  <a:cxn ang="0">
                    <a:pos x="29" y="151"/>
                  </a:cxn>
                  <a:cxn ang="0">
                    <a:pos x="70" y="174"/>
                  </a:cxn>
                  <a:cxn ang="0">
                    <a:pos x="150" y="152"/>
                  </a:cxn>
                  <a:cxn ang="0">
                    <a:pos x="158" y="144"/>
                  </a:cxn>
                  <a:cxn ang="0">
                    <a:pos x="174" y="110"/>
                  </a:cxn>
                  <a:cxn ang="0">
                    <a:pos x="137" y="18"/>
                  </a:cxn>
                  <a:cxn ang="0">
                    <a:pos x="110" y="6"/>
                  </a:cxn>
                  <a:cxn ang="0">
                    <a:pos x="43" y="18"/>
                  </a:cxn>
                  <a:cxn ang="0">
                    <a:pos x="6" y="70"/>
                  </a:cxn>
                  <a:cxn ang="0">
                    <a:pos x="21" y="142"/>
                  </a:cxn>
                  <a:cxn ang="0">
                    <a:pos x="29" y="151"/>
                  </a:cxn>
                </a:cxnLst>
                <a:rect l="0" t="0" r="r" b="b"/>
                <a:pathLst>
                  <a:path w="183" h="181">
                    <a:moveTo>
                      <a:pt x="29" y="151"/>
                    </a:moveTo>
                    <a:cubicBezTo>
                      <a:pt x="40" y="162"/>
                      <a:pt x="54" y="171"/>
                      <a:pt x="70" y="174"/>
                    </a:cubicBezTo>
                    <a:cubicBezTo>
                      <a:pt x="100" y="181"/>
                      <a:pt x="130" y="172"/>
                      <a:pt x="150" y="152"/>
                    </a:cubicBezTo>
                    <a:cubicBezTo>
                      <a:pt x="153" y="149"/>
                      <a:pt x="155" y="147"/>
                      <a:pt x="158" y="144"/>
                    </a:cubicBezTo>
                    <a:cubicBezTo>
                      <a:pt x="165" y="134"/>
                      <a:pt x="171" y="123"/>
                      <a:pt x="174" y="110"/>
                    </a:cubicBezTo>
                    <a:cubicBezTo>
                      <a:pt x="183" y="73"/>
                      <a:pt x="167" y="37"/>
                      <a:pt x="137" y="18"/>
                    </a:cubicBezTo>
                    <a:cubicBezTo>
                      <a:pt x="129" y="12"/>
                      <a:pt x="120" y="8"/>
                      <a:pt x="110" y="6"/>
                    </a:cubicBezTo>
                    <a:cubicBezTo>
                      <a:pt x="86" y="0"/>
                      <a:pt x="62" y="5"/>
                      <a:pt x="43" y="18"/>
                    </a:cubicBezTo>
                    <a:cubicBezTo>
                      <a:pt x="25" y="30"/>
                      <a:pt x="11" y="48"/>
                      <a:pt x="6" y="70"/>
                    </a:cubicBezTo>
                    <a:cubicBezTo>
                      <a:pt x="0" y="96"/>
                      <a:pt x="6" y="122"/>
                      <a:pt x="21" y="142"/>
                    </a:cubicBezTo>
                    <a:cubicBezTo>
                      <a:pt x="23" y="145"/>
                      <a:pt x="26" y="148"/>
                      <a:pt x="29" y="151"/>
                    </a:cubicBezTo>
                    <a:close/>
                  </a:path>
                </a:pathLst>
              </a:custGeom>
              <a:solidFill>
                <a:schemeClr val="bg1"/>
              </a:solid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aphicFrame>
        <p:nvGraphicFramePr>
          <p:cNvPr id="25" name="Tabelle 24"/>
          <p:cNvGraphicFramePr>
            <a:graphicFrameLocks noGrp="1"/>
          </p:cNvGraphicFramePr>
          <p:nvPr>
            <p:extLst>
              <p:ext uri="{D42A27DB-BD31-4B8C-83A1-F6EECF244321}">
                <p14:modId xmlns:p14="http://schemas.microsoft.com/office/powerpoint/2010/main" val="1695692463"/>
              </p:ext>
            </p:extLst>
          </p:nvPr>
        </p:nvGraphicFramePr>
        <p:xfrm>
          <a:off x="775467" y="2069179"/>
          <a:ext cx="1750214" cy="367254"/>
        </p:xfrm>
        <a:graphic>
          <a:graphicData uri="http://schemas.openxmlformats.org/drawingml/2006/table">
            <a:tbl>
              <a:tblPr firstRow="1" bandRow="1">
                <a:tableStyleId>{2D5ABB26-0587-4C30-8999-92F81FD0307C}</a:tableStyleId>
              </a:tblPr>
              <a:tblGrid>
                <a:gridCol w="1250153"/>
                <a:gridCol w="500061"/>
              </a:tblGrid>
              <a:tr h="122418">
                <a:tc>
                  <a:txBody>
                    <a:bodyPr/>
                    <a:lstStyle/>
                    <a:p>
                      <a:pPr algn="l">
                        <a:lnSpc>
                          <a:spcPct val="90000"/>
                        </a:lnSpc>
                      </a:pPr>
                      <a:r>
                        <a:rPr lang="de-DE" sz="800" dirty="0" smtClean="0">
                          <a:solidFill>
                            <a:schemeClr val="tx2"/>
                          </a:solidFill>
                        </a:rPr>
                        <a:t>16-34 years</a:t>
                      </a:r>
                      <a:endParaRPr lang="de-DE" sz="800" dirty="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smtClean="0">
                          <a:solidFill>
                            <a:schemeClr val="tx2"/>
                          </a:solidFill>
                        </a:rPr>
                        <a:t>32</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algn="l">
                        <a:lnSpc>
                          <a:spcPct val="90000"/>
                        </a:lnSpc>
                      </a:pPr>
                      <a:r>
                        <a:rPr lang="de-DE" sz="800" dirty="0" smtClean="0">
                          <a:solidFill>
                            <a:schemeClr val="tx2"/>
                          </a:solidFill>
                        </a:rPr>
                        <a:t>35-54 years</a:t>
                      </a:r>
                      <a:endParaRPr lang="de-DE" sz="800" dirty="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smtClean="0">
                          <a:solidFill>
                            <a:schemeClr val="tx2"/>
                          </a:solidFill>
                        </a:rPr>
                        <a:t>37</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algn="l">
                        <a:lnSpc>
                          <a:spcPct val="90000"/>
                        </a:lnSpc>
                      </a:pPr>
                      <a:r>
                        <a:rPr lang="de-DE" sz="800" dirty="0" smtClean="0">
                          <a:solidFill>
                            <a:schemeClr val="tx2"/>
                          </a:solidFill>
                        </a:rPr>
                        <a:t>55 and older</a:t>
                      </a:r>
                      <a:endParaRPr lang="de-DE" sz="800" dirty="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smtClean="0">
                          <a:solidFill>
                            <a:schemeClr val="tx2"/>
                          </a:solidFill>
                        </a:rPr>
                        <a:t>31</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59" name="Gruppieren 58"/>
          <p:cNvGrpSpPr/>
          <p:nvPr/>
        </p:nvGrpSpPr>
        <p:grpSpPr>
          <a:xfrm>
            <a:off x="325204" y="2926575"/>
            <a:ext cx="1637656" cy="513956"/>
            <a:chOff x="5616575" y="1791916"/>
            <a:chExt cx="2407298" cy="755706"/>
          </a:xfrm>
        </p:grpSpPr>
        <p:grpSp>
          <p:nvGrpSpPr>
            <p:cNvPr id="52" name="Gruppieren 51"/>
            <p:cNvGrpSpPr/>
            <p:nvPr/>
          </p:nvGrpSpPr>
          <p:grpSpPr>
            <a:xfrm>
              <a:off x="5616575" y="1791916"/>
              <a:ext cx="2407298" cy="755706"/>
              <a:chOff x="1074057" y="4259639"/>
              <a:chExt cx="2407298" cy="755706"/>
            </a:xfrm>
          </p:grpSpPr>
          <p:sp>
            <p:nvSpPr>
              <p:cNvPr id="53" name="Diagonal liegende Ecken des Rechtecks schneiden 52"/>
              <p:cNvSpPr/>
              <p:nvPr/>
            </p:nvSpPr>
            <p:spPr>
              <a:xfrm>
                <a:off x="1706555" y="4263603"/>
                <a:ext cx="1774800" cy="751742"/>
              </a:xfrm>
              <a:prstGeom prst="snip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Educational Level</a:t>
                </a:r>
                <a:endParaRPr lang="de-DE" sz="1200" dirty="0"/>
              </a:p>
              <a:p>
                <a:pPr algn="ctr"/>
                <a:r>
                  <a:rPr lang="de-DE" sz="1200" dirty="0" smtClean="0"/>
                  <a:t>(D2)</a:t>
                </a:r>
                <a:endParaRPr lang="de-DE" sz="1200" dirty="0"/>
              </a:p>
            </p:txBody>
          </p:sp>
          <p:sp>
            <p:nvSpPr>
              <p:cNvPr id="54" name="Ellipse 53"/>
              <p:cNvSpPr/>
              <p:nvPr/>
            </p:nvSpPr>
            <p:spPr>
              <a:xfrm>
                <a:off x="1074057" y="4259639"/>
                <a:ext cx="754743" cy="754743"/>
              </a:xfrm>
              <a:prstGeom prst="ellipse">
                <a:avLst/>
              </a:prstGeom>
              <a:solidFill>
                <a:srgbClr val="FB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58" name="Freeform 16"/>
            <p:cNvSpPr>
              <a:spLocks noChangeAspect="1" noEditPoints="1"/>
            </p:cNvSpPr>
            <p:nvPr/>
          </p:nvSpPr>
          <p:spPr bwMode="auto">
            <a:xfrm>
              <a:off x="5729195" y="2008192"/>
              <a:ext cx="529501" cy="360000"/>
            </a:xfrm>
            <a:custGeom>
              <a:avLst/>
              <a:gdLst/>
              <a:ahLst/>
              <a:cxnLst>
                <a:cxn ang="0">
                  <a:pos x="134" y="0"/>
                </a:cxn>
                <a:cxn ang="0">
                  <a:pos x="265" y="40"/>
                </a:cxn>
                <a:cxn ang="0">
                  <a:pos x="267" y="42"/>
                </a:cxn>
                <a:cxn ang="0">
                  <a:pos x="265" y="45"/>
                </a:cxn>
                <a:cxn ang="0">
                  <a:pos x="213" y="68"/>
                </a:cxn>
                <a:cxn ang="0">
                  <a:pos x="227" y="79"/>
                </a:cxn>
                <a:cxn ang="0">
                  <a:pos x="236" y="118"/>
                </a:cxn>
                <a:cxn ang="0">
                  <a:pos x="243" y="127"/>
                </a:cxn>
                <a:cxn ang="0">
                  <a:pos x="242" y="131"/>
                </a:cxn>
                <a:cxn ang="0">
                  <a:pos x="260" y="176"/>
                </a:cxn>
                <a:cxn ang="0">
                  <a:pos x="236" y="181"/>
                </a:cxn>
                <a:cxn ang="0">
                  <a:pos x="232" y="135"/>
                </a:cxn>
                <a:cxn ang="0">
                  <a:pos x="226" y="126"/>
                </a:cxn>
                <a:cxn ang="0">
                  <a:pos x="229" y="120"/>
                </a:cxn>
                <a:cxn ang="0">
                  <a:pos x="220" y="82"/>
                </a:cxn>
                <a:cxn ang="0">
                  <a:pos x="202" y="71"/>
                </a:cxn>
                <a:cxn ang="0">
                  <a:pos x="131" y="45"/>
                </a:cxn>
                <a:cxn ang="0">
                  <a:pos x="130" y="44"/>
                </a:cxn>
                <a:cxn ang="0">
                  <a:pos x="132" y="49"/>
                </a:cxn>
                <a:cxn ang="0">
                  <a:pos x="195" y="76"/>
                </a:cxn>
                <a:cxn ang="0">
                  <a:pos x="135" y="103"/>
                </a:cxn>
                <a:cxn ang="0">
                  <a:pos x="132" y="103"/>
                </a:cxn>
                <a:cxn ang="0">
                  <a:pos x="2" y="45"/>
                </a:cxn>
                <a:cxn ang="0">
                  <a:pos x="0" y="42"/>
                </a:cxn>
                <a:cxn ang="0">
                  <a:pos x="2" y="40"/>
                </a:cxn>
                <a:cxn ang="0">
                  <a:pos x="133" y="0"/>
                </a:cxn>
                <a:cxn ang="0">
                  <a:pos x="134" y="0"/>
                </a:cxn>
                <a:cxn ang="0">
                  <a:pos x="57" y="79"/>
                </a:cxn>
                <a:cxn ang="0">
                  <a:pos x="54" y="136"/>
                </a:cxn>
                <a:cxn ang="0">
                  <a:pos x="54" y="137"/>
                </a:cxn>
                <a:cxn ang="0">
                  <a:pos x="56" y="137"/>
                </a:cxn>
                <a:cxn ang="0">
                  <a:pos x="132" y="173"/>
                </a:cxn>
                <a:cxn ang="0">
                  <a:pos x="134" y="173"/>
                </a:cxn>
                <a:cxn ang="0">
                  <a:pos x="211" y="137"/>
                </a:cxn>
                <a:cxn ang="0">
                  <a:pos x="213" y="137"/>
                </a:cxn>
                <a:cxn ang="0">
                  <a:pos x="213" y="136"/>
                </a:cxn>
                <a:cxn ang="0">
                  <a:pos x="209" y="80"/>
                </a:cxn>
                <a:cxn ang="0">
                  <a:pos x="139" y="111"/>
                </a:cxn>
                <a:cxn ang="0">
                  <a:pos x="128" y="111"/>
                </a:cxn>
                <a:cxn ang="0">
                  <a:pos x="57" y="79"/>
                </a:cxn>
              </a:cxnLst>
              <a:rect l="0" t="0" r="r" b="b"/>
              <a:pathLst>
                <a:path w="267" h="181">
                  <a:moveTo>
                    <a:pt x="134" y="0"/>
                  </a:moveTo>
                  <a:cubicBezTo>
                    <a:pt x="265" y="40"/>
                    <a:pt x="265" y="40"/>
                    <a:pt x="265" y="40"/>
                  </a:cubicBezTo>
                  <a:cubicBezTo>
                    <a:pt x="266" y="40"/>
                    <a:pt x="267" y="41"/>
                    <a:pt x="267" y="42"/>
                  </a:cubicBezTo>
                  <a:cubicBezTo>
                    <a:pt x="267" y="44"/>
                    <a:pt x="267" y="45"/>
                    <a:pt x="265" y="45"/>
                  </a:cubicBezTo>
                  <a:cubicBezTo>
                    <a:pt x="213" y="68"/>
                    <a:pt x="213" y="68"/>
                    <a:pt x="213" y="68"/>
                  </a:cubicBezTo>
                  <a:cubicBezTo>
                    <a:pt x="220" y="72"/>
                    <a:pt x="223" y="71"/>
                    <a:pt x="227" y="79"/>
                  </a:cubicBezTo>
                  <a:cubicBezTo>
                    <a:pt x="230" y="86"/>
                    <a:pt x="233" y="101"/>
                    <a:pt x="236" y="118"/>
                  </a:cubicBezTo>
                  <a:cubicBezTo>
                    <a:pt x="241" y="119"/>
                    <a:pt x="243" y="125"/>
                    <a:pt x="243" y="127"/>
                  </a:cubicBezTo>
                  <a:cubicBezTo>
                    <a:pt x="243" y="130"/>
                    <a:pt x="243" y="130"/>
                    <a:pt x="242" y="131"/>
                  </a:cubicBezTo>
                  <a:cubicBezTo>
                    <a:pt x="260" y="176"/>
                    <a:pt x="260" y="176"/>
                    <a:pt x="260" y="176"/>
                  </a:cubicBezTo>
                  <a:cubicBezTo>
                    <a:pt x="236" y="181"/>
                    <a:pt x="236" y="181"/>
                    <a:pt x="236" y="181"/>
                  </a:cubicBezTo>
                  <a:cubicBezTo>
                    <a:pt x="232" y="135"/>
                    <a:pt x="232" y="135"/>
                    <a:pt x="232" y="135"/>
                  </a:cubicBezTo>
                  <a:cubicBezTo>
                    <a:pt x="228" y="134"/>
                    <a:pt x="225" y="129"/>
                    <a:pt x="226" y="126"/>
                  </a:cubicBezTo>
                  <a:cubicBezTo>
                    <a:pt x="226" y="123"/>
                    <a:pt x="227" y="121"/>
                    <a:pt x="229" y="120"/>
                  </a:cubicBezTo>
                  <a:cubicBezTo>
                    <a:pt x="226" y="103"/>
                    <a:pt x="223" y="88"/>
                    <a:pt x="220" y="82"/>
                  </a:cubicBezTo>
                  <a:cubicBezTo>
                    <a:pt x="218" y="76"/>
                    <a:pt x="209" y="73"/>
                    <a:pt x="202" y="71"/>
                  </a:cubicBezTo>
                  <a:cubicBezTo>
                    <a:pt x="178" y="61"/>
                    <a:pt x="155" y="53"/>
                    <a:pt x="131" y="45"/>
                  </a:cubicBezTo>
                  <a:cubicBezTo>
                    <a:pt x="130" y="45"/>
                    <a:pt x="130" y="45"/>
                    <a:pt x="130" y="44"/>
                  </a:cubicBezTo>
                  <a:cubicBezTo>
                    <a:pt x="129" y="46"/>
                    <a:pt x="130" y="48"/>
                    <a:pt x="132" y="49"/>
                  </a:cubicBezTo>
                  <a:cubicBezTo>
                    <a:pt x="150" y="56"/>
                    <a:pt x="170" y="64"/>
                    <a:pt x="195" y="76"/>
                  </a:cubicBezTo>
                  <a:cubicBezTo>
                    <a:pt x="135" y="103"/>
                    <a:pt x="135" y="103"/>
                    <a:pt x="135" y="103"/>
                  </a:cubicBezTo>
                  <a:cubicBezTo>
                    <a:pt x="134" y="103"/>
                    <a:pt x="133" y="103"/>
                    <a:pt x="132" y="103"/>
                  </a:cubicBezTo>
                  <a:cubicBezTo>
                    <a:pt x="2" y="45"/>
                    <a:pt x="2" y="45"/>
                    <a:pt x="2" y="45"/>
                  </a:cubicBezTo>
                  <a:cubicBezTo>
                    <a:pt x="1" y="45"/>
                    <a:pt x="0" y="44"/>
                    <a:pt x="0" y="42"/>
                  </a:cubicBezTo>
                  <a:cubicBezTo>
                    <a:pt x="0" y="41"/>
                    <a:pt x="1" y="40"/>
                    <a:pt x="2" y="40"/>
                  </a:cubicBezTo>
                  <a:cubicBezTo>
                    <a:pt x="133" y="0"/>
                    <a:pt x="133" y="0"/>
                    <a:pt x="133" y="0"/>
                  </a:cubicBezTo>
                  <a:cubicBezTo>
                    <a:pt x="133" y="0"/>
                    <a:pt x="134" y="0"/>
                    <a:pt x="134" y="0"/>
                  </a:cubicBezTo>
                  <a:close/>
                  <a:moveTo>
                    <a:pt x="57" y="79"/>
                  </a:moveTo>
                  <a:cubicBezTo>
                    <a:pt x="54" y="136"/>
                    <a:pt x="54" y="136"/>
                    <a:pt x="54" y="136"/>
                  </a:cubicBezTo>
                  <a:cubicBezTo>
                    <a:pt x="54" y="136"/>
                    <a:pt x="54" y="137"/>
                    <a:pt x="54" y="137"/>
                  </a:cubicBezTo>
                  <a:cubicBezTo>
                    <a:pt x="55" y="137"/>
                    <a:pt x="55" y="137"/>
                    <a:pt x="56" y="137"/>
                  </a:cubicBezTo>
                  <a:cubicBezTo>
                    <a:pt x="82" y="131"/>
                    <a:pt x="111" y="144"/>
                    <a:pt x="132" y="173"/>
                  </a:cubicBezTo>
                  <a:cubicBezTo>
                    <a:pt x="133" y="174"/>
                    <a:pt x="134" y="174"/>
                    <a:pt x="134" y="173"/>
                  </a:cubicBezTo>
                  <a:cubicBezTo>
                    <a:pt x="155" y="144"/>
                    <a:pt x="185" y="131"/>
                    <a:pt x="211" y="137"/>
                  </a:cubicBezTo>
                  <a:cubicBezTo>
                    <a:pt x="212" y="137"/>
                    <a:pt x="212" y="137"/>
                    <a:pt x="213" y="137"/>
                  </a:cubicBezTo>
                  <a:cubicBezTo>
                    <a:pt x="213" y="137"/>
                    <a:pt x="213" y="136"/>
                    <a:pt x="213" y="136"/>
                  </a:cubicBezTo>
                  <a:cubicBezTo>
                    <a:pt x="209" y="80"/>
                    <a:pt x="209" y="80"/>
                    <a:pt x="209" y="80"/>
                  </a:cubicBezTo>
                  <a:cubicBezTo>
                    <a:pt x="139" y="111"/>
                    <a:pt x="139" y="111"/>
                    <a:pt x="139" y="111"/>
                  </a:cubicBezTo>
                  <a:cubicBezTo>
                    <a:pt x="135" y="112"/>
                    <a:pt x="131" y="112"/>
                    <a:pt x="128" y="111"/>
                  </a:cubicBezTo>
                  <a:cubicBezTo>
                    <a:pt x="57" y="79"/>
                    <a:pt x="57" y="79"/>
                    <a:pt x="57" y="79"/>
                  </a:cubicBezTo>
                  <a:close/>
                </a:path>
              </a:pathLst>
            </a:custGeom>
            <a:solidFill>
              <a:schemeClr val="bg1"/>
            </a:solid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69" name="Gruppieren 68"/>
          <p:cNvGrpSpPr/>
          <p:nvPr/>
        </p:nvGrpSpPr>
        <p:grpSpPr>
          <a:xfrm>
            <a:off x="3215783" y="897860"/>
            <a:ext cx="1637656" cy="513956"/>
            <a:chOff x="5761522" y="2024260"/>
            <a:chExt cx="2407298" cy="755706"/>
          </a:xfrm>
        </p:grpSpPr>
        <p:grpSp>
          <p:nvGrpSpPr>
            <p:cNvPr id="61" name="Gruppieren 60"/>
            <p:cNvGrpSpPr/>
            <p:nvPr/>
          </p:nvGrpSpPr>
          <p:grpSpPr>
            <a:xfrm>
              <a:off x="5761522" y="2024260"/>
              <a:ext cx="2407298" cy="755706"/>
              <a:chOff x="1074057" y="4259639"/>
              <a:chExt cx="2407298" cy="755706"/>
            </a:xfrm>
          </p:grpSpPr>
          <p:sp>
            <p:nvSpPr>
              <p:cNvPr id="63" name="Diagonal liegende Ecken des Rechtecks schneiden 62"/>
              <p:cNvSpPr/>
              <p:nvPr/>
            </p:nvSpPr>
            <p:spPr>
              <a:xfrm>
                <a:off x="1706555" y="4263603"/>
                <a:ext cx="1774800" cy="751742"/>
              </a:xfrm>
              <a:prstGeom prst="snip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Life stages</a:t>
                </a:r>
                <a:endParaRPr lang="de-DE" sz="1200" dirty="0"/>
              </a:p>
              <a:p>
                <a:pPr algn="ctr"/>
                <a:r>
                  <a:rPr lang="de-DE" sz="1200" dirty="0" smtClean="0"/>
                  <a:t>(D1)</a:t>
                </a:r>
                <a:endParaRPr lang="de-DE" sz="1200" dirty="0"/>
              </a:p>
            </p:txBody>
          </p:sp>
          <p:sp>
            <p:nvSpPr>
              <p:cNvPr id="64" name="Ellipse 63"/>
              <p:cNvSpPr/>
              <p:nvPr/>
            </p:nvSpPr>
            <p:spPr>
              <a:xfrm>
                <a:off x="1074057" y="4259639"/>
                <a:ext cx="754743" cy="754743"/>
              </a:xfrm>
              <a:prstGeom prst="ellipse">
                <a:avLst/>
              </a:prstGeom>
              <a:solidFill>
                <a:srgbClr val="FB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65" name="Group 36"/>
            <p:cNvGrpSpPr>
              <a:grpSpLocks noChangeAspect="1"/>
            </p:cNvGrpSpPr>
            <p:nvPr/>
          </p:nvGrpSpPr>
          <p:grpSpPr>
            <a:xfrm>
              <a:off x="5817944" y="2098177"/>
              <a:ext cx="619360" cy="485958"/>
              <a:chOff x="2798953" y="2854871"/>
              <a:chExt cx="622524" cy="488441"/>
            </a:xfrm>
            <a:solidFill>
              <a:schemeClr val="bg1"/>
            </a:solidFill>
          </p:grpSpPr>
          <p:sp>
            <p:nvSpPr>
              <p:cNvPr id="66" name="Freeform 26"/>
              <p:cNvSpPr>
                <a:spLocks noEditPoints="1"/>
              </p:cNvSpPr>
              <p:nvPr/>
            </p:nvSpPr>
            <p:spPr bwMode="auto">
              <a:xfrm>
                <a:off x="2798953" y="2895095"/>
                <a:ext cx="328502" cy="436725"/>
              </a:xfrm>
              <a:custGeom>
                <a:avLst/>
                <a:gdLst/>
                <a:ahLst/>
                <a:cxnLst>
                  <a:cxn ang="0">
                    <a:pos x="42" y="96"/>
                  </a:cxn>
                  <a:cxn ang="0">
                    <a:pos x="51" y="92"/>
                  </a:cxn>
                  <a:cxn ang="0">
                    <a:pos x="49" y="124"/>
                  </a:cxn>
                  <a:cxn ang="0">
                    <a:pos x="73" y="109"/>
                  </a:cxn>
                  <a:cxn ang="0">
                    <a:pos x="97" y="124"/>
                  </a:cxn>
                  <a:cxn ang="0">
                    <a:pos x="95" y="92"/>
                  </a:cxn>
                  <a:cxn ang="0">
                    <a:pos x="104" y="96"/>
                  </a:cxn>
                  <a:cxn ang="0">
                    <a:pos x="120" y="109"/>
                  </a:cxn>
                  <a:cxn ang="0">
                    <a:pos x="131" y="188"/>
                  </a:cxn>
                  <a:cxn ang="0">
                    <a:pos x="130" y="191"/>
                  </a:cxn>
                  <a:cxn ang="0">
                    <a:pos x="127" y="193"/>
                  </a:cxn>
                  <a:cxn ang="0">
                    <a:pos x="19" y="193"/>
                  </a:cxn>
                  <a:cxn ang="0">
                    <a:pos x="16" y="191"/>
                  </a:cxn>
                  <a:cxn ang="0">
                    <a:pos x="15" y="188"/>
                  </a:cxn>
                  <a:cxn ang="0">
                    <a:pos x="26" y="109"/>
                  </a:cxn>
                  <a:cxn ang="0">
                    <a:pos x="42" y="96"/>
                  </a:cxn>
                  <a:cxn ang="0">
                    <a:pos x="99" y="43"/>
                  </a:cxn>
                  <a:cxn ang="0">
                    <a:pos x="72" y="44"/>
                  </a:cxn>
                  <a:cxn ang="0">
                    <a:pos x="71" y="29"/>
                  </a:cxn>
                  <a:cxn ang="0">
                    <a:pos x="63" y="45"/>
                  </a:cxn>
                  <a:cxn ang="0">
                    <a:pos x="57" y="45"/>
                  </a:cxn>
                  <a:cxn ang="0">
                    <a:pos x="58" y="33"/>
                  </a:cxn>
                  <a:cxn ang="0">
                    <a:pos x="50" y="45"/>
                  </a:cxn>
                  <a:cxn ang="0">
                    <a:pos x="47" y="46"/>
                  </a:cxn>
                  <a:cxn ang="0">
                    <a:pos x="55" y="69"/>
                  </a:cxn>
                  <a:cxn ang="0">
                    <a:pos x="73" y="81"/>
                  </a:cxn>
                  <a:cxn ang="0">
                    <a:pos x="90" y="69"/>
                  </a:cxn>
                  <a:cxn ang="0">
                    <a:pos x="99" y="43"/>
                  </a:cxn>
                  <a:cxn ang="0">
                    <a:pos x="99" y="65"/>
                  </a:cxn>
                  <a:cxn ang="0">
                    <a:pos x="73" y="88"/>
                  </a:cxn>
                  <a:cxn ang="0">
                    <a:pos x="46" y="65"/>
                  </a:cxn>
                  <a:cxn ang="0">
                    <a:pos x="36" y="49"/>
                  </a:cxn>
                  <a:cxn ang="0">
                    <a:pos x="29" y="84"/>
                  </a:cxn>
                  <a:cxn ang="0">
                    <a:pos x="36" y="41"/>
                  </a:cxn>
                  <a:cxn ang="0">
                    <a:pos x="36" y="36"/>
                  </a:cxn>
                  <a:cxn ang="0">
                    <a:pos x="73" y="0"/>
                  </a:cxn>
                  <a:cxn ang="0">
                    <a:pos x="110" y="36"/>
                  </a:cxn>
                  <a:cxn ang="0">
                    <a:pos x="109" y="41"/>
                  </a:cxn>
                  <a:cxn ang="0">
                    <a:pos x="117" y="84"/>
                  </a:cxn>
                  <a:cxn ang="0">
                    <a:pos x="109" y="48"/>
                  </a:cxn>
                  <a:cxn ang="0">
                    <a:pos x="99" y="65"/>
                  </a:cxn>
                </a:cxnLst>
                <a:rect l="0" t="0" r="r" b="b"/>
                <a:pathLst>
                  <a:path w="145" h="193">
                    <a:moveTo>
                      <a:pt x="42" y="96"/>
                    </a:moveTo>
                    <a:cubicBezTo>
                      <a:pt x="45" y="94"/>
                      <a:pt x="48" y="93"/>
                      <a:pt x="51" y="92"/>
                    </a:cubicBezTo>
                    <a:cubicBezTo>
                      <a:pt x="49" y="103"/>
                      <a:pt x="49" y="114"/>
                      <a:pt x="49" y="124"/>
                    </a:cubicBezTo>
                    <a:cubicBezTo>
                      <a:pt x="56" y="119"/>
                      <a:pt x="66" y="114"/>
                      <a:pt x="73" y="109"/>
                    </a:cubicBezTo>
                    <a:cubicBezTo>
                      <a:pt x="80" y="114"/>
                      <a:pt x="90" y="119"/>
                      <a:pt x="97" y="124"/>
                    </a:cubicBezTo>
                    <a:cubicBezTo>
                      <a:pt x="97" y="114"/>
                      <a:pt x="97" y="103"/>
                      <a:pt x="95" y="92"/>
                    </a:cubicBezTo>
                    <a:cubicBezTo>
                      <a:pt x="98" y="93"/>
                      <a:pt x="101" y="94"/>
                      <a:pt x="104" y="96"/>
                    </a:cubicBezTo>
                    <a:cubicBezTo>
                      <a:pt x="112" y="99"/>
                      <a:pt x="118" y="102"/>
                      <a:pt x="120" y="109"/>
                    </a:cubicBezTo>
                    <a:cubicBezTo>
                      <a:pt x="126" y="130"/>
                      <a:pt x="130" y="168"/>
                      <a:pt x="131" y="188"/>
                    </a:cubicBezTo>
                    <a:cubicBezTo>
                      <a:pt x="131" y="190"/>
                      <a:pt x="131" y="191"/>
                      <a:pt x="130" y="191"/>
                    </a:cubicBezTo>
                    <a:cubicBezTo>
                      <a:pt x="129" y="192"/>
                      <a:pt x="128" y="193"/>
                      <a:pt x="127" y="193"/>
                    </a:cubicBezTo>
                    <a:cubicBezTo>
                      <a:pt x="19" y="193"/>
                      <a:pt x="19" y="193"/>
                      <a:pt x="19" y="193"/>
                    </a:cubicBezTo>
                    <a:cubicBezTo>
                      <a:pt x="18" y="193"/>
                      <a:pt x="17" y="192"/>
                      <a:pt x="16" y="191"/>
                    </a:cubicBezTo>
                    <a:cubicBezTo>
                      <a:pt x="16" y="191"/>
                      <a:pt x="15" y="190"/>
                      <a:pt x="15" y="188"/>
                    </a:cubicBezTo>
                    <a:cubicBezTo>
                      <a:pt x="16" y="168"/>
                      <a:pt x="20" y="130"/>
                      <a:pt x="26" y="109"/>
                    </a:cubicBezTo>
                    <a:cubicBezTo>
                      <a:pt x="29" y="102"/>
                      <a:pt x="35" y="99"/>
                      <a:pt x="42" y="96"/>
                    </a:cubicBezTo>
                    <a:close/>
                    <a:moveTo>
                      <a:pt x="99" y="43"/>
                    </a:moveTo>
                    <a:cubicBezTo>
                      <a:pt x="90" y="46"/>
                      <a:pt x="82" y="46"/>
                      <a:pt x="72" y="44"/>
                    </a:cubicBezTo>
                    <a:cubicBezTo>
                      <a:pt x="73" y="38"/>
                      <a:pt x="72" y="35"/>
                      <a:pt x="71" y="29"/>
                    </a:cubicBezTo>
                    <a:cubicBezTo>
                      <a:pt x="69" y="37"/>
                      <a:pt x="67" y="42"/>
                      <a:pt x="63" y="45"/>
                    </a:cubicBezTo>
                    <a:cubicBezTo>
                      <a:pt x="61" y="46"/>
                      <a:pt x="59" y="46"/>
                      <a:pt x="57" y="45"/>
                    </a:cubicBezTo>
                    <a:cubicBezTo>
                      <a:pt x="58" y="40"/>
                      <a:pt x="58" y="38"/>
                      <a:pt x="58" y="33"/>
                    </a:cubicBezTo>
                    <a:cubicBezTo>
                      <a:pt x="56" y="38"/>
                      <a:pt x="54" y="41"/>
                      <a:pt x="50" y="45"/>
                    </a:cubicBezTo>
                    <a:cubicBezTo>
                      <a:pt x="48" y="46"/>
                      <a:pt x="48" y="46"/>
                      <a:pt x="47" y="46"/>
                    </a:cubicBezTo>
                    <a:cubicBezTo>
                      <a:pt x="48" y="54"/>
                      <a:pt x="51" y="62"/>
                      <a:pt x="55" y="69"/>
                    </a:cubicBezTo>
                    <a:cubicBezTo>
                      <a:pt x="61" y="76"/>
                      <a:pt x="66" y="81"/>
                      <a:pt x="73" y="81"/>
                    </a:cubicBezTo>
                    <a:cubicBezTo>
                      <a:pt x="79" y="81"/>
                      <a:pt x="85" y="76"/>
                      <a:pt x="90" y="69"/>
                    </a:cubicBezTo>
                    <a:cubicBezTo>
                      <a:pt x="95" y="61"/>
                      <a:pt x="98" y="52"/>
                      <a:pt x="99" y="43"/>
                    </a:cubicBezTo>
                    <a:close/>
                    <a:moveTo>
                      <a:pt x="99" y="65"/>
                    </a:moveTo>
                    <a:cubicBezTo>
                      <a:pt x="94" y="75"/>
                      <a:pt x="85" y="88"/>
                      <a:pt x="73" y="88"/>
                    </a:cubicBezTo>
                    <a:cubicBezTo>
                      <a:pt x="60" y="88"/>
                      <a:pt x="51" y="75"/>
                      <a:pt x="46" y="65"/>
                    </a:cubicBezTo>
                    <a:cubicBezTo>
                      <a:pt x="39" y="60"/>
                      <a:pt x="37" y="55"/>
                      <a:pt x="36" y="49"/>
                    </a:cubicBezTo>
                    <a:cubicBezTo>
                      <a:pt x="28" y="56"/>
                      <a:pt x="28" y="76"/>
                      <a:pt x="29" y="84"/>
                    </a:cubicBezTo>
                    <a:cubicBezTo>
                      <a:pt x="0" y="87"/>
                      <a:pt x="9" y="45"/>
                      <a:pt x="36" y="41"/>
                    </a:cubicBezTo>
                    <a:cubicBezTo>
                      <a:pt x="36" y="39"/>
                      <a:pt x="36" y="38"/>
                      <a:pt x="36" y="36"/>
                    </a:cubicBezTo>
                    <a:cubicBezTo>
                      <a:pt x="36" y="16"/>
                      <a:pt x="53" y="0"/>
                      <a:pt x="73" y="0"/>
                    </a:cubicBezTo>
                    <a:cubicBezTo>
                      <a:pt x="93" y="0"/>
                      <a:pt x="110" y="16"/>
                      <a:pt x="110" y="36"/>
                    </a:cubicBezTo>
                    <a:cubicBezTo>
                      <a:pt x="110" y="38"/>
                      <a:pt x="110" y="39"/>
                      <a:pt x="109" y="41"/>
                    </a:cubicBezTo>
                    <a:cubicBezTo>
                      <a:pt x="136" y="45"/>
                      <a:pt x="145" y="87"/>
                      <a:pt x="117" y="84"/>
                    </a:cubicBezTo>
                    <a:cubicBezTo>
                      <a:pt x="117" y="75"/>
                      <a:pt x="118" y="55"/>
                      <a:pt x="109" y="48"/>
                    </a:cubicBezTo>
                    <a:cubicBezTo>
                      <a:pt x="107" y="55"/>
                      <a:pt x="105" y="60"/>
                      <a:pt x="99" y="65"/>
                    </a:cubicBez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7" name="Freeform 27"/>
              <p:cNvSpPr>
                <a:spLocks noEditPoints="1"/>
              </p:cNvSpPr>
              <p:nvPr/>
            </p:nvSpPr>
            <p:spPr bwMode="auto">
              <a:xfrm>
                <a:off x="3081483" y="2854871"/>
                <a:ext cx="312220" cy="476949"/>
              </a:xfrm>
              <a:custGeom>
                <a:avLst/>
                <a:gdLst/>
                <a:ahLst/>
                <a:cxnLst>
                  <a:cxn ang="0">
                    <a:pos x="34" y="57"/>
                  </a:cxn>
                  <a:cxn ang="0">
                    <a:pos x="39" y="24"/>
                  </a:cxn>
                  <a:cxn ang="0">
                    <a:pos x="72" y="10"/>
                  </a:cxn>
                  <a:cxn ang="0">
                    <a:pos x="72" y="3"/>
                  </a:cxn>
                  <a:cxn ang="0">
                    <a:pos x="80" y="10"/>
                  </a:cxn>
                  <a:cxn ang="0">
                    <a:pos x="85" y="3"/>
                  </a:cxn>
                  <a:cxn ang="0">
                    <a:pos x="89" y="15"/>
                  </a:cxn>
                  <a:cxn ang="0">
                    <a:pos x="99" y="12"/>
                  </a:cxn>
                  <a:cxn ang="0">
                    <a:pos x="95" y="21"/>
                  </a:cxn>
                  <a:cxn ang="0">
                    <a:pos x="100" y="26"/>
                  </a:cxn>
                  <a:cxn ang="0">
                    <a:pos x="104" y="57"/>
                  </a:cxn>
                  <a:cxn ang="0">
                    <a:pos x="107" y="66"/>
                  </a:cxn>
                  <a:cxn ang="0">
                    <a:pos x="100" y="73"/>
                  </a:cxn>
                  <a:cxn ang="0">
                    <a:pos x="69" y="106"/>
                  </a:cxn>
                  <a:cxn ang="0">
                    <a:pos x="38" y="73"/>
                  </a:cxn>
                  <a:cxn ang="0">
                    <a:pos x="31" y="66"/>
                  </a:cxn>
                  <a:cxn ang="0">
                    <a:pos x="34" y="57"/>
                  </a:cxn>
                  <a:cxn ang="0">
                    <a:pos x="96" y="59"/>
                  </a:cxn>
                  <a:cxn ang="0">
                    <a:pos x="86" y="43"/>
                  </a:cxn>
                  <a:cxn ang="0">
                    <a:pos x="41" y="56"/>
                  </a:cxn>
                  <a:cxn ang="0">
                    <a:pos x="69" y="99"/>
                  </a:cxn>
                  <a:cxn ang="0">
                    <a:pos x="96" y="59"/>
                  </a:cxn>
                  <a:cxn ang="0">
                    <a:pos x="32" y="110"/>
                  </a:cxn>
                  <a:cxn ang="0">
                    <a:pos x="10" y="123"/>
                  </a:cxn>
                  <a:cxn ang="0">
                    <a:pos x="0" y="205"/>
                  </a:cxn>
                  <a:cxn ang="0">
                    <a:pos x="6" y="211"/>
                  </a:cxn>
                  <a:cxn ang="0">
                    <a:pos x="132" y="211"/>
                  </a:cxn>
                  <a:cxn ang="0">
                    <a:pos x="138" y="205"/>
                  </a:cxn>
                  <a:cxn ang="0">
                    <a:pos x="129" y="123"/>
                  </a:cxn>
                  <a:cxn ang="0">
                    <a:pos x="106" y="110"/>
                  </a:cxn>
                  <a:cxn ang="0">
                    <a:pos x="104" y="113"/>
                  </a:cxn>
                  <a:cxn ang="0">
                    <a:pos x="77" y="140"/>
                  </a:cxn>
                  <a:cxn ang="0">
                    <a:pos x="72" y="143"/>
                  </a:cxn>
                  <a:cxn ang="0">
                    <a:pos x="72" y="204"/>
                  </a:cxn>
                  <a:cxn ang="0">
                    <a:pos x="66" y="204"/>
                  </a:cxn>
                  <a:cxn ang="0">
                    <a:pos x="66" y="143"/>
                  </a:cxn>
                  <a:cxn ang="0">
                    <a:pos x="61" y="140"/>
                  </a:cxn>
                  <a:cxn ang="0">
                    <a:pos x="34" y="113"/>
                  </a:cxn>
                  <a:cxn ang="0">
                    <a:pos x="32" y="110"/>
                  </a:cxn>
                  <a:cxn ang="0">
                    <a:pos x="91" y="106"/>
                  </a:cxn>
                  <a:cxn ang="0">
                    <a:pos x="69" y="128"/>
                  </a:cxn>
                  <a:cxn ang="0">
                    <a:pos x="48" y="106"/>
                  </a:cxn>
                  <a:cxn ang="0">
                    <a:pos x="38" y="109"/>
                  </a:cxn>
                  <a:cxn ang="0">
                    <a:pos x="39" y="110"/>
                  </a:cxn>
                  <a:cxn ang="0">
                    <a:pos x="40" y="110"/>
                  </a:cxn>
                  <a:cxn ang="0">
                    <a:pos x="64" y="135"/>
                  </a:cxn>
                  <a:cxn ang="0">
                    <a:pos x="69" y="138"/>
                  </a:cxn>
                  <a:cxn ang="0">
                    <a:pos x="74" y="135"/>
                  </a:cxn>
                  <a:cxn ang="0">
                    <a:pos x="99" y="110"/>
                  </a:cxn>
                  <a:cxn ang="0">
                    <a:pos x="99" y="110"/>
                  </a:cxn>
                  <a:cxn ang="0">
                    <a:pos x="99" y="110"/>
                  </a:cxn>
                  <a:cxn ang="0">
                    <a:pos x="100" y="109"/>
                  </a:cxn>
                  <a:cxn ang="0">
                    <a:pos x="91" y="106"/>
                  </a:cxn>
                  <a:cxn ang="0">
                    <a:pos x="82" y="146"/>
                  </a:cxn>
                  <a:cxn ang="0">
                    <a:pos x="88" y="152"/>
                  </a:cxn>
                  <a:cxn ang="0">
                    <a:pos x="82" y="158"/>
                  </a:cxn>
                  <a:cxn ang="0">
                    <a:pos x="77" y="152"/>
                  </a:cxn>
                  <a:cxn ang="0">
                    <a:pos x="82" y="146"/>
                  </a:cxn>
                </a:cxnLst>
                <a:rect l="0" t="0" r="r" b="b"/>
                <a:pathLst>
                  <a:path w="138" h="211">
                    <a:moveTo>
                      <a:pt x="34" y="57"/>
                    </a:moveTo>
                    <a:cubicBezTo>
                      <a:pt x="28" y="42"/>
                      <a:pt x="33" y="32"/>
                      <a:pt x="39" y="24"/>
                    </a:cubicBezTo>
                    <a:cubicBezTo>
                      <a:pt x="48" y="14"/>
                      <a:pt x="60" y="9"/>
                      <a:pt x="72" y="10"/>
                    </a:cubicBezTo>
                    <a:cubicBezTo>
                      <a:pt x="71" y="8"/>
                      <a:pt x="71" y="6"/>
                      <a:pt x="72" y="3"/>
                    </a:cubicBezTo>
                    <a:cubicBezTo>
                      <a:pt x="72" y="2"/>
                      <a:pt x="80" y="11"/>
                      <a:pt x="80" y="10"/>
                    </a:cubicBezTo>
                    <a:cubicBezTo>
                      <a:pt x="81" y="9"/>
                      <a:pt x="85" y="0"/>
                      <a:pt x="85" y="3"/>
                    </a:cubicBezTo>
                    <a:cubicBezTo>
                      <a:pt x="86" y="9"/>
                      <a:pt x="88" y="13"/>
                      <a:pt x="89" y="15"/>
                    </a:cubicBezTo>
                    <a:cubicBezTo>
                      <a:pt x="91" y="14"/>
                      <a:pt x="101" y="9"/>
                      <a:pt x="99" y="12"/>
                    </a:cubicBezTo>
                    <a:cubicBezTo>
                      <a:pt x="97" y="16"/>
                      <a:pt x="96" y="19"/>
                      <a:pt x="95" y="21"/>
                    </a:cubicBezTo>
                    <a:cubicBezTo>
                      <a:pt x="97" y="22"/>
                      <a:pt x="99" y="24"/>
                      <a:pt x="100" y="26"/>
                    </a:cubicBezTo>
                    <a:cubicBezTo>
                      <a:pt x="108" y="37"/>
                      <a:pt x="108" y="47"/>
                      <a:pt x="104" y="57"/>
                    </a:cubicBezTo>
                    <a:cubicBezTo>
                      <a:pt x="107" y="58"/>
                      <a:pt x="107" y="64"/>
                      <a:pt x="107" y="66"/>
                    </a:cubicBezTo>
                    <a:cubicBezTo>
                      <a:pt x="106" y="68"/>
                      <a:pt x="102" y="73"/>
                      <a:pt x="100" y="73"/>
                    </a:cubicBezTo>
                    <a:cubicBezTo>
                      <a:pt x="95" y="86"/>
                      <a:pt x="85" y="106"/>
                      <a:pt x="69" y="106"/>
                    </a:cubicBezTo>
                    <a:cubicBezTo>
                      <a:pt x="52" y="106"/>
                      <a:pt x="43" y="87"/>
                      <a:pt x="38" y="73"/>
                    </a:cubicBezTo>
                    <a:cubicBezTo>
                      <a:pt x="36" y="73"/>
                      <a:pt x="32" y="69"/>
                      <a:pt x="31" y="66"/>
                    </a:cubicBezTo>
                    <a:cubicBezTo>
                      <a:pt x="30" y="64"/>
                      <a:pt x="31" y="59"/>
                      <a:pt x="34" y="57"/>
                    </a:cubicBezTo>
                    <a:close/>
                    <a:moveTo>
                      <a:pt x="96" y="59"/>
                    </a:moveTo>
                    <a:cubicBezTo>
                      <a:pt x="91" y="55"/>
                      <a:pt x="88" y="50"/>
                      <a:pt x="86" y="43"/>
                    </a:cubicBezTo>
                    <a:cubicBezTo>
                      <a:pt x="75" y="55"/>
                      <a:pt x="56" y="57"/>
                      <a:pt x="41" y="56"/>
                    </a:cubicBezTo>
                    <a:cubicBezTo>
                      <a:pt x="44" y="71"/>
                      <a:pt x="51" y="99"/>
                      <a:pt x="69" y="99"/>
                    </a:cubicBezTo>
                    <a:cubicBezTo>
                      <a:pt x="84" y="99"/>
                      <a:pt x="94" y="72"/>
                      <a:pt x="96" y="59"/>
                    </a:cubicBezTo>
                    <a:close/>
                    <a:moveTo>
                      <a:pt x="32" y="110"/>
                    </a:moveTo>
                    <a:cubicBezTo>
                      <a:pt x="22" y="113"/>
                      <a:pt x="11" y="118"/>
                      <a:pt x="10" y="123"/>
                    </a:cubicBezTo>
                    <a:cubicBezTo>
                      <a:pt x="4" y="143"/>
                      <a:pt x="1" y="184"/>
                      <a:pt x="0" y="205"/>
                    </a:cubicBezTo>
                    <a:cubicBezTo>
                      <a:pt x="0" y="208"/>
                      <a:pt x="3" y="211"/>
                      <a:pt x="6" y="211"/>
                    </a:cubicBezTo>
                    <a:cubicBezTo>
                      <a:pt x="48" y="211"/>
                      <a:pt x="90" y="211"/>
                      <a:pt x="132" y="211"/>
                    </a:cubicBezTo>
                    <a:cubicBezTo>
                      <a:pt x="135" y="211"/>
                      <a:pt x="138" y="208"/>
                      <a:pt x="138" y="205"/>
                    </a:cubicBezTo>
                    <a:cubicBezTo>
                      <a:pt x="137" y="184"/>
                      <a:pt x="135" y="143"/>
                      <a:pt x="129" y="123"/>
                    </a:cubicBezTo>
                    <a:cubicBezTo>
                      <a:pt x="127" y="118"/>
                      <a:pt x="116" y="113"/>
                      <a:pt x="106" y="110"/>
                    </a:cubicBezTo>
                    <a:cubicBezTo>
                      <a:pt x="104" y="113"/>
                      <a:pt x="104" y="113"/>
                      <a:pt x="104" y="113"/>
                    </a:cubicBezTo>
                    <a:cubicBezTo>
                      <a:pt x="98" y="126"/>
                      <a:pt x="90" y="132"/>
                      <a:pt x="77" y="140"/>
                    </a:cubicBezTo>
                    <a:cubicBezTo>
                      <a:pt x="75" y="141"/>
                      <a:pt x="74" y="142"/>
                      <a:pt x="72" y="143"/>
                    </a:cubicBezTo>
                    <a:cubicBezTo>
                      <a:pt x="72" y="204"/>
                      <a:pt x="72" y="204"/>
                      <a:pt x="72" y="204"/>
                    </a:cubicBezTo>
                    <a:cubicBezTo>
                      <a:pt x="66" y="204"/>
                      <a:pt x="66" y="204"/>
                      <a:pt x="66" y="204"/>
                    </a:cubicBezTo>
                    <a:cubicBezTo>
                      <a:pt x="66" y="143"/>
                      <a:pt x="66" y="143"/>
                      <a:pt x="66" y="143"/>
                    </a:cubicBezTo>
                    <a:cubicBezTo>
                      <a:pt x="65" y="142"/>
                      <a:pt x="63" y="141"/>
                      <a:pt x="61" y="140"/>
                    </a:cubicBezTo>
                    <a:cubicBezTo>
                      <a:pt x="48" y="132"/>
                      <a:pt x="40" y="126"/>
                      <a:pt x="34" y="113"/>
                    </a:cubicBezTo>
                    <a:cubicBezTo>
                      <a:pt x="32" y="110"/>
                      <a:pt x="32" y="110"/>
                      <a:pt x="32" y="110"/>
                    </a:cubicBezTo>
                    <a:close/>
                    <a:moveTo>
                      <a:pt x="91" y="106"/>
                    </a:moveTo>
                    <a:cubicBezTo>
                      <a:pt x="85" y="117"/>
                      <a:pt x="80" y="119"/>
                      <a:pt x="69" y="128"/>
                    </a:cubicBezTo>
                    <a:cubicBezTo>
                      <a:pt x="58" y="119"/>
                      <a:pt x="53" y="117"/>
                      <a:pt x="48" y="106"/>
                    </a:cubicBezTo>
                    <a:cubicBezTo>
                      <a:pt x="45" y="107"/>
                      <a:pt x="42" y="107"/>
                      <a:pt x="38" y="109"/>
                    </a:cubicBezTo>
                    <a:cubicBezTo>
                      <a:pt x="39" y="110"/>
                      <a:pt x="39" y="110"/>
                      <a:pt x="39" y="110"/>
                    </a:cubicBezTo>
                    <a:cubicBezTo>
                      <a:pt x="39" y="110"/>
                      <a:pt x="40" y="110"/>
                      <a:pt x="40" y="110"/>
                    </a:cubicBezTo>
                    <a:cubicBezTo>
                      <a:pt x="45" y="122"/>
                      <a:pt x="52" y="127"/>
                      <a:pt x="64" y="135"/>
                    </a:cubicBezTo>
                    <a:cubicBezTo>
                      <a:pt x="66" y="136"/>
                      <a:pt x="67" y="137"/>
                      <a:pt x="69" y="138"/>
                    </a:cubicBezTo>
                    <a:cubicBezTo>
                      <a:pt x="71" y="137"/>
                      <a:pt x="72" y="136"/>
                      <a:pt x="74" y="135"/>
                    </a:cubicBezTo>
                    <a:cubicBezTo>
                      <a:pt x="86" y="127"/>
                      <a:pt x="93" y="122"/>
                      <a:pt x="99" y="110"/>
                    </a:cubicBezTo>
                    <a:cubicBezTo>
                      <a:pt x="99" y="110"/>
                      <a:pt x="99" y="110"/>
                      <a:pt x="99" y="110"/>
                    </a:cubicBezTo>
                    <a:cubicBezTo>
                      <a:pt x="99" y="110"/>
                      <a:pt x="99" y="110"/>
                      <a:pt x="99" y="110"/>
                    </a:cubicBezTo>
                    <a:cubicBezTo>
                      <a:pt x="100" y="109"/>
                      <a:pt x="100" y="109"/>
                      <a:pt x="100" y="109"/>
                    </a:cubicBezTo>
                    <a:cubicBezTo>
                      <a:pt x="96" y="107"/>
                      <a:pt x="93" y="107"/>
                      <a:pt x="91" y="106"/>
                    </a:cubicBezTo>
                    <a:close/>
                    <a:moveTo>
                      <a:pt x="82" y="146"/>
                    </a:moveTo>
                    <a:cubicBezTo>
                      <a:pt x="86" y="146"/>
                      <a:pt x="88" y="149"/>
                      <a:pt x="88" y="152"/>
                    </a:cubicBezTo>
                    <a:cubicBezTo>
                      <a:pt x="88" y="155"/>
                      <a:pt x="86" y="158"/>
                      <a:pt x="82" y="158"/>
                    </a:cubicBezTo>
                    <a:cubicBezTo>
                      <a:pt x="79" y="158"/>
                      <a:pt x="77" y="155"/>
                      <a:pt x="77" y="152"/>
                    </a:cubicBezTo>
                    <a:cubicBezTo>
                      <a:pt x="77" y="149"/>
                      <a:pt x="79" y="146"/>
                      <a:pt x="82" y="146"/>
                    </a:cubicBez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8" name="Freeform 28"/>
              <p:cNvSpPr>
                <a:spLocks/>
              </p:cNvSpPr>
              <p:nvPr/>
            </p:nvSpPr>
            <p:spPr bwMode="auto">
              <a:xfrm>
                <a:off x="2805657" y="3316496"/>
                <a:ext cx="615820" cy="26816"/>
              </a:xfrm>
              <a:custGeom>
                <a:avLst/>
                <a:gdLst/>
                <a:ahLst/>
                <a:cxnLst>
                  <a:cxn ang="0">
                    <a:pos x="0" y="0"/>
                  </a:cxn>
                  <a:cxn ang="0">
                    <a:pos x="643" y="0"/>
                  </a:cxn>
                  <a:cxn ang="0">
                    <a:pos x="643" y="28"/>
                  </a:cxn>
                  <a:cxn ang="0">
                    <a:pos x="0" y="28"/>
                  </a:cxn>
                  <a:cxn ang="0">
                    <a:pos x="0" y="0"/>
                  </a:cxn>
                  <a:cxn ang="0">
                    <a:pos x="0" y="0"/>
                  </a:cxn>
                </a:cxnLst>
                <a:rect l="0" t="0" r="r" b="b"/>
                <a:pathLst>
                  <a:path w="643" h="28">
                    <a:moveTo>
                      <a:pt x="0" y="0"/>
                    </a:moveTo>
                    <a:lnTo>
                      <a:pt x="643" y="0"/>
                    </a:lnTo>
                    <a:lnTo>
                      <a:pt x="643" y="28"/>
                    </a:lnTo>
                    <a:lnTo>
                      <a:pt x="0" y="28"/>
                    </a:lnTo>
                    <a:lnTo>
                      <a:pt x="0" y="0"/>
                    </a:lnTo>
                    <a:lnTo>
                      <a:pt x="0" y="0"/>
                    </a:ln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aphicFrame>
        <p:nvGraphicFramePr>
          <p:cNvPr id="70" name="Tabelle 69"/>
          <p:cNvGraphicFramePr>
            <a:graphicFrameLocks noGrp="1"/>
          </p:cNvGraphicFramePr>
          <p:nvPr>
            <p:extLst>
              <p:ext uri="{D42A27DB-BD31-4B8C-83A1-F6EECF244321}">
                <p14:modId xmlns:p14="http://schemas.microsoft.com/office/powerpoint/2010/main" val="1975889862"/>
              </p:ext>
            </p:extLst>
          </p:nvPr>
        </p:nvGraphicFramePr>
        <p:xfrm>
          <a:off x="3662944" y="1471761"/>
          <a:ext cx="1753316" cy="1219697"/>
        </p:xfrm>
        <a:graphic>
          <a:graphicData uri="http://schemas.openxmlformats.org/drawingml/2006/table">
            <a:tbl>
              <a:tblPr firstRow="1" bandRow="1">
                <a:tableStyleId>{2D5ABB26-0587-4C30-8999-92F81FD0307C}</a:tableStyleId>
              </a:tblPr>
              <a:tblGrid>
                <a:gridCol w="1252369"/>
                <a:gridCol w="500947"/>
              </a:tblGrid>
              <a:tr h="122418">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800" dirty="0" smtClean="0">
                          <a:solidFill>
                            <a:schemeClr val="tx2"/>
                          </a:solidFill>
                        </a:rPr>
                        <a:t>Living</a:t>
                      </a:r>
                      <a:r>
                        <a:rPr lang="en-US" sz="800" baseline="0" dirty="0" smtClean="0">
                          <a:solidFill>
                            <a:schemeClr val="tx2"/>
                          </a:solidFill>
                        </a:rPr>
                        <a:t> alone/ </a:t>
                      </a:r>
                      <a:r>
                        <a:rPr lang="en-US" sz="800" dirty="0" smtClean="0">
                          <a:solidFill>
                            <a:schemeClr val="tx2"/>
                          </a:solidFill>
                        </a:rPr>
                        <a:t>own household</a:t>
                      </a:r>
                      <a:endParaRPr lang="de-DE" sz="800" dirty="0" smtClean="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smtClean="0">
                          <a:solidFill>
                            <a:schemeClr val="tx2"/>
                          </a:solidFill>
                        </a:rPr>
                        <a:t>18</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800" dirty="0" smtClean="0">
                          <a:solidFill>
                            <a:schemeClr val="tx2"/>
                          </a:solidFill>
                        </a:rPr>
                        <a:t>Living with partner/ one household</a:t>
                      </a:r>
                      <a:endParaRPr lang="de-DE" sz="800" dirty="0" smtClean="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smtClean="0">
                          <a:solidFill>
                            <a:schemeClr val="tx2"/>
                          </a:solidFill>
                        </a:rPr>
                        <a:t>32</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800" dirty="0" smtClean="0">
                          <a:solidFill>
                            <a:schemeClr val="tx2"/>
                          </a:solidFill>
                        </a:rPr>
                        <a:t>Living with family (partner and child/children)</a:t>
                      </a:r>
                      <a:endParaRPr lang="de-DE" sz="800" dirty="0" smtClean="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smtClean="0">
                          <a:solidFill>
                            <a:schemeClr val="tx2"/>
                          </a:solidFill>
                        </a:rPr>
                        <a:t>35</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800" dirty="0" smtClean="0">
                          <a:solidFill>
                            <a:schemeClr val="tx2"/>
                          </a:solidFill>
                        </a:rPr>
                        <a:t>Living with child/ children (single parent)</a:t>
                      </a:r>
                      <a:endParaRPr lang="de-DE" sz="800" dirty="0" smtClean="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smtClean="0">
                          <a:solidFill>
                            <a:schemeClr val="tx2"/>
                          </a:solidFill>
                        </a:rPr>
                        <a:t>6</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800" dirty="0" smtClean="0">
                          <a:solidFill>
                            <a:schemeClr val="tx2"/>
                          </a:solidFill>
                        </a:rPr>
                        <a:t>Sharing</a:t>
                      </a:r>
                      <a:r>
                        <a:rPr lang="en-US" sz="800" baseline="0" dirty="0" smtClean="0">
                          <a:solidFill>
                            <a:schemeClr val="tx2"/>
                          </a:solidFill>
                        </a:rPr>
                        <a:t> </a:t>
                      </a:r>
                      <a:r>
                        <a:rPr lang="en-US" sz="800" dirty="0" smtClean="0">
                          <a:solidFill>
                            <a:schemeClr val="tx2"/>
                          </a:solidFill>
                        </a:rPr>
                        <a:t>a household with friends/ roommates</a:t>
                      </a:r>
                      <a:endParaRPr lang="de-DE" sz="800" dirty="0" smtClean="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lnSpc>
                          <a:spcPct val="90000"/>
                        </a:lnSpc>
                      </a:pPr>
                      <a:r>
                        <a:rPr lang="de-DE" sz="800" b="1" kern="1200" smtClean="0">
                          <a:solidFill>
                            <a:schemeClr val="tx2"/>
                          </a:solidFill>
                          <a:latin typeface="+mn-lt"/>
                          <a:ea typeface="+mn-ea"/>
                          <a:cs typeface="+mn-cs"/>
                        </a:rPr>
                        <a:t>1</a:t>
                      </a:r>
                      <a:endParaRPr lang="de-DE" sz="800" b="1" kern="1200" dirty="0">
                        <a:solidFill>
                          <a:schemeClr val="tx2"/>
                        </a:solidFill>
                        <a:latin typeface="+mn-lt"/>
                        <a:ea typeface="+mn-ea"/>
                        <a:cs typeface="+mn-cs"/>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800" dirty="0" smtClean="0">
                          <a:solidFill>
                            <a:schemeClr val="tx2"/>
                          </a:solidFill>
                        </a:rPr>
                        <a:t>Living with parents/ not have own household</a:t>
                      </a:r>
                      <a:endParaRPr lang="de-DE" sz="800" dirty="0" smtClean="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dirty="0" smtClean="0">
                          <a:solidFill>
                            <a:schemeClr val="tx2"/>
                          </a:solidFill>
                        </a:rPr>
                        <a:t>9</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1" name="Rechteck 70"/>
          <p:cNvSpPr/>
          <p:nvPr/>
        </p:nvSpPr>
        <p:spPr>
          <a:xfrm>
            <a:off x="4874159" y="897861"/>
            <a:ext cx="631929" cy="256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7" tIns="31099" rIns="62197" bIns="31099" rtlCol="0" anchor="ctr"/>
          <a:lstStyle/>
          <a:p>
            <a:pPr algn="ctr"/>
            <a:r>
              <a:rPr lang="de-DE" sz="1200" dirty="0"/>
              <a:t>Total</a:t>
            </a:r>
          </a:p>
        </p:txBody>
      </p:sp>
      <p:graphicFrame>
        <p:nvGraphicFramePr>
          <p:cNvPr id="74" name="Tabelle 73"/>
          <p:cNvGraphicFramePr>
            <a:graphicFrameLocks noGrp="1"/>
          </p:cNvGraphicFramePr>
          <p:nvPr>
            <p:extLst>
              <p:ext uri="{D42A27DB-BD31-4B8C-83A1-F6EECF244321}">
                <p14:modId xmlns:p14="http://schemas.microsoft.com/office/powerpoint/2010/main" val="30061442"/>
              </p:ext>
            </p:extLst>
          </p:nvPr>
        </p:nvGraphicFramePr>
        <p:xfrm>
          <a:off x="772365" y="3498903"/>
          <a:ext cx="1753316" cy="785207"/>
        </p:xfrm>
        <a:graphic>
          <a:graphicData uri="http://schemas.openxmlformats.org/drawingml/2006/table">
            <a:tbl>
              <a:tblPr firstRow="1" bandRow="1">
                <a:tableStyleId>{2D5ABB26-0587-4C30-8999-92F81FD0307C}</a:tableStyleId>
              </a:tblPr>
              <a:tblGrid>
                <a:gridCol w="1252368"/>
                <a:gridCol w="500948"/>
              </a:tblGrid>
              <a:tr h="223878">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de-DE" sz="800" dirty="0" smtClean="0">
                          <a:solidFill>
                            <a:schemeClr val="tx2"/>
                          </a:solidFill>
                        </a:rPr>
                        <a:t>Elementary school and</a:t>
                      </a:r>
                      <a:r>
                        <a:rPr lang="de-DE" sz="800" baseline="0" dirty="0" smtClean="0">
                          <a:solidFill>
                            <a:schemeClr val="tx2"/>
                          </a:solidFill>
                        </a:rPr>
                        <a:t> below</a:t>
                      </a:r>
                      <a:endParaRPr lang="de-DE" sz="800" dirty="0" smtClean="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smtClean="0">
                          <a:solidFill>
                            <a:schemeClr val="tx2"/>
                          </a:solidFill>
                        </a:rPr>
                        <a:t>5</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800" dirty="0" smtClean="0">
                          <a:solidFill>
                            <a:schemeClr val="tx2"/>
                          </a:solidFill>
                        </a:rPr>
                        <a:t>High school diploma or GED</a:t>
                      </a:r>
                      <a:endParaRPr lang="de-DE" sz="800" dirty="0" smtClean="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smtClean="0">
                          <a:solidFill>
                            <a:schemeClr val="tx2"/>
                          </a:solidFill>
                        </a:rPr>
                        <a:t>16</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800" dirty="0" smtClean="0">
                          <a:solidFill>
                            <a:schemeClr val="tx2"/>
                          </a:solidFill>
                        </a:rPr>
                        <a:t>High school diploma with SAT/ACT score</a:t>
                      </a:r>
                      <a:endParaRPr lang="de-DE" sz="800" dirty="0" smtClean="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smtClean="0">
                          <a:solidFill>
                            <a:schemeClr val="tx2"/>
                          </a:solidFill>
                        </a:rPr>
                        <a:t>27</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800" dirty="0" smtClean="0">
                          <a:solidFill>
                            <a:schemeClr val="tx2"/>
                          </a:solidFill>
                        </a:rPr>
                        <a:t>University degree (bachelor, master, PhD)</a:t>
                      </a:r>
                      <a:endParaRPr lang="de-DE" sz="800" dirty="0" smtClean="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smtClean="0">
                          <a:solidFill>
                            <a:schemeClr val="tx2"/>
                          </a:solidFill>
                        </a:rPr>
                        <a:t>52</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5" name="Rechteck 74"/>
          <p:cNvSpPr/>
          <p:nvPr/>
        </p:nvSpPr>
        <p:spPr>
          <a:xfrm>
            <a:off x="1983580" y="2929272"/>
            <a:ext cx="631929" cy="256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7" tIns="31099" rIns="62197" bIns="31099" rtlCol="0" anchor="ctr"/>
          <a:lstStyle/>
          <a:p>
            <a:pPr algn="ctr"/>
            <a:r>
              <a:rPr lang="de-DE" sz="1200" dirty="0"/>
              <a:t>Total</a:t>
            </a:r>
          </a:p>
        </p:txBody>
      </p:sp>
      <p:graphicFrame>
        <p:nvGraphicFramePr>
          <p:cNvPr id="88" name="Tabelle 87"/>
          <p:cNvGraphicFramePr>
            <a:graphicFrameLocks noGrp="1"/>
          </p:cNvGraphicFramePr>
          <p:nvPr>
            <p:extLst>
              <p:ext uri="{D42A27DB-BD31-4B8C-83A1-F6EECF244321}">
                <p14:modId xmlns:p14="http://schemas.microsoft.com/office/powerpoint/2010/main" val="1472399820"/>
              </p:ext>
            </p:extLst>
          </p:nvPr>
        </p:nvGraphicFramePr>
        <p:xfrm>
          <a:off x="7028943" y="1471761"/>
          <a:ext cx="1750214" cy="1101762"/>
        </p:xfrm>
        <a:graphic>
          <a:graphicData uri="http://schemas.openxmlformats.org/drawingml/2006/table">
            <a:tbl>
              <a:tblPr firstRow="1" bandRow="1">
                <a:tableStyleId>{2D5ABB26-0587-4C30-8999-92F81FD0307C}</a:tableStyleId>
              </a:tblPr>
              <a:tblGrid>
                <a:gridCol w="1250153"/>
                <a:gridCol w="500061"/>
              </a:tblGrid>
              <a:tr h="122418">
                <a:tc>
                  <a:txBody>
                    <a:bodyPr/>
                    <a:lstStyle/>
                    <a:p>
                      <a:pPr algn="l">
                        <a:lnSpc>
                          <a:spcPct val="90000"/>
                        </a:lnSpc>
                      </a:pPr>
                      <a:r>
                        <a:rPr lang="de-DE" sz="800" dirty="0" smtClean="0">
                          <a:solidFill>
                            <a:schemeClr val="tx2"/>
                          </a:solidFill>
                        </a:rPr>
                        <a:t>bis zu € 499</a:t>
                      </a:r>
                      <a:endParaRPr lang="de-DE" sz="800" dirty="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dirty="0" smtClean="0">
                          <a:solidFill>
                            <a:schemeClr val="tx2"/>
                          </a:solidFill>
                        </a:rPr>
                        <a:t>2</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algn="l">
                        <a:lnSpc>
                          <a:spcPct val="90000"/>
                        </a:lnSpc>
                      </a:pPr>
                      <a:r>
                        <a:rPr lang="de-DE" sz="800" dirty="0" smtClean="0">
                          <a:solidFill>
                            <a:schemeClr val="tx2"/>
                          </a:solidFill>
                        </a:rPr>
                        <a:t>€  500-999</a:t>
                      </a:r>
                      <a:endParaRPr lang="de-DE" sz="800" dirty="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1358427" rtl="0" eaLnBrk="1" fontAlgn="auto" latinLnBrk="0" hangingPunct="1">
                        <a:lnSpc>
                          <a:spcPct val="90000"/>
                        </a:lnSpc>
                        <a:spcBef>
                          <a:spcPts val="0"/>
                        </a:spcBef>
                        <a:spcAft>
                          <a:spcPts val="0"/>
                        </a:spcAft>
                        <a:buClrTx/>
                        <a:buSzTx/>
                        <a:buFontTx/>
                        <a:buNone/>
                        <a:tabLst/>
                        <a:defRPr/>
                      </a:pPr>
                      <a:r>
                        <a:rPr lang="de-DE" sz="800" b="1" smtClean="0">
                          <a:solidFill>
                            <a:schemeClr val="tx2"/>
                          </a:solidFill>
                        </a:rPr>
                        <a:t>4</a:t>
                      </a:r>
                      <a:endParaRPr lang="de-DE" sz="800" b="1" dirty="0" smtClean="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algn="l">
                        <a:lnSpc>
                          <a:spcPct val="90000"/>
                        </a:lnSpc>
                      </a:pPr>
                      <a:r>
                        <a:rPr lang="de-DE" sz="800" dirty="0" smtClean="0">
                          <a:solidFill>
                            <a:schemeClr val="tx2"/>
                          </a:solidFill>
                        </a:rPr>
                        <a:t>€ 1.000-1.499</a:t>
                      </a:r>
                      <a:endParaRPr lang="de-DE" sz="800" dirty="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smtClean="0">
                          <a:solidFill>
                            <a:schemeClr val="tx2"/>
                          </a:solidFill>
                        </a:rPr>
                        <a:t>10</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algn="l">
                        <a:lnSpc>
                          <a:spcPct val="90000"/>
                        </a:lnSpc>
                      </a:pPr>
                      <a:r>
                        <a:rPr lang="de-DE" sz="800" dirty="0" smtClean="0">
                          <a:solidFill>
                            <a:schemeClr val="tx2"/>
                          </a:solidFill>
                        </a:rPr>
                        <a:t>€ 1.500-1.999 </a:t>
                      </a:r>
                      <a:endParaRPr lang="de-DE" sz="800" dirty="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smtClean="0">
                          <a:solidFill>
                            <a:schemeClr val="tx2"/>
                          </a:solidFill>
                        </a:rPr>
                        <a:t>14</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algn="l">
                        <a:lnSpc>
                          <a:spcPct val="90000"/>
                        </a:lnSpc>
                      </a:pPr>
                      <a:r>
                        <a:rPr lang="de-DE" sz="800" dirty="0" smtClean="0">
                          <a:solidFill>
                            <a:schemeClr val="tx2"/>
                          </a:solidFill>
                        </a:rPr>
                        <a:t>€ 2.000-2.499</a:t>
                      </a:r>
                      <a:endParaRPr lang="de-DE" sz="800" dirty="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smtClean="0">
                          <a:solidFill>
                            <a:schemeClr val="tx2"/>
                          </a:solidFill>
                        </a:rPr>
                        <a:t>6</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algn="l">
                        <a:lnSpc>
                          <a:spcPct val="90000"/>
                        </a:lnSpc>
                      </a:pPr>
                      <a:r>
                        <a:rPr lang="de-DE" sz="800" dirty="0" smtClean="0">
                          <a:solidFill>
                            <a:schemeClr val="tx2"/>
                          </a:solidFill>
                        </a:rPr>
                        <a:t>€ 2.500-2.999</a:t>
                      </a:r>
                      <a:endParaRPr lang="de-DE" sz="800" dirty="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1358427" rtl="0" eaLnBrk="1" fontAlgn="auto" latinLnBrk="0" hangingPunct="1">
                        <a:lnSpc>
                          <a:spcPct val="90000"/>
                        </a:lnSpc>
                        <a:spcBef>
                          <a:spcPts val="0"/>
                        </a:spcBef>
                        <a:spcAft>
                          <a:spcPts val="0"/>
                        </a:spcAft>
                        <a:buClrTx/>
                        <a:buSzTx/>
                        <a:buFontTx/>
                        <a:buNone/>
                        <a:tabLst/>
                        <a:defRPr/>
                      </a:pPr>
                      <a:r>
                        <a:rPr lang="de-DE" sz="800" b="1" smtClean="0">
                          <a:solidFill>
                            <a:schemeClr val="tx2"/>
                          </a:solidFill>
                        </a:rPr>
                        <a:t>13</a:t>
                      </a:r>
                      <a:endParaRPr lang="de-DE" sz="800" b="1" dirty="0" smtClean="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algn="l">
                        <a:lnSpc>
                          <a:spcPct val="90000"/>
                        </a:lnSpc>
                      </a:pPr>
                      <a:r>
                        <a:rPr lang="de-DE" sz="800" dirty="0" smtClean="0">
                          <a:solidFill>
                            <a:schemeClr val="tx2"/>
                          </a:solidFill>
                        </a:rPr>
                        <a:t>€ 3.000-3.499</a:t>
                      </a:r>
                      <a:endParaRPr lang="de-DE" sz="800" dirty="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smtClean="0">
                          <a:solidFill>
                            <a:schemeClr val="tx2"/>
                          </a:solidFill>
                        </a:rPr>
                        <a:t>13</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algn="l">
                        <a:lnSpc>
                          <a:spcPct val="90000"/>
                        </a:lnSpc>
                      </a:pPr>
                      <a:r>
                        <a:rPr lang="de-DE" sz="800" dirty="0" smtClean="0">
                          <a:solidFill>
                            <a:schemeClr val="tx2"/>
                          </a:solidFill>
                        </a:rPr>
                        <a:t>€ 3.500 +</a:t>
                      </a:r>
                      <a:endParaRPr lang="de-DE" sz="800" dirty="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smtClean="0">
                          <a:solidFill>
                            <a:schemeClr val="tx2"/>
                          </a:solidFill>
                        </a:rPr>
                        <a:t>20</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algn="l">
                        <a:lnSpc>
                          <a:spcPct val="90000"/>
                        </a:lnSpc>
                      </a:pPr>
                      <a:r>
                        <a:rPr lang="de-DE" sz="800" dirty="0" smtClean="0">
                          <a:solidFill>
                            <a:schemeClr val="tx2"/>
                          </a:solidFill>
                        </a:rPr>
                        <a:t>No answer</a:t>
                      </a:r>
                      <a:endParaRPr lang="de-DE" sz="800" dirty="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smtClean="0">
                          <a:solidFill>
                            <a:schemeClr val="tx2"/>
                          </a:solidFill>
                        </a:rPr>
                        <a:t>13</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90" name="Gruppieren 89"/>
          <p:cNvGrpSpPr/>
          <p:nvPr/>
        </p:nvGrpSpPr>
        <p:grpSpPr>
          <a:xfrm>
            <a:off x="6581783" y="897859"/>
            <a:ext cx="1637656" cy="513958"/>
            <a:chOff x="1074057" y="4259639"/>
            <a:chExt cx="2407298" cy="755709"/>
          </a:xfrm>
        </p:grpSpPr>
        <p:sp>
          <p:nvSpPr>
            <p:cNvPr id="92" name="Diagonal liegende Ecken des Rechtecks schneiden 91"/>
            <p:cNvSpPr/>
            <p:nvPr/>
          </p:nvSpPr>
          <p:spPr>
            <a:xfrm>
              <a:off x="1706555" y="4263606"/>
              <a:ext cx="1774800" cy="751742"/>
            </a:xfrm>
            <a:prstGeom prst="snip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Monthly Net Household </a:t>
              </a:r>
              <a:r>
                <a:rPr lang="de-DE" sz="1200" dirty="0" smtClean="0"/>
                <a:t>Income (D3)</a:t>
              </a:r>
              <a:endParaRPr lang="de-DE" sz="1200" dirty="0"/>
            </a:p>
          </p:txBody>
        </p:sp>
        <p:sp>
          <p:nvSpPr>
            <p:cNvPr id="93" name="Ellipse 92"/>
            <p:cNvSpPr/>
            <p:nvPr/>
          </p:nvSpPr>
          <p:spPr>
            <a:xfrm>
              <a:off x="1074057" y="4259639"/>
              <a:ext cx="754743" cy="754743"/>
            </a:xfrm>
            <a:prstGeom prst="ellipse">
              <a:avLst/>
            </a:prstGeom>
            <a:solidFill>
              <a:srgbClr val="FB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94" name="Rechteck 93"/>
          <p:cNvSpPr/>
          <p:nvPr/>
        </p:nvSpPr>
        <p:spPr>
          <a:xfrm>
            <a:off x="8254973" y="897861"/>
            <a:ext cx="631929" cy="256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7" tIns="31099" rIns="62197" bIns="31099" rtlCol="0" anchor="ctr"/>
          <a:lstStyle/>
          <a:p>
            <a:pPr algn="ctr"/>
            <a:r>
              <a:rPr lang="de-DE" sz="1200" dirty="0"/>
              <a:t>Total</a:t>
            </a:r>
          </a:p>
        </p:txBody>
      </p:sp>
      <p:grpSp>
        <p:nvGrpSpPr>
          <p:cNvPr id="140" name="Gruppieren 139"/>
          <p:cNvGrpSpPr/>
          <p:nvPr/>
        </p:nvGrpSpPr>
        <p:grpSpPr>
          <a:xfrm>
            <a:off x="3218497" y="2932560"/>
            <a:ext cx="1637656" cy="513956"/>
            <a:chOff x="1074057" y="4259639"/>
            <a:chExt cx="2407298" cy="755706"/>
          </a:xfrm>
        </p:grpSpPr>
        <p:sp>
          <p:nvSpPr>
            <p:cNvPr id="142" name="Diagonal liegende Ecken des Rechtecks schneiden 141"/>
            <p:cNvSpPr/>
            <p:nvPr/>
          </p:nvSpPr>
          <p:spPr>
            <a:xfrm>
              <a:off x="1706555" y="4263603"/>
              <a:ext cx="1774800" cy="751742"/>
            </a:xfrm>
            <a:prstGeom prst="snip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Online </a:t>
              </a:r>
              <a:r>
                <a:rPr lang="de-DE" sz="1200" dirty="0" smtClean="0"/>
                <a:t>Usage (OA1)</a:t>
              </a:r>
              <a:endParaRPr lang="de-DE" sz="1200" dirty="0"/>
            </a:p>
          </p:txBody>
        </p:sp>
        <p:sp>
          <p:nvSpPr>
            <p:cNvPr id="143" name="Ellipse 142"/>
            <p:cNvSpPr/>
            <p:nvPr/>
          </p:nvSpPr>
          <p:spPr>
            <a:xfrm>
              <a:off x="1074057" y="4259639"/>
              <a:ext cx="754743" cy="754743"/>
            </a:xfrm>
            <a:prstGeom prst="ellipse">
              <a:avLst/>
            </a:prstGeom>
            <a:solidFill>
              <a:srgbClr val="FB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44" name="Rechteck 143"/>
          <p:cNvSpPr/>
          <p:nvPr/>
        </p:nvSpPr>
        <p:spPr>
          <a:xfrm>
            <a:off x="4891687" y="2940621"/>
            <a:ext cx="631929" cy="256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7" tIns="31099" rIns="62197" bIns="31099" rtlCol="0" anchor="ctr"/>
          <a:lstStyle/>
          <a:p>
            <a:pPr algn="ctr"/>
            <a:r>
              <a:rPr lang="de-DE" sz="1200" dirty="0"/>
              <a:t>Total</a:t>
            </a:r>
          </a:p>
        </p:txBody>
      </p:sp>
      <p:grpSp>
        <p:nvGrpSpPr>
          <p:cNvPr id="146" name="Group 236"/>
          <p:cNvGrpSpPr>
            <a:grpSpLocks noChangeAspect="1"/>
          </p:cNvGrpSpPr>
          <p:nvPr/>
        </p:nvGrpSpPr>
        <p:grpSpPr>
          <a:xfrm>
            <a:off x="6658548" y="951558"/>
            <a:ext cx="395990" cy="383747"/>
            <a:chOff x="5129213" y="1731963"/>
            <a:chExt cx="828675" cy="803276"/>
          </a:xfrm>
          <a:solidFill>
            <a:schemeClr val="bg1"/>
          </a:solidFill>
        </p:grpSpPr>
        <p:sp>
          <p:nvSpPr>
            <p:cNvPr id="147" name="Freeform 23"/>
            <p:cNvSpPr>
              <a:spLocks/>
            </p:cNvSpPr>
            <p:nvPr/>
          </p:nvSpPr>
          <p:spPr bwMode="auto">
            <a:xfrm>
              <a:off x="5129213" y="1924051"/>
              <a:ext cx="828675" cy="611188"/>
            </a:xfrm>
            <a:custGeom>
              <a:avLst/>
              <a:gdLst/>
              <a:ahLst/>
              <a:cxnLst>
                <a:cxn ang="0">
                  <a:pos x="485" y="188"/>
                </a:cxn>
                <a:cxn ang="0">
                  <a:pos x="485" y="188"/>
                </a:cxn>
                <a:cxn ang="0">
                  <a:pos x="335" y="44"/>
                </a:cxn>
                <a:cxn ang="0">
                  <a:pos x="192" y="46"/>
                </a:cxn>
                <a:cxn ang="0">
                  <a:pos x="107" y="22"/>
                </a:cxn>
                <a:cxn ang="0">
                  <a:pos x="108" y="73"/>
                </a:cxn>
                <a:cxn ang="0">
                  <a:pos x="87" y="84"/>
                </a:cxn>
                <a:cxn ang="0">
                  <a:pos x="57" y="154"/>
                </a:cxn>
                <a:cxn ang="0">
                  <a:pos x="56" y="157"/>
                </a:cxn>
                <a:cxn ang="0">
                  <a:pos x="17" y="157"/>
                </a:cxn>
                <a:cxn ang="0">
                  <a:pos x="0" y="174"/>
                </a:cxn>
                <a:cxn ang="0">
                  <a:pos x="0" y="257"/>
                </a:cxn>
                <a:cxn ang="0">
                  <a:pos x="17" y="274"/>
                </a:cxn>
                <a:cxn ang="0">
                  <a:pos x="56" y="274"/>
                </a:cxn>
                <a:cxn ang="0">
                  <a:pos x="60" y="284"/>
                </a:cxn>
                <a:cxn ang="0">
                  <a:pos x="149" y="368"/>
                </a:cxn>
                <a:cxn ang="0">
                  <a:pos x="157" y="380"/>
                </a:cxn>
                <a:cxn ang="0">
                  <a:pos x="157" y="408"/>
                </a:cxn>
                <a:cxn ang="0">
                  <a:pos x="174" y="424"/>
                </a:cxn>
                <a:cxn ang="0">
                  <a:pos x="216" y="424"/>
                </a:cxn>
                <a:cxn ang="0">
                  <a:pos x="232" y="408"/>
                </a:cxn>
                <a:cxn ang="0">
                  <a:pos x="232" y="390"/>
                </a:cxn>
                <a:cxn ang="0">
                  <a:pos x="267" y="356"/>
                </a:cxn>
                <a:cxn ang="0">
                  <a:pos x="300" y="387"/>
                </a:cxn>
                <a:cxn ang="0">
                  <a:pos x="300" y="391"/>
                </a:cxn>
                <a:cxn ang="0">
                  <a:pos x="300" y="393"/>
                </a:cxn>
                <a:cxn ang="0">
                  <a:pos x="300" y="393"/>
                </a:cxn>
                <a:cxn ang="0">
                  <a:pos x="300" y="408"/>
                </a:cxn>
                <a:cxn ang="0">
                  <a:pos x="317" y="424"/>
                </a:cxn>
                <a:cxn ang="0">
                  <a:pos x="359" y="424"/>
                </a:cxn>
                <a:cxn ang="0">
                  <a:pos x="376" y="408"/>
                </a:cxn>
                <a:cxn ang="0">
                  <a:pos x="376" y="380"/>
                </a:cxn>
                <a:cxn ang="0">
                  <a:pos x="380" y="369"/>
                </a:cxn>
                <a:cxn ang="0">
                  <a:pos x="483" y="251"/>
                </a:cxn>
                <a:cxn ang="0">
                  <a:pos x="484" y="247"/>
                </a:cxn>
                <a:cxn ang="0">
                  <a:pos x="486" y="248"/>
                </a:cxn>
                <a:cxn ang="0">
                  <a:pos x="559" y="227"/>
                </a:cxn>
                <a:cxn ang="0">
                  <a:pos x="569" y="182"/>
                </a:cxn>
                <a:cxn ang="0">
                  <a:pos x="549" y="213"/>
                </a:cxn>
                <a:cxn ang="0">
                  <a:pos x="485" y="188"/>
                </a:cxn>
              </a:cxnLst>
              <a:rect l="0" t="0" r="r" b="b"/>
              <a:pathLst>
                <a:path w="575" h="424">
                  <a:moveTo>
                    <a:pt x="485" y="188"/>
                  </a:moveTo>
                  <a:cubicBezTo>
                    <a:pt x="485" y="188"/>
                    <a:pt x="485" y="188"/>
                    <a:pt x="485" y="188"/>
                  </a:cubicBezTo>
                  <a:cubicBezTo>
                    <a:pt x="472" y="120"/>
                    <a:pt x="413" y="63"/>
                    <a:pt x="335" y="44"/>
                  </a:cubicBezTo>
                  <a:cubicBezTo>
                    <a:pt x="285" y="32"/>
                    <a:pt x="237" y="31"/>
                    <a:pt x="192" y="46"/>
                  </a:cubicBezTo>
                  <a:cubicBezTo>
                    <a:pt x="180" y="26"/>
                    <a:pt x="154" y="0"/>
                    <a:pt x="107" y="22"/>
                  </a:cubicBezTo>
                  <a:cubicBezTo>
                    <a:pt x="113" y="39"/>
                    <a:pt x="110" y="63"/>
                    <a:pt x="108" y="73"/>
                  </a:cubicBezTo>
                  <a:cubicBezTo>
                    <a:pt x="100" y="76"/>
                    <a:pt x="93" y="80"/>
                    <a:pt x="87" y="84"/>
                  </a:cubicBezTo>
                  <a:cubicBezTo>
                    <a:pt x="60" y="103"/>
                    <a:pt x="70" y="126"/>
                    <a:pt x="57" y="154"/>
                  </a:cubicBezTo>
                  <a:cubicBezTo>
                    <a:pt x="56" y="157"/>
                    <a:pt x="56" y="157"/>
                    <a:pt x="56" y="157"/>
                  </a:cubicBezTo>
                  <a:cubicBezTo>
                    <a:pt x="17" y="157"/>
                    <a:pt x="17" y="157"/>
                    <a:pt x="17" y="157"/>
                  </a:cubicBezTo>
                  <a:cubicBezTo>
                    <a:pt x="8" y="157"/>
                    <a:pt x="0" y="164"/>
                    <a:pt x="0" y="174"/>
                  </a:cubicBezTo>
                  <a:cubicBezTo>
                    <a:pt x="0" y="257"/>
                    <a:pt x="0" y="257"/>
                    <a:pt x="0" y="257"/>
                  </a:cubicBezTo>
                  <a:cubicBezTo>
                    <a:pt x="0" y="266"/>
                    <a:pt x="8" y="274"/>
                    <a:pt x="17" y="274"/>
                  </a:cubicBezTo>
                  <a:cubicBezTo>
                    <a:pt x="56" y="274"/>
                    <a:pt x="56" y="274"/>
                    <a:pt x="56" y="274"/>
                  </a:cubicBezTo>
                  <a:cubicBezTo>
                    <a:pt x="60" y="284"/>
                    <a:pt x="60" y="284"/>
                    <a:pt x="60" y="284"/>
                  </a:cubicBezTo>
                  <a:cubicBezTo>
                    <a:pt x="78" y="319"/>
                    <a:pt x="109" y="348"/>
                    <a:pt x="149" y="368"/>
                  </a:cubicBezTo>
                  <a:cubicBezTo>
                    <a:pt x="154" y="371"/>
                    <a:pt x="158" y="375"/>
                    <a:pt x="157" y="380"/>
                  </a:cubicBezTo>
                  <a:cubicBezTo>
                    <a:pt x="157" y="408"/>
                    <a:pt x="157" y="408"/>
                    <a:pt x="157" y="408"/>
                  </a:cubicBezTo>
                  <a:cubicBezTo>
                    <a:pt x="157" y="417"/>
                    <a:pt x="165" y="424"/>
                    <a:pt x="174" y="424"/>
                  </a:cubicBezTo>
                  <a:cubicBezTo>
                    <a:pt x="216" y="424"/>
                    <a:pt x="216" y="424"/>
                    <a:pt x="216" y="424"/>
                  </a:cubicBezTo>
                  <a:cubicBezTo>
                    <a:pt x="225" y="424"/>
                    <a:pt x="232" y="417"/>
                    <a:pt x="232" y="408"/>
                  </a:cubicBezTo>
                  <a:cubicBezTo>
                    <a:pt x="232" y="390"/>
                    <a:pt x="232" y="390"/>
                    <a:pt x="232" y="390"/>
                  </a:cubicBezTo>
                  <a:cubicBezTo>
                    <a:pt x="232" y="371"/>
                    <a:pt x="248" y="356"/>
                    <a:pt x="267" y="356"/>
                  </a:cubicBezTo>
                  <a:cubicBezTo>
                    <a:pt x="284" y="356"/>
                    <a:pt x="299" y="369"/>
                    <a:pt x="300" y="387"/>
                  </a:cubicBezTo>
                  <a:cubicBezTo>
                    <a:pt x="300" y="391"/>
                    <a:pt x="300" y="391"/>
                    <a:pt x="300" y="391"/>
                  </a:cubicBezTo>
                  <a:cubicBezTo>
                    <a:pt x="300" y="393"/>
                    <a:pt x="300" y="393"/>
                    <a:pt x="300" y="393"/>
                  </a:cubicBezTo>
                  <a:cubicBezTo>
                    <a:pt x="300" y="393"/>
                    <a:pt x="300" y="393"/>
                    <a:pt x="300" y="393"/>
                  </a:cubicBezTo>
                  <a:cubicBezTo>
                    <a:pt x="300" y="408"/>
                    <a:pt x="300" y="408"/>
                    <a:pt x="300" y="408"/>
                  </a:cubicBezTo>
                  <a:cubicBezTo>
                    <a:pt x="300" y="417"/>
                    <a:pt x="308" y="424"/>
                    <a:pt x="317" y="424"/>
                  </a:cubicBezTo>
                  <a:cubicBezTo>
                    <a:pt x="359" y="424"/>
                    <a:pt x="359" y="424"/>
                    <a:pt x="359" y="424"/>
                  </a:cubicBezTo>
                  <a:cubicBezTo>
                    <a:pt x="368" y="424"/>
                    <a:pt x="376" y="417"/>
                    <a:pt x="376" y="408"/>
                  </a:cubicBezTo>
                  <a:cubicBezTo>
                    <a:pt x="376" y="380"/>
                    <a:pt x="376" y="380"/>
                    <a:pt x="376" y="380"/>
                  </a:cubicBezTo>
                  <a:cubicBezTo>
                    <a:pt x="375" y="375"/>
                    <a:pt x="376" y="372"/>
                    <a:pt x="380" y="369"/>
                  </a:cubicBezTo>
                  <a:cubicBezTo>
                    <a:pt x="433" y="343"/>
                    <a:pt x="471" y="301"/>
                    <a:pt x="483" y="251"/>
                  </a:cubicBezTo>
                  <a:cubicBezTo>
                    <a:pt x="484" y="247"/>
                    <a:pt x="484" y="247"/>
                    <a:pt x="484" y="247"/>
                  </a:cubicBezTo>
                  <a:cubicBezTo>
                    <a:pt x="486" y="248"/>
                    <a:pt x="486" y="248"/>
                    <a:pt x="486" y="248"/>
                  </a:cubicBezTo>
                  <a:cubicBezTo>
                    <a:pt x="496" y="248"/>
                    <a:pt x="539" y="248"/>
                    <a:pt x="559" y="227"/>
                  </a:cubicBezTo>
                  <a:cubicBezTo>
                    <a:pt x="565" y="221"/>
                    <a:pt x="575" y="203"/>
                    <a:pt x="569" y="182"/>
                  </a:cubicBezTo>
                  <a:cubicBezTo>
                    <a:pt x="568" y="177"/>
                    <a:pt x="561" y="205"/>
                    <a:pt x="549" y="213"/>
                  </a:cubicBezTo>
                  <a:cubicBezTo>
                    <a:pt x="514" y="238"/>
                    <a:pt x="485" y="188"/>
                    <a:pt x="485" y="188"/>
                  </a:cubicBez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8" name="Oval 24"/>
            <p:cNvSpPr>
              <a:spLocks noChangeArrowheads="1"/>
            </p:cNvSpPr>
            <p:nvPr/>
          </p:nvSpPr>
          <p:spPr bwMode="auto">
            <a:xfrm>
              <a:off x="5403851" y="1731963"/>
              <a:ext cx="195263" cy="195263"/>
            </a:xfrm>
            <a:prstGeom prst="ellipse">
              <a:avLst/>
            </a:pr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9" name="Freeform 25"/>
            <p:cNvSpPr>
              <a:spLocks/>
            </p:cNvSpPr>
            <p:nvPr/>
          </p:nvSpPr>
          <p:spPr bwMode="auto">
            <a:xfrm>
              <a:off x="5383213" y="2024063"/>
              <a:ext cx="261938" cy="77788"/>
            </a:xfrm>
            <a:custGeom>
              <a:avLst/>
              <a:gdLst/>
              <a:ahLst/>
              <a:cxnLst>
                <a:cxn ang="0">
                  <a:pos x="174" y="42"/>
                </a:cxn>
                <a:cxn ang="0">
                  <a:pos x="132" y="45"/>
                </a:cxn>
                <a:cxn ang="0">
                  <a:pos x="93" y="40"/>
                </a:cxn>
                <a:cxn ang="0">
                  <a:pos x="49" y="47"/>
                </a:cxn>
                <a:cxn ang="0">
                  <a:pos x="8" y="46"/>
                </a:cxn>
                <a:cxn ang="0">
                  <a:pos x="21" y="17"/>
                </a:cxn>
                <a:cxn ang="0">
                  <a:pos x="93" y="0"/>
                </a:cxn>
                <a:cxn ang="0">
                  <a:pos x="161" y="15"/>
                </a:cxn>
                <a:cxn ang="0">
                  <a:pos x="174" y="42"/>
                </a:cxn>
              </a:cxnLst>
              <a:rect l="0" t="0" r="r" b="b"/>
              <a:pathLst>
                <a:path w="182" h="54">
                  <a:moveTo>
                    <a:pt x="174" y="42"/>
                  </a:moveTo>
                  <a:cubicBezTo>
                    <a:pt x="167" y="50"/>
                    <a:pt x="148" y="51"/>
                    <a:pt x="132" y="45"/>
                  </a:cubicBezTo>
                  <a:cubicBezTo>
                    <a:pt x="132" y="45"/>
                    <a:pt x="119" y="40"/>
                    <a:pt x="93" y="40"/>
                  </a:cubicBezTo>
                  <a:cubicBezTo>
                    <a:pt x="65" y="40"/>
                    <a:pt x="49" y="47"/>
                    <a:pt x="49" y="47"/>
                  </a:cubicBezTo>
                  <a:cubicBezTo>
                    <a:pt x="33" y="54"/>
                    <a:pt x="15" y="53"/>
                    <a:pt x="8" y="46"/>
                  </a:cubicBezTo>
                  <a:cubicBezTo>
                    <a:pt x="0" y="38"/>
                    <a:pt x="6" y="26"/>
                    <a:pt x="21" y="17"/>
                  </a:cubicBezTo>
                  <a:cubicBezTo>
                    <a:pt x="21" y="17"/>
                    <a:pt x="52" y="0"/>
                    <a:pt x="93" y="0"/>
                  </a:cubicBezTo>
                  <a:cubicBezTo>
                    <a:pt x="132" y="0"/>
                    <a:pt x="161" y="15"/>
                    <a:pt x="161" y="15"/>
                  </a:cubicBezTo>
                  <a:cubicBezTo>
                    <a:pt x="176" y="22"/>
                    <a:pt x="182" y="35"/>
                    <a:pt x="174" y="42"/>
                  </a:cubicBez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Oval 26"/>
            <p:cNvSpPr>
              <a:spLocks noChangeArrowheads="1"/>
            </p:cNvSpPr>
            <p:nvPr/>
          </p:nvSpPr>
          <p:spPr bwMode="auto">
            <a:xfrm>
              <a:off x="5249863" y="2066926"/>
              <a:ext cx="61913" cy="63500"/>
            </a:xfrm>
            <a:prstGeom prst="ellipse">
              <a:avLst/>
            </a:pr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1" name="Oval 27"/>
            <p:cNvSpPr>
              <a:spLocks noChangeArrowheads="1"/>
            </p:cNvSpPr>
            <p:nvPr/>
          </p:nvSpPr>
          <p:spPr bwMode="auto">
            <a:xfrm>
              <a:off x="5249863" y="2066926"/>
              <a:ext cx="36513" cy="36513"/>
            </a:xfrm>
            <a:prstGeom prst="ellipse">
              <a:avLst/>
            </a:pr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3" name="Group 190"/>
          <p:cNvGrpSpPr>
            <a:grpSpLocks noChangeAspect="1"/>
          </p:cNvGrpSpPr>
          <p:nvPr/>
        </p:nvGrpSpPr>
        <p:grpSpPr>
          <a:xfrm>
            <a:off x="3270156" y="3048869"/>
            <a:ext cx="394662" cy="286484"/>
            <a:chOff x="3930228" y="6125765"/>
            <a:chExt cx="1903588" cy="1382192"/>
          </a:xfrm>
          <a:solidFill>
            <a:schemeClr val="bg1"/>
          </a:solidFill>
        </p:grpSpPr>
        <p:grpSp>
          <p:nvGrpSpPr>
            <p:cNvPr id="154" name="Group 462"/>
            <p:cNvGrpSpPr/>
            <p:nvPr/>
          </p:nvGrpSpPr>
          <p:grpSpPr>
            <a:xfrm>
              <a:off x="4226835" y="6413797"/>
              <a:ext cx="1310375" cy="539874"/>
              <a:chOff x="3472954" y="5154017"/>
              <a:chExt cx="793751" cy="327025"/>
            </a:xfrm>
            <a:grpFill/>
          </p:grpSpPr>
          <p:sp>
            <p:nvSpPr>
              <p:cNvPr id="156" name="Freeform 468"/>
              <p:cNvSpPr>
                <a:spLocks/>
              </p:cNvSpPr>
              <p:nvPr/>
            </p:nvSpPr>
            <p:spPr bwMode="auto">
              <a:xfrm>
                <a:off x="4046042" y="5273080"/>
                <a:ext cx="31750" cy="85725"/>
              </a:xfrm>
              <a:custGeom>
                <a:avLst/>
                <a:gdLst/>
                <a:ahLst/>
                <a:cxnLst>
                  <a:cxn ang="0">
                    <a:pos x="8" y="0"/>
                  </a:cxn>
                  <a:cxn ang="0">
                    <a:pos x="0" y="8"/>
                  </a:cxn>
                  <a:cxn ang="0">
                    <a:pos x="15" y="44"/>
                  </a:cxn>
                  <a:cxn ang="0">
                    <a:pos x="0" y="79"/>
                  </a:cxn>
                  <a:cxn ang="0">
                    <a:pos x="8" y="87"/>
                  </a:cxn>
                  <a:cxn ang="0">
                    <a:pos x="8" y="0"/>
                  </a:cxn>
                </a:cxnLst>
                <a:rect l="0" t="0" r="r" b="b"/>
                <a:pathLst>
                  <a:path w="32" h="87">
                    <a:moveTo>
                      <a:pt x="8" y="0"/>
                    </a:moveTo>
                    <a:cubicBezTo>
                      <a:pt x="0" y="8"/>
                      <a:pt x="0" y="8"/>
                      <a:pt x="0" y="8"/>
                    </a:cubicBezTo>
                    <a:cubicBezTo>
                      <a:pt x="10" y="18"/>
                      <a:pt x="15" y="31"/>
                      <a:pt x="15" y="44"/>
                    </a:cubicBezTo>
                    <a:cubicBezTo>
                      <a:pt x="15" y="57"/>
                      <a:pt x="10" y="69"/>
                      <a:pt x="0" y="79"/>
                    </a:cubicBezTo>
                    <a:cubicBezTo>
                      <a:pt x="8" y="87"/>
                      <a:pt x="8" y="87"/>
                      <a:pt x="8" y="87"/>
                    </a:cubicBezTo>
                    <a:cubicBezTo>
                      <a:pt x="32" y="63"/>
                      <a:pt x="32" y="24"/>
                      <a:pt x="8" y="0"/>
                    </a:cubicBez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7" name="Freeform 469"/>
              <p:cNvSpPr>
                <a:spLocks/>
              </p:cNvSpPr>
              <p:nvPr/>
            </p:nvSpPr>
            <p:spPr bwMode="auto">
              <a:xfrm>
                <a:off x="4066679" y="5252442"/>
                <a:ext cx="44450" cy="130175"/>
              </a:xfrm>
              <a:custGeom>
                <a:avLst/>
                <a:gdLst/>
                <a:ahLst/>
                <a:cxnLst>
                  <a:cxn ang="0">
                    <a:pos x="10" y="2"/>
                  </a:cxn>
                  <a:cxn ang="0">
                    <a:pos x="8" y="0"/>
                  </a:cxn>
                  <a:cxn ang="0">
                    <a:pos x="0" y="8"/>
                  </a:cxn>
                  <a:cxn ang="0">
                    <a:pos x="2" y="10"/>
                  </a:cxn>
                  <a:cxn ang="0">
                    <a:pos x="25" y="67"/>
                  </a:cxn>
                  <a:cxn ang="0">
                    <a:pos x="2" y="123"/>
                  </a:cxn>
                  <a:cxn ang="0">
                    <a:pos x="10" y="131"/>
                  </a:cxn>
                  <a:cxn ang="0">
                    <a:pos x="10" y="2"/>
                  </a:cxn>
                </a:cxnLst>
                <a:rect l="0" t="0" r="r" b="b"/>
                <a:pathLst>
                  <a:path w="45" h="131">
                    <a:moveTo>
                      <a:pt x="10" y="2"/>
                    </a:moveTo>
                    <a:cubicBezTo>
                      <a:pt x="9" y="2"/>
                      <a:pt x="8" y="1"/>
                      <a:pt x="8" y="0"/>
                    </a:cubicBezTo>
                    <a:cubicBezTo>
                      <a:pt x="0" y="8"/>
                      <a:pt x="0" y="8"/>
                      <a:pt x="0" y="8"/>
                    </a:cubicBezTo>
                    <a:cubicBezTo>
                      <a:pt x="0" y="9"/>
                      <a:pt x="1" y="9"/>
                      <a:pt x="2" y="10"/>
                    </a:cubicBezTo>
                    <a:cubicBezTo>
                      <a:pt x="17" y="26"/>
                      <a:pt x="25" y="46"/>
                      <a:pt x="25" y="67"/>
                    </a:cubicBezTo>
                    <a:cubicBezTo>
                      <a:pt x="25" y="87"/>
                      <a:pt x="17" y="107"/>
                      <a:pt x="2" y="123"/>
                    </a:cubicBezTo>
                    <a:cubicBezTo>
                      <a:pt x="10" y="131"/>
                      <a:pt x="10" y="131"/>
                      <a:pt x="10" y="131"/>
                    </a:cubicBezTo>
                    <a:cubicBezTo>
                      <a:pt x="45" y="95"/>
                      <a:pt x="45" y="38"/>
                      <a:pt x="10" y="2"/>
                    </a:cubicBez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8" name="Freeform 470"/>
              <p:cNvSpPr>
                <a:spLocks/>
              </p:cNvSpPr>
              <p:nvPr/>
            </p:nvSpPr>
            <p:spPr bwMode="auto">
              <a:xfrm>
                <a:off x="4085729" y="5234980"/>
                <a:ext cx="55563" cy="165100"/>
              </a:xfrm>
              <a:custGeom>
                <a:avLst/>
                <a:gdLst/>
                <a:ahLst/>
                <a:cxnLst>
                  <a:cxn ang="0">
                    <a:pos x="10" y="2"/>
                  </a:cxn>
                  <a:cxn ang="0">
                    <a:pos x="8" y="0"/>
                  </a:cxn>
                  <a:cxn ang="0">
                    <a:pos x="0" y="8"/>
                  </a:cxn>
                  <a:cxn ang="0">
                    <a:pos x="2" y="10"/>
                  </a:cxn>
                  <a:cxn ang="0">
                    <a:pos x="34" y="86"/>
                  </a:cxn>
                  <a:cxn ang="0">
                    <a:pos x="2" y="161"/>
                  </a:cxn>
                  <a:cxn ang="0">
                    <a:pos x="10" y="169"/>
                  </a:cxn>
                  <a:cxn ang="0">
                    <a:pos x="10" y="2"/>
                  </a:cxn>
                </a:cxnLst>
                <a:rect l="0" t="0" r="r" b="b"/>
                <a:pathLst>
                  <a:path w="56" h="169">
                    <a:moveTo>
                      <a:pt x="10" y="2"/>
                    </a:moveTo>
                    <a:cubicBezTo>
                      <a:pt x="9" y="1"/>
                      <a:pt x="9" y="1"/>
                      <a:pt x="8" y="0"/>
                    </a:cubicBezTo>
                    <a:cubicBezTo>
                      <a:pt x="0" y="8"/>
                      <a:pt x="0" y="8"/>
                      <a:pt x="0" y="8"/>
                    </a:cubicBezTo>
                    <a:cubicBezTo>
                      <a:pt x="1" y="8"/>
                      <a:pt x="2" y="9"/>
                      <a:pt x="2" y="10"/>
                    </a:cubicBezTo>
                    <a:cubicBezTo>
                      <a:pt x="23" y="31"/>
                      <a:pt x="34" y="58"/>
                      <a:pt x="34" y="86"/>
                    </a:cubicBezTo>
                    <a:cubicBezTo>
                      <a:pt x="34" y="113"/>
                      <a:pt x="23" y="141"/>
                      <a:pt x="2" y="161"/>
                    </a:cubicBezTo>
                    <a:cubicBezTo>
                      <a:pt x="10" y="169"/>
                      <a:pt x="10" y="169"/>
                      <a:pt x="10" y="169"/>
                    </a:cubicBezTo>
                    <a:cubicBezTo>
                      <a:pt x="56" y="123"/>
                      <a:pt x="56" y="48"/>
                      <a:pt x="10" y="2"/>
                    </a:cubicBez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9" name="Freeform 471"/>
              <p:cNvSpPr>
                <a:spLocks/>
              </p:cNvSpPr>
              <p:nvPr/>
            </p:nvSpPr>
            <p:spPr bwMode="auto">
              <a:xfrm>
                <a:off x="4106367" y="5212755"/>
                <a:ext cx="68263" cy="209550"/>
              </a:xfrm>
              <a:custGeom>
                <a:avLst/>
                <a:gdLst/>
                <a:ahLst/>
                <a:cxnLst>
                  <a:cxn ang="0">
                    <a:pos x="10" y="2"/>
                  </a:cxn>
                  <a:cxn ang="0">
                    <a:pos x="8" y="0"/>
                  </a:cxn>
                  <a:cxn ang="0">
                    <a:pos x="0" y="8"/>
                  </a:cxn>
                  <a:cxn ang="0">
                    <a:pos x="2" y="10"/>
                  </a:cxn>
                  <a:cxn ang="0">
                    <a:pos x="42" y="108"/>
                  </a:cxn>
                  <a:cxn ang="0">
                    <a:pos x="2" y="205"/>
                  </a:cxn>
                  <a:cxn ang="0">
                    <a:pos x="10" y="213"/>
                  </a:cxn>
                  <a:cxn ang="0">
                    <a:pos x="10" y="2"/>
                  </a:cxn>
                </a:cxnLst>
                <a:rect l="0" t="0" r="r" b="b"/>
                <a:pathLst>
                  <a:path w="68" h="213">
                    <a:moveTo>
                      <a:pt x="10" y="2"/>
                    </a:moveTo>
                    <a:cubicBezTo>
                      <a:pt x="9" y="2"/>
                      <a:pt x="8" y="1"/>
                      <a:pt x="8" y="0"/>
                    </a:cubicBezTo>
                    <a:cubicBezTo>
                      <a:pt x="0" y="8"/>
                      <a:pt x="0" y="8"/>
                      <a:pt x="0" y="8"/>
                    </a:cubicBezTo>
                    <a:cubicBezTo>
                      <a:pt x="0" y="9"/>
                      <a:pt x="1" y="9"/>
                      <a:pt x="2" y="10"/>
                    </a:cubicBezTo>
                    <a:cubicBezTo>
                      <a:pt x="29" y="37"/>
                      <a:pt x="42" y="72"/>
                      <a:pt x="42" y="108"/>
                    </a:cubicBezTo>
                    <a:cubicBezTo>
                      <a:pt x="42" y="143"/>
                      <a:pt x="29" y="178"/>
                      <a:pt x="2" y="205"/>
                    </a:cubicBezTo>
                    <a:cubicBezTo>
                      <a:pt x="10" y="213"/>
                      <a:pt x="10" y="213"/>
                      <a:pt x="10" y="213"/>
                    </a:cubicBezTo>
                    <a:cubicBezTo>
                      <a:pt x="68" y="155"/>
                      <a:pt x="68" y="60"/>
                      <a:pt x="10" y="2"/>
                    </a:cubicBez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0" name="Freeform 472"/>
              <p:cNvSpPr>
                <a:spLocks/>
              </p:cNvSpPr>
              <p:nvPr/>
            </p:nvSpPr>
            <p:spPr bwMode="auto">
              <a:xfrm>
                <a:off x="4125417" y="5193705"/>
                <a:ext cx="77788" cy="247650"/>
              </a:xfrm>
              <a:custGeom>
                <a:avLst/>
                <a:gdLst/>
                <a:ahLst/>
                <a:cxnLst>
                  <a:cxn ang="0">
                    <a:pos x="10" y="2"/>
                  </a:cxn>
                  <a:cxn ang="0">
                    <a:pos x="8" y="0"/>
                  </a:cxn>
                  <a:cxn ang="0">
                    <a:pos x="0" y="8"/>
                  </a:cxn>
                  <a:cxn ang="0">
                    <a:pos x="2" y="10"/>
                  </a:cxn>
                  <a:cxn ang="0">
                    <a:pos x="51" y="127"/>
                  </a:cxn>
                  <a:cxn ang="0">
                    <a:pos x="2" y="244"/>
                  </a:cxn>
                  <a:cxn ang="0">
                    <a:pos x="10" y="251"/>
                  </a:cxn>
                  <a:cxn ang="0">
                    <a:pos x="10" y="2"/>
                  </a:cxn>
                </a:cxnLst>
                <a:rect l="0" t="0" r="r" b="b"/>
                <a:pathLst>
                  <a:path w="79" h="251">
                    <a:moveTo>
                      <a:pt x="10" y="2"/>
                    </a:moveTo>
                    <a:cubicBezTo>
                      <a:pt x="9" y="1"/>
                      <a:pt x="9" y="1"/>
                      <a:pt x="8" y="0"/>
                    </a:cubicBezTo>
                    <a:cubicBezTo>
                      <a:pt x="0" y="8"/>
                      <a:pt x="0" y="8"/>
                      <a:pt x="0" y="8"/>
                    </a:cubicBezTo>
                    <a:cubicBezTo>
                      <a:pt x="1" y="8"/>
                      <a:pt x="2" y="9"/>
                      <a:pt x="2" y="10"/>
                    </a:cubicBezTo>
                    <a:cubicBezTo>
                      <a:pt x="35" y="42"/>
                      <a:pt x="51" y="84"/>
                      <a:pt x="51" y="127"/>
                    </a:cubicBezTo>
                    <a:cubicBezTo>
                      <a:pt x="51" y="169"/>
                      <a:pt x="35" y="211"/>
                      <a:pt x="2" y="244"/>
                    </a:cubicBezTo>
                    <a:cubicBezTo>
                      <a:pt x="10" y="251"/>
                      <a:pt x="10" y="251"/>
                      <a:pt x="10" y="251"/>
                    </a:cubicBezTo>
                    <a:cubicBezTo>
                      <a:pt x="79" y="182"/>
                      <a:pt x="79" y="71"/>
                      <a:pt x="10" y="2"/>
                    </a:cubicBez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1" name="Freeform 473"/>
              <p:cNvSpPr>
                <a:spLocks/>
              </p:cNvSpPr>
              <p:nvPr/>
            </p:nvSpPr>
            <p:spPr bwMode="auto">
              <a:xfrm>
                <a:off x="4147642" y="5173067"/>
                <a:ext cx="88900" cy="288925"/>
              </a:xfrm>
              <a:custGeom>
                <a:avLst/>
                <a:gdLst/>
                <a:ahLst/>
                <a:cxnLst>
                  <a:cxn ang="0">
                    <a:pos x="10" y="2"/>
                  </a:cxn>
                  <a:cxn ang="0">
                    <a:pos x="8" y="0"/>
                  </a:cxn>
                  <a:cxn ang="0">
                    <a:pos x="0" y="8"/>
                  </a:cxn>
                  <a:cxn ang="0">
                    <a:pos x="2" y="10"/>
                  </a:cxn>
                  <a:cxn ang="0">
                    <a:pos x="59" y="149"/>
                  </a:cxn>
                  <a:cxn ang="0">
                    <a:pos x="2" y="287"/>
                  </a:cxn>
                  <a:cxn ang="0">
                    <a:pos x="10" y="295"/>
                  </a:cxn>
                  <a:cxn ang="0">
                    <a:pos x="10" y="2"/>
                  </a:cxn>
                </a:cxnLst>
                <a:rect l="0" t="0" r="r" b="b"/>
                <a:pathLst>
                  <a:path w="91" h="295">
                    <a:moveTo>
                      <a:pt x="10" y="2"/>
                    </a:moveTo>
                    <a:cubicBezTo>
                      <a:pt x="9" y="2"/>
                      <a:pt x="8" y="1"/>
                      <a:pt x="8" y="0"/>
                    </a:cubicBezTo>
                    <a:cubicBezTo>
                      <a:pt x="0" y="8"/>
                      <a:pt x="0" y="8"/>
                      <a:pt x="0" y="8"/>
                    </a:cubicBezTo>
                    <a:cubicBezTo>
                      <a:pt x="1" y="9"/>
                      <a:pt x="1" y="9"/>
                      <a:pt x="2" y="10"/>
                    </a:cubicBezTo>
                    <a:cubicBezTo>
                      <a:pt x="40" y="48"/>
                      <a:pt x="59" y="98"/>
                      <a:pt x="59" y="149"/>
                    </a:cubicBezTo>
                    <a:cubicBezTo>
                      <a:pt x="59" y="199"/>
                      <a:pt x="40" y="249"/>
                      <a:pt x="2" y="287"/>
                    </a:cubicBezTo>
                    <a:cubicBezTo>
                      <a:pt x="10" y="295"/>
                      <a:pt x="10" y="295"/>
                      <a:pt x="10" y="295"/>
                    </a:cubicBezTo>
                    <a:cubicBezTo>
                      <a:pt x="91" y="214"/>
                      <a:pt x="90" y="83"/>
                      <a:pt x="10" y="2"/>
                    </a:cubicBez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2" name="Freeform 474"/>
              <p:cNvSpPr>
                <a:spLocks/>
              </p:cNvSpPr>
              <p:nvPr/>
            </p:nvSpPr>
            <p:spPr bwMode="auto">
              <a:xfrm>
                <a:off x="4166692" y="5154017"/>
                <a:ext cx="100013" cy="327025"/>
              </a:xfrm>
              <a:custGeom>
                <a:avLst/>
                <a:gdLst/>
                <a:ahLst/>
                <a:cxnLst>
                  <a:cxn ang="0">
                    <a:pos x="10" y="2"/>
                  </a:cxn>
                  <a:cxn ang="0">
                    <a:pos x="8" y="0"/>
                  </a:cxn>
                  <a:cxn ang="0">
                    <a:pos x="0" y="8"/>
                  </a:cxn>
                  <a:cxn ang="0">
                    <a:pos x="2" y="10"/>
                  </a:cxn>
                  <a:cxn ang="0">
                    <a:pos x="68" y="168"/>
                  </a:cxn>
                  <a:cxn ang="0">
                    <a:pos x="2" y="326"/>
                  </a:cxn>
                  <a:cxn ang="0">
                    <a:pos x="10" y="333"/>
                  </a:cxn>
                  <a:cxn ang="0">
                    <a:pos x="10" y="2"/>
                  </a:cxn>
                </a:cxnLst>
                <a:rect l="0" t="0" r="r" b="b"/>
                <a:pathLst>
                  <a:path w="102" h="333">
                    <a:moveTo>
                      <a:pt x="10" y="2"/>
                    </a:moveTo>
                    <a:cubicBezTo>
                      <a:pt x="9" y="1"/>
                      <a:pt x="9" y="0"/>
                      <a:pt x="8" y="0"/>
                    </a:cubicBezTo>
                    <a:cubicBezTo>
                      <a:pt x="0" y="8"/>
                      <a:pt x="0" y="8"/>
                      <a:pt x="0" y="8"/>
                    </a:cubicBezTo>
                    <a:cubicBezTo>
                      <a:pt x="1" y="8"/>
                      <a:pt x="2" y="9"/>
                      <a:pt x="2" y="10"/>
                    </a:cubicBezTo>
                    <a:cubicBezTo>
                      <a:pt x="46" y="53"/>
                      <a:pt x="68" y="110"/>
                      <a:pt x="68" y="168"/>
                    </a:cubicBezTo>
                    <a:cubicBezTo>
                      <a:pt x="68" y="225"/>
                      <a:pt x="46" y="282"/>
                      <a:pt x="2" y="326"/>
                    </a:cubicBezTo>
                    <a:cubicBezTo>
                      <a:pt x="10" y="333"/>
                      <a:pt x="10" y="333"/>
                      <a:pt x="10" y="333"/>
                    </a:cubicBezTo>
                    <a:cubicBezTo>
                      <a:pt x="102" y="242"/>
                      <a:pt x="102" y="93"/>
                      <a:pt x="10" y="2"/>
                    </a:cubicBez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3" name="Freeform 475"/>
              <p:cNvSpPr>
                <a:spLocks/>
              </p:cNvSpPr>
              <p:nvPr/>
            </p:nvSpPr>
            <p:spPr bwMode="auto">
              <a:xfrm>
                <a:off x="3661867" y="5273080"/>
                <a:ext cx="31750" cy="85725"/>
              </a:xfrm>
              <a:custGeom>
                <a:avLst/>
                <a:gdLst/>
                <a:ahLst/>
                <a:cxnLst>
                  <a:cxn ang="0">
                    <a:pos x="24" y="0"/>
                  </a:cxn>
                  <a:cxn ang="0">
                    <a:pos x="32" y="8"/>
                  </a:cxn>
                  <a:cxn ang="0">
                    <a:pos x="17" y="44"/>
                  </a:cxn>
                  <a:cxn ang="0">
                    <a:pos x="32" y="79"/>
                  </a:cxn>
                  <a:cxn ang="0">
                    <a:pos x="24" y="87"/>
                  </a:cxn>
                  <a:cxn ang="0">
                    <a:pos x="24" y="0"/>
                  </a:cxn>
                </a:cxnLst>
                <a:rect l="0" t="0" r="r" b="b"/>
                <a:pathLst>
                  <a:path w="32" h="87">
                    <a:moveTo>
                      <a:pt x="24" y="0"/>
                    </a:moveTo>
                    <a:cubicBezTo>
                      <a:pt x="32" y="8"/>
                      <a:pt x="32" y="8"/>
                      <a:pt x="32" y="8"/>
                    </a:cubicBezTo>
                    <a:cubicBezTo>
                      <a:pt x="22" y="18"/>
                      <a:pt x="17" y="31"/>
                      <a:pt x="17" y="44"/>
                    </a:cubicBezTo>
                    <a:cubicBezTo>
                      <a:pt x="17" y="57"/>
                      <a:pt x="22" y="69"/>
                      <a:pt x="32" y="79"/>
                    </a:cubicBezTo>
                    <a:cubicBezTo>
                      <a:pt x="24" y="87"/>
                      <a:pt x="24" y="87"/>
                      <a:pt x="24" y="87"/>
                    </a:cubicBezTo>
                    <a:cubicBezTo>
                      <a:pt x="0" y="63"/>
                      <a:pt x="0" y="24"/>
                      <a:pt x="24" y="0"/>
                    </a:cubicBez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4" name="Freeform 476"/>
              <p:cNvSpPr>
                <a:spLocks/>
              </p:cNvSpPr>
              <p:nvPr/>
            </p:nvSpPr>
            <p:spPr bwMode="auto">
              <a:xfrm>
                <a:off x="3628529" y="5252442"/>
                <a:ext cx="44450" cy="130175"/>
              </a:xfrm>
              <a:custGeom>
                <a:avLst/>
                <a:gdLst/>
                <a:ahLst/>
                <a:cxnLst>
                  <a:cxn ang="0">
                    <a:pos x="35" y="2"/>
                  </a:cxn>
                  <a:cxn ang="0">
                    <a:pos x="37" y="0"/>
                  </a:cxn>
                  <a:cxn ang="0">
                    <a:pos x="45" y="8"/>
                  </a:cxn>
                  <a:cxn ang="0">
                    <a:pos x="43" y="10"/>
                  </a:cxn>
                  <a:cxn ang="0">
                    <a:pos x="20" y="67"/>
                  </a:cxn>
                  <a:cxn ang="0">
                    <a:pos x="43" y="123"/>
                  </a:cxn>
                  <a:cxn ang="0">
                    <a:pos x="35" y="131"/>
                  </a:cxn>
                  <a:cxn ang="0">
                    <a:pos x="35" y="2"/>
                  </a:cxn>
                </a:cxnLst>
                <a:rect l="0" t="0" r="r" b="b"/>
                <a:pathLst>
                  <a:path w="45" h="131">
                    <a:moveTo>
                      <a:pt x="35" y="2"/>
                    </a:moveTo>
                    <a:cubicBezTo>
                      <a:pt x="36" y="2"/>
                      <a:pt x="37" y="1"/>
                      <a:pt x="37" y="0"/>
                    </a:cubicBezTo>
                    <a:cubicBezTo>
                      <a:pt x="45" y="8"/>
                      <a:pt x="45" y="8"/>
                      <a:pt x="45" y="8"/>
                    </a:cubicBezTo>
                    <a:cubicBezTo>
                      <a:pt x="44" y="9"/>
                      <a:pt x="44" y="9"/>
                      <a:pt x="43" y="10"/>
                    </a:cubicBezTo>
                    <a:cubicBezTo>
                      <a:pt x="28" y="26"/>
                      <a:pt x="20" y="46"/>
                      <a:pt x="20" y="67"/>
                    </a:cubicBezTo>
                    <a:cubicBezTo>
                      <a:pt x="20" y="87"/>
                      <a:pt x="27" y="107"/>
                      <a:pt x="43" y="123"/>
                    </a:cubicBezTo>
                    <a:cubicBezTo>
                      <a:pt x="35" y="131"/>
                      <a:pt x="35" y="131"/>
                      <a:pt x="35" y="131"/>
                    </a:cubicBezTo>
                    <a:cubicBezTo>
                      <a:pt x="0" y="95"/>
                      <a:pt x="0" y="38"/>
                      <a:pt x="35" y="2"/>
                    </a:cubicBez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5" name="Freeform 477"/>
              <p:cNvSpPr>
                <a:spLocks/>
              </p:cNvSpPr>
              <p:nvPr/>
            </p:nvSpPr>
            <p:spPr bwMode="auto">
              <a:xfrm>
                <a:off x="3598367" y="5234980"/>
                <a:ext cx="55563" cy="165100"/>
              </a:xfrm>
              <a:custGeom>
                <a:avLst/>
                <a:gdLst/>
                <a:ahLst/>
                <a:cxnLst>
                  <a:cxn ang="0">
                    <a:pos x="46" y="2"/>
                  </a:cxn>
                  <a:cxn ang="0">
                    <a:pos x="48" y="0"/>
                  </a:cxn>
                  <a:cxn ang="0">
                    <a:pos x="56" y="8"/>
                  </a:cxn>
                  <a:cxn ang="0">
                    <a:pos x="54" y="10"/>
                  </a:cxn>
                  <a:cxn ang="0">
                    <a:pos x="22" y="86"/>
                  </a:cxn>
                  <a:cxn ang="0">
                    <a:pos x="54" y="161"/>
                  </a:cxn>
                  <a:cxn ang="0">
                    <a:pos x="46" y="169"/>
                  </a:cxn>
                  <a:cxn ang="0">
                    <a:pos x="46" y="2"/>
                  </a:cxn>
                </a:cxnLst>
                <a:rect l="0" t="0" r="r" b="b"/>
                <a:pathLst>
                  <a:path w="56" h="169">
                    <a:moveTo>
                      <a:pt x="46" y="2"/>
                    </a:moveTo>
                    <a:cubicBezTo>
                      <a:pt x="47" y="1"/>
                      <a:pt x="47" y="1"/>
                      <a:pt x="48" y="0"/>
                    </a:cubicBezTo>
                    <a:cubicBezTo>
                      <a:pt x="56" y="8"/>
                      <a:pt x="56" y="8"/>
                      <a:pt x="56" y="8"/>
                    </a:cubicBezTo>
                    <a:cubicBezTo>
                      <a:pt x="55" y="8"/>
                      <a:pt x="54" y="9"/>
                      <a:pt x="54" y="10"/>
                    </a:cubicBezTo>
                    <a:cubicBezTo>
                      <a:pt x="33" y="31"/>
                      <a:pt x="22" y="58"/>
                      <a:pt x="22" y="86"/>
                    </a:cubicBezTo>
                    <a:cubicBezTo>
                      <a:pt x="22" y="113"/>
                      <a:pt x="33" y="141"/>
                      <a:pt x="54" y="161"/>
                    </a:cubicBezTo>
                    <a:cubicBezTo>
                      <a:pt x="46" y="169"/>
                      <a:pt x="46" y="169"/>
                      <a:pt x="46" y="169"/>
                    </a:cubicBezTo>
                    <a:cubicBezTo>
                      <a:pt x="0" y="123"/>
                      <a:pt x="0" y="48"/>
                      <a:pt x="46" y="2"/>
                    </a:cubicBez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6" name="Freeform 478"/>
              <p:cNvSpPr>
                <a:spLocks/>
              </p:cNvSpPr>
              <p:nvPr/>
            </p:nvSpPr>
            <p:spPr bwMode="auto">
              <a:xfrm>
                <a:off x="3565029" y="5212755"/>
                <a:ext cx="66675" cy="209550"/>
              </a:xfrm>
              <a:custGeom>
                <a:avLst/>
                <a:gdLst/>
                <a:ahLst/>
                <a:cxnLst>
                  <a:cxn ang="0">
                    <a:pos x="58" y="2"/>
                  </a:cxn>
                  <a:cxn ang="0">
                    <a:pos x="60" y="0"/>
                  </a:cxn>
                  <a:cxn ang="0">
                    <a:pos x="68" y="8"/>
                  </a:cxn>
                  <a:cxn ang="0">
                    <a:pos x="66" y="10"/>
                  </a:cxn>
                  <a:cxn ang="0">
                    <a:pos x="26" y="108"/>
                  </a:cxn>
                  <a:cxn ang="0">
                    <a:pos x="66" y="205"/>
                  </a:cxn>
                  <a:cxn ang="0">
                    <a:pos x="58" y="213"/>
                  </a:cxn>
                  <a:cxn ang="0">
                    <a:pos x="58" y="2"/>
                  </a:cxn>
                </a:cxnLst>
                <a:rect l="0" t="0" r="r" b="b"/>
                <a:pathLst>
                  <a:path w="68" h="213">
                    <a:moveTo>
                      <a:pt x="58" y="2"/>
                    </a:moveTo>
                    <a:cubicBezTo>
                      <a:pt x="59" y="2"/>
                      <a:pt x="60" y="1"/>
                      <a:pt x="60" y="0"/>
                    </a:cubicBezTo>
                    <a:cubicBezTo>
                      <a:pt x="68" y="8"/>
                      <a:pt x="68" y="8"/>
                      <a:pt x="68" y="8"/>
                    </a:cubicBezTo>
                    <a:cubicBezTo>
                      <a:pt x="67" y="9"/>
                      <a:pt x="67" y="9"/>
                      <a:pt x="66" y="10"/>
                    </a:cubicBezTo>
                    <a:cubicBezTo>
                      <a:pt x="39" y="37"/>
                      <a:pt x="26" y="72"/>
                      <a:pt x="26" y="108"/>
                    </a:cubicBezTo>
                    <a:cubicBezTo>
                      <a:pt x="26" y="143"/>
                      <a:pt x="39" y="178"/>
                      <a:pt x="66" y="205"/>
                    </a:cubicBezTo>
                    <a:cubicBezTo>
                      <a:pt x="58" y="213"/>
                      <a:pt x="58" y="213"/>
                      <a:pt x="58" y="213"/>
                    </a:cubicBezTo>
                    <a:cubicBezTo>
                      <a:pt x="0" y="155"/>
                      <a:pt x="0" y="60"/>
                      <a:pt x="58" y="2"/>
                    </a:cubicBez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7" name="Freeform 479"/>
              <p:cNvSpPr>
                <a:spLocks/>
              </p:cNvSpPr>
              <p:nvPr/>
            </p:nvSpPr>
            <p:spPr bwMode="auto">
              <a:xfrm>
                <a:off x="3534867" y="5193705"/>
                <a:ext cx="77788" cy="247650"/>
              </a:xfrm>
              <a:custGeom>
                <a:avLst/>
                <a:gdLst/>
                <a:ahLst/>
                <a:cxnLst>
                  <a:cxn ang="0">
                    <a:pos x="69" y="2"/>
                  </a:cxn>
                  <a:cxn ang="0">
                    <a:pos x="71" y="0"/>
                  </a:cxn>
                  <a:cxn ang="0">
                    <a:pos x="79" y="8"/>
                  </a:cxn>
                  <a:cxn ang="0">
                    <a:pos x="77" y="10"/>
                  </a:cxn>
                  <a:cxn ang="0">
                    <a:pos x="28" y="127"/>
                  </a:cxn>
                  <a:cxn ang="0">
                    <a:pos x="77" y="244"/>
                  </a:cxn>
                  <a:cxn ang="0">
                    <a:pos x="69" y="251"/>
                  </a:cxn>
                  <a:cxn ang="0">
                    <a:pos x="69" y="2"/>
                  </a:cxn>
                </a:cxnLst>
                <a:rect l="0" t="0" r="r" b="b"/>
                <a:pathLst>
                  <a:path w="79" h="251">
                    <a:moveTo>
                      <a:pt x="69" y="2"/>
                    </a:moveTo>
                    <a:cubicBezTo>
                      <a:pt x="70" y="1"/>
                      <a:pt x="70" y="1"/>
                      <a:pt x="71" y="0"/>
                    </a:cubicBezTo>
                    <a:cubicBezTo>
                      <a:pt x="79" y="8"/>
                      <a:pt x="79" y="8"/>
                      <a:pt x="79" y="8"/>
                    </a:cubicBezTo>
                    <a:cubicBezTo>
                      <a:pt x="78" y="8"/>
                      <a:pt x="77" y="9"/>
                      <a:pt x="77" y="10"/>
                    </a:cubicBezTo>
                    <a:cubicBezTo>
                      <a:pt x="44" y="42"/>
                      <a:pt x="28" y="84"/>
                      <a:pt x="28" y="127"/>
                    </a:cubicBezTo>
                    <a:cubicBezTo>
                      <a:pt x="28" y="169"/>
                      <a:pt x="44" y="211"/>
                      <a:pt x="77" y="244"/>
                    </a:cubicBezTo>
                    <a:cubicBezTo>
                      <a:pt x="69" y="251"/>
                      <a:pt x="69" y="251"/>
                      <a:pt x="69" y="251"/>
                    </a:cubicBezTo>
                    <a:cubicBezTo>
                      <a:pt x="0" y="182"/>
                      <a:pt x="0" y="71"/>
                      <a:pt x="69" y="2"/>
                    </a:cubicBez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8" name="Freeform 480"/>
              <p:cNvSpPr>
                <a:spLocks/>
              </p:cNvSpPr>
              <p:nvPr/>
            </p:nvSpPr>
            <p:spPr bwMode="auto">
              <a:xfrm>
                <a:off x="3501529" y="5173067"/>
                <a:ext cx="90488" cy="288925"/>
              </a:xfrm>
              <a:custGeom>
                <a:avLst/>
                <a:gdLst/>
                <a:ahLst/>
                <a:cxnLst>
                  <a:cxn ang="0">
                    <a:pos x="81" y="2"/>
                  </a:cxn>
                  <a:cxn ang="0">
                    <a:pos x="83" y="0"/>
                  </a:cxn>
                  <a:cxn ang="0">
                    <a:pos x="91" y="8"/>
                  </a:cxn>
                  <a:cxn ang="0">
                    <a:pos x="89" y="10"/>
                  </a:cxn>
                  <a:cxn ang="0">
                    <a:pos x="32" y="149"/>
                  </a:cxn>
                  <a:cxn ang="0">
                    <a:pos x="89" y="287"/>
                  </a:cxn>
                  <a:cxn ang="0">
                    <a:pos x="81" y="295"/>
                  </a:cxn>
                  <a:cxn ang="0">
                    <a:pos x="81" y="2"/>
                  </a:cxn>
                </a:cxnLst>
                <a:rect l="0" t="0" r="r" b="b"/>
                <a:pathLst>
                  <a:path w="91" h="295">
                    <a:moveTo>
                      <a:pt x="81" y="2"/>
                    </a:moveTo>
                    <a:cubicBezTo>
                      <a:pt x="82" y="2"/>
                      <a:pt x="83" y="1"/>
                      <a:pt x="83" y="0"/>
                    </a:cubicBezTo>
                    <a:cubicBezTo>
                      <a:pt x="91" y="8"/>
                      <a:pt x="91" y="8"/>
                      <a:pt x="91" y="8"/>
                    </a:cubicBezTo>
                    <a:cubicBezTo>
                      <a:pt x="90" y="9"/>
                      <a:pt x="90" y="9"/>
                      <a:pt x="89" y="10"/>
                    </a:cubicBezTo>
                    <a:cubicBezTo>
                      <a:pt x="51" y="48"/>
                      <a:pt x="32" y="98"/>
                      <a:pt x="32" y="149"/>
                    </a:cubicBezTo>
                    <a:cubicBezTo>
                      <a:pt x="32" y="199"/>
                      <a:pt x="51" y="249"/>
                      <a:pt x="89" y="287"/>
                    </a:cubicBezTo>
                    <a:cubicBezTo>
                      <a:pt x="81" y="295"/>
                      <a:pt x="81" y="295"/>
                      <a:pt x="81" y="295"/>
                    </a:cubicBezTo>
                    <a:cubicBezTo>
                      <a:pt x="0" y="214"/>
                      <a:pt x="0" y="83"/>
                      <a:pt x="81" y="2"/>
                    </a:cubicBez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9" name="Freeform 481"/>
              <p:cNvSpPr>
                <a:spLocks/>
              </p:cNvSpPr>
              <p:nvPr/>
            </p:nvSpPr>
            <p:spPr bwMode="auto">
              <a:xfrm>
                <a:off x="3472954" y="5154017"/>
                <a:ext cx="100013" cy="327025"/>
              </a:xfrm>
              <a:custGeom>
                <a:avLst/>
                <a:gdLst/>
                <a:ahLst/>
                <a:cxnLst>
                  <a:cxn ang="0">
                    <a:pos x="92" y="2"/>
                  </a:cxn>
                  <a:cxn ang="0">
                    <a:pos x="94" y="0"/>
                  </a:cxn>
                  <a:cxn ang="0">
                    <a:pos x="102" y="8"/>
                  </a:cxn>
                  <a:cxn ang="0">
                    <a:pos x="100" y="10"/>
                  </a:cxn>
                  <a:cxn ang="0">
                    <a:pos x="34" y="168"/>
                  </a:cxn>
                  <a:cxn ang="0">
                    <a:pos x="99" y="326"/>
                  </a:cxn>
                  <a:cxn ang="0">
                    <a:pos x="92" y="333"/>
                  </a:cxn>
                  <a:cxn ang="0">
                    <a:pos x="92" y="2"/>
                  </a:cxn>
                </a:cxnLst>
                <a:rect l="0" t="0" r="r" b="b"/>
                <a:pathLst>
                  <a:path w="102" h="333">
                    <a:moveTo>
                      <a:pt x="92" y="2"/>
                    </a:moveTo>
                    <a:cubicBezTo>
                      <a:pt x="92" y="1"/>
                      <a:pt x="93" y="0"/>
                      <a:pt x="94" y="0"/>
                    </a:cubicBezTo>
                    <a:cubicBezTo>
                      <a:pt x="102" y="8"/>
                      <a:pt x="102" y="8"/>
                      <a:pt x="102" y="8"/>
                    </a:cubicBezTo>
                    <a:cubicBezTo>
                      <a:pt x="101" y="8"/>
                      <a:pt x="100" y="9"/>
                      <a:pt x="100" y="10"/>
                    </a:cubicBezTo>
                    <a:cubicBezTo>
                      <a:pt x="56" y="53"/>
                      <a:pt x="34" y="110"/>
                      <a:pt x="34" y="168"/>
                    </a:cubicBezTo>
                    <a:cubicBezTo>
                      <a:pt x="34" y="225"/>
                      <a:pt x="56" y="282"/>
                      <a:pt x="99" y="326"/>
                    </a:cubicBezTo>
                    <a:cubicBezTo>
                      <a:pt x="92" y="333"/>
                      <a:pt x="92" y="333"/>
                      <a:pt x="92" y="333"/>
                    </a:cubicBezTo>
                    <a:cubicBezTo>
                      <a:pt x="0" y="242"/>
                      <a:pt x="0" y="93"/>
                      <a:pt x="92" y="2"/>
                    </a:cubicBez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0" name="Freeform 482"/>
              <p:cNvSpPr>
                <a:spLocks noEditPoints="1"/>
              </p:cNvSpPr>
              <p:nvPr/>
            </p:nvSpPr>
            <p:spPr bwMode="auto">
              <a:xfrm>
                <a:off x="3707904" y="5157192"/>
                <a:ext cx="322263" cy="320675"/>
              </a:xfrm>
              <a:custGeom>
                <a:avLst/>
                <a:gdLst/>
                <a:ahLst/>
                <a:cxnLst>
                  <a:cxn ang="0">
                    <a:pos x="297" y="258"/>
                  </a:cxn>
                  <a:cxn ang="0">
                    <a:pos x="298" y="70"/>
                  </a:cxn>
                  <a:cxn ang="0">
                    <a:pos x="0" y="164"/>
                  </a:cxn>
                  <a:cxn ang="0">
                    <a:pos x="296" y="260"/>
                  </a:cxn>
                  <a:cxn ang="0">
                    <a:pos x="313" y="152"/>
                  </a:cxn>
                  <a:cxn ang="0">
                    <a:pos x="274" y="153"/>
                  </a:cxn>
                  <a:cxn ang="0">
                    <a:pos x="292" y="86"/>
                  </a:cxn>
                  <a:cxn ang="0">
                    <a:pos x="201" y="91"/>
                  </a:cxn>
                  <a:cxn ang="0">
                    <a:pos x="250" y="89"/>
                  </a:cxn>
                  <a:cxn ang="0">
                    <a:pos x="205" y="157"/>
                  </a:cxn>
                  <a:cxn ang="0">
                    <a:pos x="249" y="241"/>
                  </a:cxn>
                  <a:cxn ang="0">
                    <a:pos x="201" y="239"/>
                  </a:cxn>
                  <a:cxn ang="0">
                    <a:pos x="262" y="173"/>
                  </a:cxn>
                  <a:cxn ang="0">
                    <a:pos x="255" y="70"/>
                  </a:cxn>
                  <a:cxn ang="0">
                    <a:pos x="217" y="20"/>
                  </a:cxn>
                  <a:cxn ang="0">
                    <a:pos x="238" y="64"/>
                  </a:cxn>
                  <a:cxn ang="0">
                    <a:pos x="198" y="66"/>
                  </a:cxn>
                  <a:cxn ang="0">
                    <a:pos x="192" y="18"/>
                  </a:cxn>
                  <a:cxn ang="0">
                    <a:pos x="141" y="90"/>
                  </a:cxn>
                  <a:cxn ang="0">
                    <a:pos x="191" y="90"/>
                  </a:cxn>
                  <a:cxn ang="0">
                    <a:pos x="136" y="157"/>
                  </a:cxn>
                  <a:cxn ang="0">
                    <a:pos x="191" y="240"/>
                  </a:cxn>
                  <a:cxn ang="0">
                    <a:pos x="141" y="240"/>
                  </a:cxn>
                  <a:cxn ang="0">
                    <a:pos x="195" y="173"/>
                  </a:cxn>
                  <a:cxn ang="0">
                    <a:pos x="167" y="14"/>
                  </a:cxn>
                  <a:cxn ang="0">
                    <a:pos x="186" y="58"/>
                  </a:cxn>
                  <a:cxn ang="0">
                    <a:pos x="143" y="70"/>
                  </a:cxn>
                  <a:cxn ang="0">
                    <a:pos x="161" y="15"/>
                  </a:cxn>
                  <a:cxn ang="0">
                    <a:pos x="149" y="15"/>
                  </a:cxn>
                  <a:cxn ang="0">
                    <a:pos x="134" y="70"/>
                  </a:cxn>
                  <a:cxn ang="0">
                    <a:pos x="139" y="20"/>
                  </a:cxn>
                  <a:cxn ang="0">
                    <a:pos x="131" y="239"/>
                  </a:cxn>
                  <a:cxn ang="0">
                    <a:pos x="87" y="241"/>
                  </a:cxn>
                  <a:cxn ang="0">
                    <a:pos x="127" y="173"/>
                  </a:cxn>
                  <a:cxn ang="0">
                    <a:pos x="86" y="89"/>
                  </a:cxn>
                  <a:cxn ang="0">
                    <a:pos x="131" y="91"/>
                  </a:cxn>
                  <a:cxn ang="0">
                    <a:pos x="74" y="157"/>
                  </a:cxn>
                  <a:cxn ang="0">
                    <a:pos x="82" y="67"/>
                  </a:cxn>
                  <a:cxn ang="0">
                    <a:pos x="125" y="17"/>
                  </a:cxn>
                  <a:cxn ang="0">
                    <a:pos x="36" y="86"/>
                  </a:cxn>
                  <a:cxn ang="0">
                    <a:pos x="62" y="153"/>
                  </a:cxn>
                  <a:cxn ang="0">
                    <a:pos x="14" y="152"/>
                  </a:cxn>
                  <a:cxn ang="0">
                    <a:pos x="15" y="178"/>
                  </a:cxn>
                  <a:cxn ang="0">
                    <a:pos x="62" y="177"/>
                  </a:cxn>
                  <a:cxn ang="0">
                    <a:pos x="37" y="243"/>
                  </a:cxn>
                  <a:cxn ang="0">
                    <a:pos x="49" y="260"/>
                  </a:cxn>
                  <a:cxn ang="0">
                    <a:pos x="125" y="311"/>
                  </a:cxn>
                  <a:cxn ang="0">
                    <a:pos x="95" y="260"/>
                  </a:cxn>
                  <a:cxn ang="0">
                    <a:pos x="145" y="302"/>
                  </a:cxn>
                  <a:cxn ang="0">
                    <a:pos x="170" y="313"/>
                  </a:cxn>
                  <a:cxn ang="0">
                    <a:pos x="162" y="313"/>
                  </a:cxn>
                  <a:cxn ang="0">
                    <a:pos x="145" y="265"/>
                  </a:cxn>
                  <a:cxn ang="0">
                    <a:pos x="187" y="265"/>
                  </a:cxn>
                  <a:cxn ang="0">
                    <a:pos x="170" y="313"/>
                  </a:cxn>
                  <a:cxn ang="0">
                    <a:pos x="186" y="304"/>
                  </a:cxn>
                  <a:cxn ang="0">
                    <a:pos x="240" y="260"/>
                  </a:cxn>
                  <a:cxn ang="0">
                    <a:pos x="218" y="305"/>
                  </a:cxn>
                  <a:cxn ang="0">
                    <a:pos x="279" y="260"/>
                  </a:cxn>
                  <a:cxn ang="0">
                    <a:pos x="261" y="243"/>
                  </a:cxn>
                  <a:cxn ang="0">
                    <a:pos x="274" y="173"/>
                  </a:cxn>
                  <a:cxn ang="0">
                    <a:pos x="292" y="241"/>
                  </a:cxn>
                </a:cxnLst>
                <a:rect l="0" t="0" r="r" b="b"/>
                <a:pathLst>
                  <a:path w="327" h="327">
                    <a:moveTo>
                      <a:pt x="296" y="260"/>
                    </a:moveTo>
                    <a:cubicBezTo>
                      <a:pt x="297" y="260"/>
                      <a:pt x="297" y="260"/>
                      <a:pt x="297" y="260"/>
                    </a:cubicBezTo>
                    <a:cubicBezTo>
                      <a:pt x="297" y="258"/>
                      <a:pt x="297" y="258"/>
                      <a:pt x="297" y="258"/>
                    </a:cubicBezTo>
                    <a:cubicBezTo>
                      <a:pt x="298" y="257"/>
                      <a:pt x="298" y="257"/>
                      <a:pt x="298" y="257"/>
                    </a:cubicBezTo>
                    <a:cubicBezTo>
                      <a:pt x="317" y="230"/>
                      <a:pt x="327" y="197"/>
                      <a:pt x="327" y="164"/>
                    </a:cubicBezTo>
                    <a:cubicBezTo>
                      <a:pt x="327" y="130"/>
                      <a:pt x="317" y="98"/>
                      <a:pt x="298" y="70"/>
                    </a:cubicBezTo>
                    <a:cubicBezTo>
                      <a:pt x="296" y="68"/>
                      <a:pt x="296" y="68"/>
                      <a:pt x="296" y="68"/>
                    </a:cubicBezTo>
                    <a:cubicBezTo>
                      <a:pt x="266" y="25"/>
                      <a:pt x="216" y="0"/>
                      <a:pt x="164" y="0"/>
                    </a:cubicBezTo>
                    <a:cubicBezTo>
                      <a:pt x="73" y="0"/>
                      <a:pt x="0" y="73"/>
                      <a:pt x="0" y="164"/>
                    </a:cubicBezTo>
                    <a:cubicBezTo>
                      <a:pt x="0" y="254"/>
                      <a:pt x="73" y="327"/>
                      <a:pt x="164" y="327"/>
                    </a:cubicBezTo>
                    <a:cubicBezTo>
                      <a:pt x="216" y="327"/>
                      <a:pt x="263" y="303"/>
                      <a:pt x="295" y="261"/>
                    </a:cubicBezTo>
                    <a:lnTo>
                      <a:pt x="296" y="260"/>
                    </a:lnTo>
                    <a:close/>
                    <a:moveTo>
                      <a:pt x="292" y="86"/>
                    </a:moveTo>
                    <a:cubicBezTo>
                      <a:pt x="293" y="88"/>
                      <a:pt x="293" y="88"/>
                      <a:pt x="293" y="88"/>
                    </a:cubicBezTo>
                    <a:cubicBezTo>
                      <a:pt x="304" y="108"/>
                      <a:pt x="311" y="130"/>
                      <a:pt x="313" y="152"/>
                    </a:cubicBezTo>
                    <a:cubicBezTo>
                      <a:pt x="313" y="157"/>
                      <a:pt x="313" y="157"/>
                      <a:pt x="313" y="157"/>
                    </a:cubicBezTo>
                    <a:cubicBezTo>
                      <a:pt x="274" y="157"/>
                      <a:pt x="274" y="157"/>
                      <a:pt x="274" y="157"/>
                    </a:cubicBezTo>
                    <a:cubicBezTo>
                      <a:pt x="274" y="153"/>
                      <a:pt x="274" y="153"/>
                      <a:pt x="274" y="153"/>
                    </a:cubicBezTo>
                    <a:cubicBezTo>
                      <a:pt x="273" y="131"/>
                      <a:pt x="269" y="111"/>
                      <a:pt x="263" y="92"/>
                    </a:cubicBezTo>
                    <a:cubicBezTo>
                      <a:pt x="261" y="86"/>
                      <a:pt x="261" y="86"/>
                      <a:pt x="261" y="86"/>
                    </a:cubicBezTo>
                    <a:lnTo>
                      <a:pt x="292" y="86"/>
                    </a:lnTo>
                    <a:close/>
                    <a:moveTo>
                      <a:pt x="205" y="157"/>
                    </a:moveTo>
                    <a:cubicBezTo>
                      <a:pt x="205" y="153"/>
                      <a:pt x="205" y="153"/>
                      <a:pt x="205" y="153"/>
                    </a:cubicBezTo>
                    <a:cubicBezTo>
                      <a:pt x="205" y="138"/>
                      <a:pt x="204" y="115"/>
                      <a:pt x="201" y="91"/>
                    </a:cubicBezTo>
                    <a:cubicBezTo>
                      <a:pt x="201" y="86"/>
                      <a:pt x="201" y="86"/>
                      <a:pt x="201" y="86"/>
                    </a:cubicBezTo>
                    <a:cubicBezTo>
                      <a:pt x="249" y="86"/>
                      <a:pt x="249" y="86"/>
                      <a:pt x="249" y="86"/>
                    </a:cubicBezTo>
                    <a:cubicBezTo>
                      <a:pt x="250" y="89"/>
                      <a:pt x="250" y="89"/>
                      <a:pt x="250" y="89"/>
                    </a:cubicBezTo>
                    <a:cubicBezTo>
                      <a:pt x="257" y="109"/>
                      <a:pt x="261" y="130"/>
                      <a:pt x="262" y="152"/>
                    </a:cubicBezTo>
                    <a:cubicBezTo>
                      <a:pt x="262" y="157"/>
                      <a:pt x="262" y="157"/>
                      <a:pt x="262" y="157"/>
                    </a:cubicBezTo>
                    <a:lnTo>
                      <a:pt x="205" y="157"/>
                    </a:lnTo>
                    <a:close/>
                    <a:moveTo>
                      <a:pt x="262" y="173"/>
                    </a:moveTo>
                    <a:cubicBezTo>
                      <a:pt x="262" y="178"/>
                      <a:pt x="262" y="178"/>
                      <a:pt x="262" y="178"/>
                    </a:cubicBezTo>
                    <a:cubicBezTo>
                      <a:pt x="260" y="200"/>
                      <a:pt x="256" y="221"/>
                      <a:pt x="249" y="241"/>
                    </a:cubicBezTo>
                    <a:cubicBezTo>
                      <a:pt x="248" y="243"/>
                      <a:pt x="248" y="243"/>
                      <a:pt x="248" y="243"/>
                    </a:cubicBezTo>
                    <a:cubicBezTo>
                      <a:pt x="200" y="243"/>
                      <a:pt x="200" y="243"/>
                      <a:pt x="200" y="243"/>
                    </a:cubicBezTo>
                    <a:cubicBezTo>
                      <a:pt x="201" y="239"/>
                      <a:pt x="201" y="239"/>
                      <a:pt x="201" y="239"/>
                    </a:cubicBezTo>
                    <a:cubicBezTo>
                      <a:pt x="204" y="215"/>
                      <a:pt x="205" y="192"/>
                      <a:pt x="205" y="177"/>
                    </a:cubicBezTo>
                    <a:cubicBezTo>
                      <a:pt x="205" y="173"/>
                      <a:pt x="205" y="173"/>
                      <a:pt x="205" y="173"/>
                    </a:cubicBezTo>
                    <a:lnTo>
                      <a:pt x="262" y="173"/>
                    </a:lnTo>
                    <a:close/>
                    <a:moveTo>
                      <a:pt x="274" y="63"/>
                    </a:moveTo>
                    <a:cubicBezTo>
                      <a:pt x="281" y="70"/>
                      <a:pt x="281" y="70"/>
                      <a:pt x="281" y="70"/>
                    </a:cubicBezTo>
                    <a:cubicBezTo>
                      <a:pt x="255" y="70"/>
                      <a:pt x="255" y="70"/>
                      <a:pt x="255" y="70"/>
                    </a:cubicBezTo>
                    <a:cubicBezTo>
                      <a:pt x="254" y="67"/>
                      <a:pt x="254" y="67"/>
                      <a:pt x="254" y="67"/>
                    </a:cubicBezTo>
                    <a:cubicBezTo>
                      <a:pt x="251" y="61"/>
                      <a:pt x="247" y="55"/>
                      <a:pt x="244" y="50"/>
                    </a:cubicBezTo>
                    <a:cubicBezTo>
                      <a:pt x="237" y="38"/>
                      <a:pt x="219" y="22"/>
                      <a:pt x="217" y="20"/>
                    </a:cubicBezTo>
                    <a:cubicBezTo>
                      <a:pt x="217" y="20"/>
                      <a:pt x="247" y="33"/>
                      <a:pt x="274" y="63"/>
                    </a:cubicBezTo>
                    <a:close/>
                    <a:moveTo>
                      <a:pt x="192" y="18"/>
                    </a:moveTo>
                    <a:cubicBezTo>
                      <a:pt x="210" y="25"/>
                      <a:pt x="226" y="41"/>
                      <a:pt x="238" y="64"/>
                    </a:cubicBezTo>
                    <a:cubicBezTo>
                      <a:pt x="242" y="70"/>
                      <a:pt x="242" y="70"/>
                      <a:pt x="242" y="70"/>
                    </a:cubicBezTo>
                    <a:cubicBezTo>
                      <a:pt x="198" y="70"/>
                      <a:pt x="198" y="70"/>
                      <a:pt x="198" y="70"/>
                    </a:cubicBezTo>
                    <a:cubicBezTo>
                      <a:pt x="198" y="66"/>
                      <a:pt x="198" y="66"/>
                      <a:pt x="198" y="66"/>
                    </a:cubicBezTo>
                    <a:cubicBezTo>
                      <a:pt x="195" y="48"/>
                      <a:pt x="191" y="34"/>
                      <a:pt x="186" y="23"/>
                    </a:cubicBezTo>
                    <a:cubicBezTo>
                      <a:pt x="182" y="14"/>
                      <a:pt x="182" y="14"/>
                      <a:pt x="182" y="14"/>
                    </a:cubicBezTo>
                    <a:lnTo>
                      <a:pt x="192" y="18"/>
                    </a:lnTo>
                    <a:close/>
                    <a:moveTo>
                      <a:pt x="136" y="157"/>
                    </a:moveTo>
                    <a:cubicBezTo>
                      <a:pt x="137" y="153"/>
                      <a:pt x="137" y="153"/>
                      <a:pt x="137" y="153"/>
                    </a:cubicBezTo>
                    <a:cubicBezTo>
                      <a:pt x="137" y="130"/>
                      <a:pt x="138" y="109"/>
                      <a:pt x="141" y="90"/>
                    </a:cubicBezTo>
                    <a:cubicBezTo>
                      <a:pt x="141" y="86"/>
                      <a:pt x="141" y="86"/>
                      <a:pt x="141" y="86"/>
                    </a:cubicBezTo>
                    <a:cubicBezTo>
                      <a:pt x="191" y="86"/>
                      <a:pt x="191" y="86"/>
                      <a:pt x="191" y="86"/>
                    </a:cubicBezTo>
                    <a:cubicBezTo>
                      <a:pt x="191" y="90"/>
                      <a:pt x="191" y="90"/>
                      <a:pt x="191" y="90"/>
                    </a:cubicBezTo>
                    <a:cubicBezTo>
                      <a:pt x="194" y="109"/>
                      <a:pt x="195" y="130"/>
                      <a:pt x="195" y="153"/>
                    </a:cubicBezTo>
                    <a:cubicBezTo>
                      <a:pt x="195" y="157"/>
                      <a:pt x="195" y="157"/>
                      <a:pt x="195" y="157"/>
                    </a:cubicBezTo>
                    <a:lnTo>
                      <a:pt x="136" y="157"/>
                    </a:lnTo>
                    <a:close/>
                    <a:moveTo>
                      <a:pt x="195" y="173"/>
                    </a:moveTo>
                    <a:cubicBezTo>
                      <a:pt x="195" y="177"/>
                      <a:pt x="195" y="177"/>
                      <a:pt x="195" y="177"/>
                    </a:cubicBezTo>
                    <a:cubicBezTo>
                      <a:pt x="195" y="200"/>
                      <a:pt x="193" y="220"/>
                      <a:pt x="191" y="240"/>
                    </a:cubicBezTo>
                    <a:cubicBezTo>
                      <a:pt x="191" y="243"/>
                      <a:pt x="191" y="243"/>
                      <a:pt x="191" y="243"/>
                    </a:cubicBezTo>
                    <a:cubicBezTo>
                      <a:pt x="141" y="243"/>
                      <a:pt x="141" y="243"/>
                      <a:pt x="141" y="243"/>
                    </a:cubicBezTo>
                    <a:cubicBezTo>
                      <a:pt x="141" y="240"/>
                      <a:pt x="141" y="240"/>
                      <a:pt x="141" y="240"/>
                    </a:cubicBezTo>
                    <a:cubicBezTo>
                      <a:pt x="138" y="220"/>
                      <a:pt x="137" y="200"/>
                      <a:pt x="137" y="177"/>
                    </a:cubicBezTo>
                    <a:cubicBezTo>
                      <a:pt x="136" y="173"/>
                      <a:pt x="136" y="173"/>
                      <a:pt x="136" y="173"/>
                    </a:cubicBezTo>
                    <a:lnTo>
                      <a:pt x="195" y="173"/>
                    </a:lnTo>
                    <a:close/>
                    <a:moveTo>
                      <a:pt x="162" y="14"/>
                    </a:moveTo>
                    <a:cubicBezTo>
                      <a:pt x="164" y="14"/>
                      <a:pt x="164" y="14"/>
                      <a:pt x="164" y="14"/>
                    </a:cubicBezTo>
                    <a:cubicBezTo>
                      <a:pt x="165" y="14"/>
                      <a:pt x="166" y="14"/>
                      <a:pt x="167" y="14"/>
                    </a:cubicBezTo>
                    <a:cubicBezTo>
                      <a:pt x="170" y="14"/>
                      <a:pt x="170" y="14"/>
                      <a:pt x="170" y="14"/>
                    </a:cubicBezTo>
                    <a:cubicBezTo>
                      <a:pt x="171" y="16"/>
                      <a:pt x="171" y="16"/>
                      <a:pt x="171" y="16"/>
                    </a:cubicBezTo>
                    <a:cubicBezTo>
                      <a:pt x="175" y="20"/>
                      <a:pt x="181" y="31"/>
                      <a:pt x="186" y="58"/>
                    </a:cubicBezTo>
                    <a:cubicBezTo>
                      <a:pt x="187" y="60"/>
                      <a:pt x="187" y="63"/>
                      <a:pt x="188" y="65"/>
                    </a:cubicBezTo>
                    <a:cubicBezTo>
                      <a:pt x="189" y="70"/>
                      <a:pt x="189" y="70"/>
                      <a:pt x="189" y="70"/>
                    </a:cubicBezTo>
                    <a:cubicBezTo>
                      <a:pt x="143" y="70"/>
                      <a:pt x="143" y="70"/>
                      <a:pt x="143" y="70"/>
                    </a:cubicBezTo>
                    <a:cubicBezTo>
                      <a:pt x="144" y="65"/>
                      <a:pt x="144" y="65"/>
                      <a:pt x="144" y="65"/>
                    </a:cubicBezTo>
                    <a:cubicBezTo>
                      <a:pt x="145" y="63"/>
                      <a:pt x="145" y="60"/>
                      <a:pt x="146" y="58"/>
                    </a:cubicBezTo>
                    <a:cubicBezTo>
                      <a:pt x="151" y="30"/>
                      <a:pt x="157" y="20"/>
                      <a:pt x="161" y="15"/>
                    </a:cubicBezTo>
                    <a:lnTo>
                      <a:pt x="162" y="14"/>
                    </a:lnTo>
                    <a:close/>
                    <a:moveTo>
                      <a:pt x="139" y="20"/>
                    </a:moveTo>
                    <a:cubicBezTo>
                      <a:pt x="149" y="15"/>
                      <a:pt x="149" y="15"/>
                      <a:pt x="149" y="15"/>
                    </a:cubicBezTo>
                    <a:cubicBezTo>
                      <a:pt x="145" y="25"/>
                      <a:pt x="145" y="25"/>
                      <a:pt x="145" y="25"/>
                    </a:cubicBezTo>
                    <a:cubicBezTo>
                      <a:pt x="141" y="36"/>
                      <a:pt x="137" y="50"/>
                      <a:pt x="134" y="66"/>
                    </a:cubicBezTo>
                    <a:cubicBezTo>
                      <a:pt x="134" y="70"/>
                      <a:pt x="134" y="70"/>
                      <a:pt x="134" y="70"/>
                    </a:cubicBezTo>
                    <a:cubicBezTo>
                      <a:pt x="94" y="70"/>
                      <a:pt x="94" y="70"/>
                      <a:pt x="94" y="70"/>
                    </a:cubicBezTo>
                    <a:cubicBezTo>
                      <a:pt x="97" y="64"/>
                      <a:pt x="97" y="64"/>
                      <a:pt x="97" y="64"/>
                    </a:cubicBezTo>
                    <a:cubicBezTo>
                      <a:pt x="109" y="43"/>
                      <a:pt x="123" y="28"/>
                      <a:pt x="139" y="20"/>
                    </a:cubicBezTo>
                    <a:close/>
                    <a:moveTo>
                      <a:pt x="127" y="173"/>
                    </a:moveTo>
                    <a:cubicBezTo>
                      <a:pt x="127" y="177"/>
                      <a:pt x="127" y="177"/>
                      <a:pt x="127" y="177"/>
                    </a:cubicBezTo>
                    <a:cubicBezTo>
                      <a:pt x="127" y="192"/>
                      <a:pt x="128" y="215"/>
                      <a:pt x="131" y="239"/>
                    </a:cubicBezTo>
                    <a:cubicBezTo>
                      <a:pt x="131" y="243"/>
                      <a:pt x="131" y="243"/>
                      <a:pt x="131" y="243"/>
                    </a:cubicBezTo>
                    <a:cubicBezTo>
                      <a:pt x="88" y="243"/>
                      <a:pt x="88" y="243"/>
                      <a:pt x="88" y="243"/>
                    </a:cubicBezTo>
                    <a:cubicBezTo>
                      <a:pt x="87" y="241"/>
                      <a:pt x="87" y="241"/>
                      <a:pt x="87" y="241"/>
                    </a:cubicBezTo>
                    <a:cubicBezTo>
                      <a:pt x="80" y="221"/>
                      <a:pt x="75" y="200"/>
                      <a:pt x="74" y="178"/>
                    </a:cubicBezTo>
                    <a:cubicBezTo>
                      <a:pt x="74" y="173"/>
                      <a:pt x="74" y="173"/>
                      <a:pt x="74" y="173"/>
                    </a:cubicBezTo>
                    <a:lnTo>
                      <a:pt x="127" y="173"/>
                    </a:lnTo>
                    <a:close/>
                    <a:moveTo>
                      <a:pt x="74" y="157"/>
                    </a:moveTo>
                    <a:cubicBezTo>
                      <a:pt x="74" y="152"/>
                      <a:pt x="74" y="152"/>
                      <a:pt x="74" y="152"/>
                    </a:cubicBezTo>
                    <a:cubicBezTo>
                      <a:pt x="75" y="130"/>
                      <a:pt x="79" y="109"/>
                      <a:pt x="86" y="89"/>
                    </a:cubicBezTo>
                    <a:cubicBezTo>
                      <a:pt x="87" y="86"/>
                      <a:pt x="87" y="86"/>
                      <a:pt x="87" y="86"/>
                    </a:cubicBezTo>
                    <a:cubicBezTo>
                      <a:pt x="131" y="86"/>
                      <a:pt x="131" y="86"/>
                      <a:pt x="131" y="86"/>
                    </a:cubicBezTo>
                    <a:cubicBezTo>
                      <a:pt x="131" y="91"/>
                      <a:pt x="131" y="91"/>
                      <a:pt x="131" y="91"/>
                    </a:cubicBezTo>
                    <a:cubicBezTo>
                      <a:pt x="128" y="115"/>
                      <a:pt x="127" y="138"/>
                      <a:pt x="127" y="153"/>
                    </a:cubicBezTo>
                    <a:cubicBezTo>
                      <a:pt x="127" y="157"/>
                      <a:pt x="127" y="157"/>
                      <a:pt x="127" y="157"/>
                    </a:cubicBezTo>
                    <a:lnTo>
                      <a:pt x="74" y="157"/>
                    </a:lnTo>
                    <a:close/>
                    <a:moveTo>
                      <a:pt x="125" y="17"/>
                    </a:moveTo>
                    <a:cubicBezTo>
                      <a:pt x="119" y="22"/>
                      <a:pt x="107" y="28"/>
                      <a:pt x="92" y="50"/>
                    </a:cubicBezTo>
                    <a:cubicBezTo>
                      <a:pt x="88" y="55"/>
                      <a:pt x="85" y="61"/>
                      <a:pt x="82" y="67"/>
                    </a:cubicBezTo>
                    <a:cubicBezTo>
                      <a:pt x="81" y="70"/>
                      <a:pt x="81" y="70"/>
                      <a:pt x="81" y="70"/>
                    </a:cubicBezTo>
                    <a:cubicBezTo>
                      <a:pt x="47" y="70"/>
                      <a:pt x="47" y="70"/>
                      <a:pt x="47" y="70"/>
                    </a:cubicBezTo>
                    <a:cubicBezTo>
                      <a:pt x="80" y="29"/>
                      <a:pt x="125" y="17"/>
                      <a:pt x="125" y="17"/>
                    </a:cubicBezTo>
                    <a:close/>
                    <a:moveTo>
                      <a:pt x="14" y="152"/>
                    </a:moveTo>
                    <a:cubicBezTo>
                      <a:pt x="16" y="130"/>
                      <a:pt x="23" y="108"/>
                      <a:pt x="34" y="88"/>
                    </a:cubicBezTo>
                    <a:cubicBezTo>
                      <a:pt x="36" y="86"/>
                      <a:pt x="36" y="86"/>
                      <a:pt x="36" y="86"/>
                    </a:cubicBezTo>
                    <a:cubicBezTo>
                      <a:pt x="74" y="86"/>
                      <a:pt x="74" y="86"/>
                      <a:pt x="74" y="86"/>
                    </a:cubicBezTo>
                    <a:cubicBezTo>
                      <a:pt x="72" y="92"/>
                      <a:pt x="72" y="92"/>
                      <a:pt x="72" y="92"/>
                    </a:cubicBezTo>
                    <a:cubicBezTo>
                      <a:pt x="66" y="111"/>
                      <a:pt x="63" y="131"/>
                      <a:pt x="62" y="153"/>
                    </a:cubicBezTo>
                    <a:cubicBezTo>
                      <a:pt x="62" y="157"/>
                      <a:pt x="62" y="157"/>
                      <a:pt x="62" y="157"/>
                    </a:cubicBezTo>
                    <a:cubicBezTo>
                      <a:pt x="14" y="157"/>
                      <a:pt x="14" y="157"/>
                      <a:pt x="14" y="157"/>
                    </a:cubicBezTo>
                    <a:lnTo>
                      <a:pt x="14" y="152"/>
                    </a:lnTo>
                    <a:close/>
                    <a:moveTo>
                      <a:pt x="37" y="243"/>
                    </a:moveTo>
                    <a:cubicBezTo>
                      <a:pt x="36" y="241"/>
                      <a:pt x="36" y="241"/>
                      <a:pt x="36" y="241"/>
                    </a:cubicBezTo>
                    <a:cubicBezTo>
                      <a:pt x="24" y="222"/>
                      <a:pt x="17" y="200"/>
                      <a:pt x="15" y="178"/>
                    </a:cubicBezTo>
                    <a:cubicBezTo>
                      <a:pt x="14" y="173"/>
                      <a:pt x="14" y="173"/>
                      <a:pt x="14" y="173"/>
                    </a:cubicBezTo>
                    <a:cubicBezTo>
                      <a:pt x="62" y="173"/>
                      <a:pt x="62" y="173"/>
                      <a:pt x="62" y="173"/>
                    </a:cubicBezTo>
                    <a:cubicBezTo>
                      <a:pt x="62" y="177"/>
                      <a:pt x="62" y="177"/>
                      <a:pt x="62" y="177"/>
                    </a:cubicBezTo>
                    <a:cubicBezTo>
                      <a:pt x="63" y="199"/>
                      <a:pt x="67" y="219"/>
                      <a:pt x="73" y="238"/>
                    </a:cubicBezTo>
                    <a:cubicBezTo>
                      <a:pt x="75" y="243"/>
                      <a:pt x="75" y="243"/>
                      <a:pt x="75" y="243"/>
                    </a:cubicBezTo>
                    <a:lnTo>
                      <a:pt x="37" y="243"/>
                    </a:lnTo>
                    <a:close/>
                    <a:moveTo>
                      <a:pt x="125" y="311"/>
                    </a:moveTo>
                    <a:cubicBezTo>
                      <a:pt x="92" y="301"/>
                      <a:pt x="67" y="279"/>
                      <a:pt x="55" y="267"/>
                    </a:cubicBezTo>
                    <a:cubicBezTo>
                      <a:pt x="49" y="260"/>
                      <a:pt x="49" y="260"/>
                      <a:pt x="49" y="260"/>
                    </a:cubicBezTo>
                    <a:cubicBezTo>
                      <a:pt x="82" y="260"/>
                      <a:pt x="82" y="260"/>
                      <a:pt x="82" y="260"/>
                    </a:cubicBezTo>
                    <a:cubicBezTo>
                      <a:pt x="83" y="262"/>
                      <a:pt x="83" y="262"/>
                      <a:pt x="83" y="262"/>
                    </a:cubicBezTo>
                    <a:cubicBezTo>
                      <a:pt x="97" y="292"/>
                      <a:pt x="125" y="311"/>
                      <a:pt x="125" y="311"/>
                    </a:cubicBezTo>
                    <a:close/>
                    <a:moveTo>
                      <a:pt x="139" y="307"/>
                    </a:moveTo>
                    <a:cubicBezTo>
                      <a:pt x="124" y="299"/>
                      <a:pt x="110" y="285"/>
                      <a:pt x="99" y="266"/>
                    </a:cubicBezTo>
                    <a:cubicBezTo>
                      <a:pt x="95" y="260"/>
                      <a:pt x="95" y="260"/>
                      <a:pt x="95" y="260"/>
                    </a:cubicBezTo>
                    <a:cubicBezTo>
                      <a:pt x="134" y="260"/>
                      <a:pt x="134" y="260"/>
                      <a:pt x="134" y="260"/>
                    </a:cubicBezTo>
                    <a:cubicBezTo>
                      <a:pt x="134" y="263"/>
                      <a:pt x="134" y="263"/>
                      <a:pt x="134" y="263"/>
                    </a:cubicBezTo>
                    <a:cubicBezTo>
                      <a:pt x="137" y="279"/>
                      <a:pt x="141" y="292"/>
                      <a:pt x="145" y="302"/>
                    </a:cubicBezTo>
                    <a:cubicBezTo>
                      <a:pt x="149" y="312"/>
                      <a:pt x="149" y="312"/>
                      <a:pt x="149" y="312"/>
                    </a:cubicBezTo>
                    <a:lnTo>
                      <a:pt x="139" y="307"/>
                    </a:lnTo>
                    <a:close/>
                    <a:moveTo>
                      <a:pt x="170" y="313"/>
                    </a:moveTo>
                    <a:cubicBezTo>
                      <a:pt x="167" y="313"/>
                      <a:pt x="167" y="313"/>
                      <a:pt x="167" y="313"/>
                    </a:cubicBezTo>
                    <a:cubicBezTo>
                      <a:pt x="166" y="313"/>
                      <a:pt x="165" y="313"/>
                      <a:pt x="164" y="313"/>
                    </a:cubicBezTo>
                    <a:cubicBezTo>
                      <a:pt x="162" y="313"/>
                      <a:pt x="162" y="313"/>
                      <a:pt x="162" y="313"/>
                    </a:cubicBezTo>
                    <a:cubicBezTo>
                      <a:pt x="161" y="312"/>
                      <a:pt x="161" y="312"/>
                      <a:pt x="161" y="312"/>
                    </a:cubicBezTo>
                    <a:cubicBezTo>
                      <a:pt x="157" y="308"/>
                      <a:pt x="151" y="297"/>
                      <a:pt x="146" y="269"/>
                    </a:cubicBezTo>
                    <a:cubicBezTo>
                      <a:pt x="145" y="268"/>
                      <a:pt x="145" y="266"/>
                      <a:pt x="145" y="265"/>
                    </a:cubicBezTo>
                    <a:cubicBezTo>
                      <a:pt x="144" y="260"/>
                      <a:pt x="144" y="260"/>
                      <a:pt x="144" y="260"/>
                    </a:cubicBezTo>
                    <a:cubicBezTo>
                      <a:pt x="188" y="260"/>
                      <a:pt x="188" y="260"/>
                      <a:pt x="188" y="260"/>
                    </a:cubicBezTo>
                    <a:cubicBezTo>
                      <a:pt x="187" y="265"/>
                      <a:pt x="187" y="265"/>
                      <a:pt x="187" y="265"/>
                    </a:cubicBezTo>
                    <a:cubicBezTo>
                      <a:pt x="187" y="266"/>
                      <a:pt x="187" y="268"/>
                      <a:pt x="186" y="269"/>
                    </a:cubicBezTo>
                    <a:cubicBezTo>
                      <a:pt x="181" y="297"/>
                      <a:pt x="175" y="307"/>
                      <a:pt x="171" y="312"/>
                    </a:cubicBezTo>
                    <a:lnTo>
                      <a:pt x="170" y="313"/>
                    </a:lnTo>
                    <a:close/>
                    <a:moveTo>
                      <a:pt x="192" y="309"/>
                    </a:moveTo>
                    <a:cubicBezTo>
                      <a:pt x="182" y="313"/>
                      <a:pt x="182" y="313"/>
                      <a:pt x="182" y="313"/>
                    </a:cubicBezTo>
                    <a:cubicBezTo>
                      <a:pt x="186" y="304"/>
                      <a:pt x="186" y="304"/>
                      <a:pt x="186" y="304"/>
                    </a:cubicBezTo>
                    <a:cubicBezTo>
                      <a:pt x="191" y="294"/>
                      <a:pt x="194" y="280"/>
                      <a:pt x="197" y="263"/>
                    </a:cubicBezTo>
                    <a:cubicBezTo>
                      <a:pt x="198" y="260"/>
                      <a:pt x="198" y="260"/>
                      <a:pt x="198" y="260"/>
                    </a:cubicBezTo>
                    <a:cubicBezTo>
                      <a:pt x="240" y="260"/>
                      <a:pt x="240" y="260"/>
                      <a:pt x="240" y="260"/>
                    </a:cubicBezTo>
                    <a:cubicBezTo>
                      <a:pt x="237" y="266"/>
                      <a:pt x="237" y="266"/>
                      <a:pt x="237" y="266"/>
                    </a:cubicBezTo>
                    <a:cubicBezTo>
                      <a:pt x="225" y="287"/>
                      <a:pt x="209" y="302"/>
                      <a:pt x="192" y="309"/>
                    </a:cubicBezTo>
                    <a:close/>
                    <a:moveTo>
                      <a:pt x="218" y="305"/>
                    </a:moveTo>
                    <a:cubicBezTo>
                      <a:pt x="220" y="304"/>
                      <a:pt x="245" y="285"/>
                      <a:pt x="252" y="262"/>
                    </a:cubicBezTo>
                    <a:cubicBezTo>
                      <a:pt x="254" y="260"/>
                      <a:pt x="254" y="260"/>
                      <a:pt x="254" y="260"/>
                    </a:cubicBezTo>
                    <a:cubicBezTo>
                      <a:pt x="279" y="260"/>
                      <a:pt x="279" y="260"/>
                      <a:pt x="279" y="260"/>
                    </a:cubicBezTo>
                    <a:cubicBezTo>
                      <a:pt x="254" y="295"/>
                      <a:pt x="218" y="305"/>
                      <a:pt x="218" y="305"/>
                    </a:cubicBezTo>
                    <a:close/>
                    <a:moveTo>
                      <a:pt x="290" y="243"/>
                    </a:moveTo>
                    <a:cubicBezTo>
                      <a:pt x="261" y="243"/>
                      <a:pt x="261" y="243"/>
                      <a:pt x="261" y="243"/>
                    </a:cubicBezTo>
                    <a:cubicBezTo>
                      <a:pt x="262" y="238"/>
                      <a:pt x="262" y="238"/>
                      <a:pt x="262" y="238"/>
                    </a:cubicBezTo>
                    <a:cubicBezTo>
                      <a:pt x="269" y="219"/>
                      <a:pt x="273" y="199"/>
                      <a:pt x="274" y="177"/>
                    </a:cubicBezTo>
                    <a:cubicBezTo>
                      <a:pt x="274" y="173"/>
                      <a:pt x="274" y="173"/>
                      <a:pt x="274" y="173"/>
                    </a:cubicBezTo>
                    <a:cubicBezTo>
                      <a:pt x="313" y="173"/>
                      <a:pt x="313" y="173"/>
                      <a:pt x="313" y="173"/>
                    </a:cubicBezTo>
                    <a:cubicBezTo>
                      <a:pt x="313" y="178"/>
                      <a:pt x="313" y="178"/>
                      <a:pt x="313" y="178"/>
                    </a:cubicBezTo>
                    <a:cubicBezTo>
                      <a:pt x="310" y="200"/>
                      <a:pt x="303" y="222"/>
                      <a:pt x="292" y="241"/>
                    </a:cubicBezTo>
                    <a:lnTo>
                      <a:pt x="290" y="243"/>
                    </a:ln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55" name="Freeform 258"/>
            <p:cNvSpPr>
              <a:spLocks noEditPoints="1"/>
            </p:cNvSpPr>
            <p:nvPr/>
          </p:nvSpPr>
          <p:spPr bwMode="auto">
            <a:xfrm>
              <a:off x="3930228" y="6125765"/>
              <a:ext cx="1903588" cy="1382192"/>
            </a:xfrm>
            <a:custGeom>
              <a:avLst/>
              <a:gdLst/>
              <a:ahLst/>
              <a:cxnLst>
                <a:cxn ang="0">
                  <a:pos x="351" y="12"/>
                </a:cxn>
                <a:cxn ang="0">
                  <a:pos x="347" y="4"/>
                </a:cxn>
                <a:cxn ang="0">
                  <a:pos x="52" y="0"/>
                </a:cxn>
                <a:cxn ang="0">
                  <a:pos x="42" y="4"/>
                </a:cxn>
                <a:cxn ang="0">
                  <a:pos x="38" y="234"/>
                </a:cxn>
                <a:cxn ang="0">
                  <a:pos x="15" y="234"/>
                </a:cxn>
                <a:cxn ang="0">
                  <a:pos x="3" y="245"/>
                </a:cxn>
                <a:cxn ang="0">
                  <a:pos x="0" y="263"/>
                </a:cxn>
                <a:cxn ang="0">
                  <a:pos x="3" y="270"/>
                </a:cxn>
                <a:cxn ang="0">
                  <a:pos x="15" y="280"/>
                </a:cxn>
                <a:cxn ang="0">
                  <a:pos x="369" y="281"/>
                </a:cxn>
                <a:cxn ang="0">
                  <a:pos x="382" y="275"/>
                </a:cxn>
                <a:cxn ang="0">
                  <a:pos x="387" y="263"/>
                </a:cxn>
                <a:cxn ang="0">
                  <a:pos x="387" y="249"/>
                </a:cxn>
                <a:cxn ang="0">
                  <a:pos x="376" y="236"/>
                </a:cxn>
                <a:cxn ang="0">
                  <a:pos x="369" y="234"/>
                </a:cxn>
                <a:cxn ang="0">
                  <a:pos x="51" y="12"/>
                </a:cxn>
                <a:cxn ang="0">
                  <a:pos x="337" y="11"/>
                </a:cxn>
                <a:cxn ang="0">
                  <a:pos x="338" y="237"/>
                </a:cxn>
                <a:cxn ang="0">
                  <a:pos x="52" y="237"/>
                </a:cxn>
                <a:cxn ang="0">
                  <a:pos x="170" y="265"/>
                </a:cxn>
                <a:cxn ang="0">
                  <a:pos x="163" y="263"/>
                </a:cxn>
                <a:cxn ang="0">
                  <a:pos x="162" y="258"/>
                </a:cxn>
                <a:cxn ang="0">
                  <a:pos x="166" y="250"/>
                </a:cxn>
                <a:cxn ang="0">
                  <a:pos x="171" y="250"/>
                </a:cxn>
                <a:cxn ang="0">
                  <a:pos x="176" y="258"/>
                </a:cxn>
                <a:cxn ang="0">
                  <a:pos x="174" y="263"/>
                </a:cxn>
                <a:cxn ang="0">
                  <a:pos x="170" y="265"/>
                </a:cxn>
                <a:cxn ang="0">
                  <a:pos x="191" y="265"/>
                </a:cxn>
                <a:cxn ang="0">
                  <a:pos x="186" y="258"/>
                </a:cxn>
                <a:cxn ang="0">
                  <a:pos x="189" y="251"/>
                </a:cxn>
                <a:cxn ang="0">
                  <a:pos x="194" y="249"/>
                </a:cxn>
                <a:cxn ang="0">
                  <a:pos x="201" y="254"/>
                </a:cxn>
                <a:cxn ang="0">
                  <a:pos x="201" y="260"/>
                </a:cxn>
                <a:cxn ang="0">
                  <a:pos x="194" y="265"/>
                </a:cxn>
                <a:cxn ang="0">
                  <a:pos x="220" y="265"/>
                </a:cxn>
                <a:cxn ang="0">
                  <a:pos x="212" y="260"/>
                </a:cxn>
                <a:cxn ang="0">
                  <a:pos x="212" y="254"/>
                </a:cxn>
                <a:cxn ang="0">
                  <a:pos x="220" y="249"/>
                </a:cxn>
                <a:cxn ang="0">
                  <a:pos x="224" y="251"/>
                </a:cxn>
                <a:cxn ang="0">
                  <a:pos x="227" y="258"/>
                </a:cxn>
                <a:cxn ang="0">
                  <a:pos x="222" y="265"/>
                </a:cxn>
                <a:cxn ang="0">
                  <a:pos x="353" y="265"/>
                </a:cxn>
                <a:cxn ang="0">
                  <a:pos x="353" y="249"/>
                </a:cxn>
              </a:cxnLst>
              <a:rect l="0" t="0" r="r" b="b"/>
              <a:pathLst>
                <a:path w="387" h="281">
                  <a:moveTo>
                    <a:pt x="369" y="234"/>
                  </a:moveTo>
                  <a:lnTo>
                    <a:pt x="351" y="234"/>
                  </a:lnTo>
                  <a:lnTo>
                    <a:pt x="351" y="12"/>
                  </a:lnTo>
                  <a:lnTo>
                    <a:pt x="351" y="12"/>
                  </a:lnTo>
                  <a:lnTo>
                    <a:pt x="349" y="7"/>
                  </a:lnTo>
                  <a:lnTo>
                    <a:pt x="347" y="4"/>
                  </a:lnTo>
                  <a:lnTo>
                    <a:pt x="342" y="1"/>
                  </a:lnTo>
                  <a:lnTo>
                    <a:pt x="337" y="0"/>
                  </a:lnTo>
                  <a:lnTo>
                    <a:pt x="52" y="0"/>
                  </a:lnTo>
                  <a:lnTo>
                    <a:pt x="52" y="0"/>
                  </a:lnTo>
                  <a:lnTo>
                    <a:pt x="47" y="1"/>
                  </a:lnTo>
                  <a:lnTo>
                    <a:pt x="42" y="4"/>
                  </a:lnTo>
                  <a:lnTo>
                    <a:pt x="39" y="7"/>
                  </a:lnTo>
                  <a:lnTo>
                    <a:pt x="38" y="12"/>
                  </a:lnTo>
                  <a:lnTo>
                    <a:pt x="38" y="234"/>
                  </a:lnTo>
                  <a:lnTo>
                    <a:pt x="18" y="234"/>
                  </a:lnTo>
                  <a:lnTo>
                    <a:pt x="18" y="234"/>
                  </a:lnTo>
                  <a:lnTo>
                    <a:pt x="15" y="234"/>
                  </a:lnTo>
                  <a:lnTo>
                    <a:pt x="13" y="236"/>
                  </a:lnTo>
                  <a:lnTo>
                    <a:pt x="7" y="240"/>
                  </a:lnTo>
                  <a:lnTo>
                    <a:pt x="3" y="245"/>
                  </a:lnTo>
                  <a:lnTo>
                    <a:pt x="2" y="249"/>
                  </a:lnTo>
                  <a:lnTo>
                    <a:pt x="0" y="253"/>
                  </a:lnTo>
                  <a:lnTo>
                    <a:pt x="0" y="263"/>
                  </a:lnTo>
                  <a:lnTo>
                    <a:pt x="0" y="263"/>
                  </a:lnTo>
                  <a:lnTo>
                    <a:pt x="2" y="266"/>
                  </a:lnTo>
                  <a:lnTo>
                    <a:pt x="3" y="270"/>
                  </a:lnTo>
                  <a:lnTo>
                    <a:pt x="7" y="275"/>
                  </a:lnTo>
                  <a:lnTo>
                    <a:pt x="13" y="280"/>
                  </a:lnTo>
                  <a:lnTo>
                    <a:pt x="15" y="280"/>
                  </a:lnTo>
                  <a:lnTo>
                    <a:pt x="18" y="281"/>
                  </a:lnTo>
                  <a:lnTo>
                    <a:pt x="369" y="281"/>
                  </a:lnTo>
                  <a:lnTo>
                    <a:pt x="369" y="281"/>
                  </a:lnTo>
                  <a:lnTo>
                    <a:pt x="373" y="280"/>
                  </a:lnTo>
                  <a:lnTo>
                    <a:pt x="376" y="280"/>
                  </a:lnTo>
                  <a:lnTo>
                    <a:pt x="382" y="275"/>
                  </a:lnTo>
                  <a:lnTo>
                    <a:pt x="386" y="270"/>
                  </a:lnTo>
                  <a:lnTo>
                    <a:pt x="387" y="266"/>
                  </a:lnTo>
                  <a:lnTo>
                    <a:pt x="387" y="263"/>
                  </a:lnTo>
                  <a:lnTo>
                    <a:pt x="387" y="253"/>
                  </a:lnTo>
                  <a:lnTo>
                    <a:pt x="387" y="253"/>
                  </a:lnTo>
                  <a:lnTo>
                    <a:pt x="387" y="249"/>
                  </a:lnTo>
                  <a:lnTo>
                    <a:pt x="386" y="245"/>
                  </a:lnTo>
                  <a:lnTo>
                    <a:pt x="382" y="240"/>
                  </a:lnTo>
                  <a:lnTo>
                    <a:pt x="376" y="236"/>
                  </a:lnTo>
                  <a:lnTo>
                    <a:pt x="373" y="234"/>
                  </a:lnTo>
                  <a:lnTo>
                    <a:pt x="369" y="234"/>
                  </a:lnTo>
                  <a:lnTo>
                    <a:pt x="369" y="234"/>
                  </a:lnTo>
                  <a:close/>
                  <a:moveTo>
                    <a:pt x="51" y="237"/>
                  </a:moveTo>
                  <a:lnTo>
                    <a:pt x="51" y="12"/>
                  </a:lnTo>
                  <a:lnTo>
                    <a:pt x="51" y="12"/>
                  </a:lnTo>
                  <a:lnTo>
                    <a:pt x="52" y="11"/>
                  </a:lnTo>
                  <a:lnTo>
                    <a:pt x="337" y="11"/>
                  </a:lnTo>
                  <a:lnTo>
                    <a:pt x="337" y="11"/>
                  </a:lnTo>
                  <a:lnTo>
                    <a:pt x="338" y="12"/>
                  </a:lnTo>
                  <a:lnTo>
                    <a:pt x="338" y="237"/>
                  </a:lnTo>
                  <a:lnTo>
                    <a:pt x="338" y="237"/>
                  </a:lnTo>
                  <a:lnTo>
                    <a:pt x="337" y="237"/>
                  </a:lnTo>
                  <a:lnTo>
                    <a:pt x="52" y="237"/>
                  </a:lnTo>
                  <a:lnTo>
                    <a:pt x="52" y="237"/>
                  </a:lnTo>
                  <a:lnTo>
                    <a:pt x="51" y="237"/>
                  </a:lnTo>
                  <a:lnTo>
                    <a:pt x="51" y="237"/>
                  </a:lnTo>
                  <a:close/>
                  <a:moveTo>
                    <a:pt x="170" y="265"/>
                  </a:moveTo>
                  <a:lnTo>
                    <a:pt x="170" y="265"/>
                  </a:lnTo>
                  <a:lnTo>
                    <a:pt x="166" y="265"/>
                  </a:lnTo>
                  <a:lnTo>
                    <a:pt x="163" y="263"/>
                  </a:lnTo>
                  <a:lnTo>
                    <a:pt x="162" y="260"/>
                  </a:lnTo>
                  <a:lnTo>
                    <a:pt x="162" y="258"/>
                  </a:lnTo>
                  <a:lnTo>
                    <a:pt x="162" y="258"/>
                  </a:lnTo>
                  <a:lnTo>
                    <a:pt x="162" y="254"/>
                  </a:lnTo>
                  <a:lnTo>
                    <a:pt x="163" y="251"/>
                  </a:lnTo>
                  <a:lnTo>
                    <a:pt x="166" y="250"/>
                  </a:lnTo>
                  <a:lnTo>
                    <a:pt x="170" y="249"/>
                  </a:lnTo>
                  <a:lnTo>
                    <a:pt x="170" y="249"/>
                  </a:lnTo>
                  <a:lnTo>
                    <a:pt x="171" y="250"/>
                  </a:lnTo>
                  <a:lnTo>
                    <a:pt x="174" y="251"/>
                  </a:lnTo>
                  <a:lnTo>
                    <a:pt x="176" y="254"/>
                  </a:lnTo>
                  <a:lnTo>
                    <a:pt x="176" y="258"/>
                  </a:lnTo>
                  <a:lnTo>
                    <a:pt x="176" y="258"/>
                  </a:lnTo>
                  <a:lnTo>
                    <a:pt x="176" y="260"/>
                  </a:lnTo>
                  <a:lnTo>
                    <a:pt x="174" y="263"/>
                  </a:lnTo>
                  <a:lnTo>
                    <a:pt x="171" y="265"/>
                  </a:lnTo>
                  <a:lnTo>
                    <a:pt x="170" y="265"/>
                  </a:lnTo>
                  <a:lnTo>
                    <a:pt x="170" y="265"/>
                  </a:lnTo>
                  <a:close/>
                  <a:moveTo>
                    <a:pt x="194" y="265"/>
                  </a:moveTo>
                  <a:lnTo>
                    <a:pt x="194" y="265"/>
                  </a:lnTo>
                  <a:lnTo>
                    <a:pt x="191" y="265"/>
                  </a:lnTo>
                  <a:lnTo>
                    <a:pt x="189" y="263"/>
                  </a:lnTo>
                  <a:lnTo>
                    <a:pt x="186" y="260"/>
                  </a:lnTo>
                  <a:lnTo>
                    <a:pt x="186" y="258"/>
                  </a:lnTo>
                  <a:lnTo>
                    <a:pt x="186" y="258"/>
                  </a:lnTo>
                  <a:lnTo>
                    <a:pt x="186" y="254"/>
                  </a:lnTo>
                  <a:lnTo>
                    <a:pt x="189" y="251"/>
                  </a:lnTo>
                  <a:lnTo>
                    <a:pt x="191" y="250"/>
                  </a:lnTo>
                  <a:lnTo>
                    <a:pt x="194" y="249"/>
                  </a:lnTo>
                  <a:lnTo>
                    <a:pt x="194" y="249"/>
                  </a:lnTo>
                  <a:lnTo>
                    <a:pt x="197" y="250"/>
                  </a:lnTo>
                  <a:lnTo>
                    <a:pt x="200" y="251"/>
                  </a:lnTo>
                  <a:lnTo>
                    <a:pt x="201" y="254"/>
                  </a:lnTo>
                  <a:lnTo>
                    <a:pt x="202" y="258"/>
                  </a:lnTo>
                  <a:lnTo>
                    <a:pt x="202" y="258"/>
                  </a:lnTo>
                  <a:lnTo>
                    <a:pt x="201" y="260"/>
                  </a:lnTo>
                  <a:lnTo>
                    <a:pt x="200" y="263"/>
                  </a:lnTo>
                  <a:lnTo>
                    <a:pt x="197" y="265"/>
                  </a:lnTo>
                  <a:lnTo>
                    <a:pt x="194" y="265"/>
                  </a:lnTo>
                  <a:lnTo>
                    <a:pt x="194" y="265"/>
                  </a:lnTo>
                  <a:close/>
                  <a:moveTo>
                    <a:pt x="220" y="265"/>
                  </a:moveTo>
                  <a:lnTo>
                    <a:pt x="220" y="265"/>
                  </a:lnTo>
                  <a:lnTo>
                    <a:pt x="216" y="265"/>
                  </a:lnTo>
                  <a:lnTo>
                    <a:pt x="214" y="263"/>
                  </a:lnTo>
                  <a:lnTo>
                    <a:pt x="212" y="260"/>
                  </a:lnTo>
                  <a:lnTo>
                    <a:pt x="211" y="258"/>
                  </a:lnTo>
                  <a:lnTo>
                    <a:pt x="211" y="258"/>
                  </a:lnTo>
                  <a:lnTo>
                    <a:pt x="212" y="254"/>
                  </a:lnTo>
                  <a:lnTo>
                    <a:pt x="214" y="251"/>
                  </a:lnTo>
                  <a:lnTo>
                    <a:pt x="216" y="250"/>
                  </a:lnTo>
                  <a:lnTo>
                    <a:pt x="220" y="249"/>
                  </a:lnTo>
                  <a:lnTo>
                    <a:pt x="220" y="249"/>
                  </a:lnTo>
                  <a:lnTo>
                    <a:pt x="222" y="250"/>
                  </a:lnTo>
                  <a:lnTo>
                    <a:pt x="224" y="251"/>
                  </a:lnTo>
                  <a:lnTo>
                    <a:pt x="225" y="254"/>
                  </a:lnTo>
                  <a:lnTo>
                    <a:pt x="227" y="258"/>
                  </a:lnTo>
                  <a:lnTo>
                    <a:pt x="227" y="258"/>
                  </a:lnTo>
                  <a:lnTo>
                    <a:pt x="225" y="260"/>
                  </a:lnTo>
                  <a:lnTo>
                    <a:pt x="224" y="263"/>
                  </a:lnTo>
                  <a:lnTo>
                    <a:pt x="222" y="265"/>
                  </a:lnTo>
                  <a:lnTo>
                    <a:pt x="220" y="265"/>
                  </a:lnTo>
                  <a:lnTo>
                    <a:pt x="220" y="265"/>
                  </a:lnTo>
                  <a:close/>
                  <a:moveTo>
                    <a:pt x="353" y="265"/>
                  </a:moveTo>
                  <a:lnTo>
                    <a:pt x="278" y="265"/>
                  </a:lnTo>
                  <a:lnTo>
                    <a:pt x="278" y="249"/>
                  </a:lnTo>
                  <a:lnTo>
                    <a:pt x="353" y="249"/>
                  </a:lnTo>
                  <a:lnTo>
                    <a:pt x="353" y="265"/>
                  </a:lnTo>
                  <a:lnTo>
                    <a:pt x="353" y="265"/>
                  </a:ln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graphicFrame>
        <p:nvGraphicFramePr>
          <p:cNvPr id="171" name="Tabelle 170"/>
          <p:cNvGraphicFramePr>
            <a:graphicFrameLocks noGrp="1"/>
          </p:cNvGraphicFramePr>
          <p:nvPr>
            <p:extLst>
              <p:ext uri="{D42A27DB-BD31-4B8C-83A1-F6EECF244321}">
                <p14:modId xmlns:p14="http://schemas.microsoft.com/office/powerpoint/2010/main" val="400468994"/>
              </p:ext>
            </p:extLst>
          </p:nvPr>
        </p:nvGraphicFramePr>
        <p:xfrm>
          <a:off x="3665657" y="3500589"/>
          <a:ext cx="1753316" cy="497508"/>
        </p:xfrm>
        <a:graphic>
          <a:graphicData uri="http://schemas.openxmlformats.org/drawingml/2006/table">
            <a:tbl>
              <a:tblPr firstRow="1" bandRow="1">
                <a:tableStyleId>{2D5ABB26-0587-4C30-8999-92F81FD0307C}</a:tableStyleId>
              </a:tblPr>
              <a:tblGrid>
                <a:gridCol w="1252369"/>
                <a:gridCol w="500947"/>
              </a:tblGrid>
              <a:tr h="124377">
                <a:tc>
                  <a:txBody>
                    <a:bodyPr/>
                    <a:lstStyle/>
                    <a:p>
                      <a:r>
                        <a:rPr lang="de-DE" sz="800" kern="1200" dirty="0" smtClean="0">
                          <a:solidFill>
                            <a:schemeClr val="tx2"/>
                          </a:solidFill>
                          <a:latin typeface="+mn-lt"/>
                          <a:ea typeface="+mn-ea"/>
                          <a:cs typeface="+mn-cs"/>
                        </a:rPr>
                        <a:t>All day</a:t>
                      </a:r>
                      <a:endParaRPr lang="de-DE" sz="800" kern="1200" dirty="0">
                        <a:solidFill>
                          <a:schemeClr val="tx2"/>
                        </a:solidFill>
                        <a:latin typeface="+mn-lt"/>
                        <a:ea typeface="+mn-ea"/>
                        <a:cs typeface="+mn-cs"/>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smtClean="0">
                          <a:solidFill>
                            <a:schemeClr val="tx2"/>
                          </a:solidFill>
                        </a:rPr>
                        <a:t>38</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4377">
                <a:tc>
                  <a:txBody>
                    <a:bodyPr/>
                    <a:lstStyle/>
                    <a:p>
                      <a:r>
                        <a:rPr lang="de-DE" sz="800" kern="1200" dirty="0" smtClean="0">
                          <a:solidFill>
                            <a:schemeClr val="tx2"/>
                          </a:solidFill>
                          <a:latin typeface="+mn-lt"/>
                          <a:ea typeface="+mn-ea"/>
                          <a:cs typeface="+mn-cs"/>
                        </a:rPr>
                        <a:t>Several times/</a:t>
                      </a:r>
                      <a:r>
                        <a:rPr lang="de-DE" sz="800" kern="1200" baseline="0" dirty="0" smtClean="0">
                          <a:solidFill>
                            <a:schemeClr val="tx2"/>
                          </a:solidFill>
                          <a:latin typeface="+mn-lt"/>
                          <a:ea typeface="+mn-ea"/>
                          <a:cs typeface="+mn-cs"/>
                        </a:rPr>
                        <a:t> half a day</a:t>
                      </a:r>
                      <a:endParaRPr lang="de-DE" sz="800" kern="1200" dirty="0">
                        <a:solidFill>
                          <a:schemeClr val="tx2"/>
                        </a:solidFill>
                        <a:latin typeface="+mn-lt"/>
                        <a:ea typeface="+mn-ea"/>
                        <a:cs typeface="+mn-cs"/>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smtClean="0">
                          <a:solidFill>
                            <a:schemeClr val="tx2"/>
                          </a:solidFill>
                        </a:rPr>
                        <a:t>52</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4377">
                <a:tc>
                  <a:txBody>
                    <a:bodyPr/>
                    <a:lstStyle/>
                    <a:p>
                      <a:r>
                        <a:rPr lang="de-DE" sz="800" kern="1200" dirty="0" smtClean="0">
                          <a:solidFill>
                            <a:schemeClr val="tx2"/>
                          </a:solidFill>
                          <a:latin typeface="+mn-lt"/>
                          <a:ea typeface="+mn-ea"/>
                          <a:cs typeface="+mn-cs"/>
                        </a:rPr>
                        <a:t>Once a day</a:t>
                      </a:r>
                      <a:endParaRPr lang="de-DE" sz="800" kern="1200" dirty="0">
                        <a:solidFill>
                          <a:schemeClr val="tx2"/>
                        </a:solidFill>
                        <a:latin typeface="+mn-lt"/>
                        <a:ea typeface="+mn-ea"/>
                        <a:cs typeface="+mn-cs"/>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smtClean="0">
                          <a:solidFill>
                            <a:schemeClr val="tx2"/>
                          </a:solidFill>
                        </a:rPr>
                        <a:t>8</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4377">
                <a:tc>
                  <a:txBody>
                    <a:bodyPr/>
                    <a:lstStyle/>
                    <a:p>
                      <a:r>
                        <a:rPr lang="de-DE" sz="800" kern="1200" dirty="0" smtClean="0">
                          <a:solidFill>
                            <a:schemeClr val="tx2"/>
                          </a:solidFill>
                          <a:latin typeface="+mn-lt"/>
                          <a:ea typeface="+mn-ea"/>
                          <a:cs typeface="+mn-cs"/>
                        </a:rPr>
                        <a:t>Less</a:t>
                      </a:r>
                      <a:endParaRPr lang="de-DE" sz="800" kern="1200" dirty="0">
                        <a:solidFill>
                          <a:schemeClr val="tx2"/>
                        </a:solidFill>
                        <a:latin typeface="+mn-lt"/>
                        <a:ea typeface="+mn-ea"/>
                        <a:cs typeface="+mn-cs"/>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dirty="0" smtClean="0">
                          <a:solidFill>
                            <a:schemeClr val="tx2"/>
                          </a:solidFill>
                        </a:rPr>
                        <a:t>3</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6" name="Textplatzhalter 2"/>
          <p:cNvSpPr>
            <a:spLocks noGrp="1"/>
          </p:cNvSpPr>
          <p:nvPr>
            <p:ph type="body" sz="quarter" idx="16"/>
          </p:nvPr>
        </p:nvSpPr>
        <p:spPr>
          <a:xfrm>
            <a:off x="266981" y="713254"/>
            <a:ext cx="6129337" cy="138499"/>
          </a:xfrm>
        </p:spPr>
        <p:txBody>
          <a:bodyPr>
            <a:spAutoFit/>
          </a:bodyPr>
          <a:lstStyle/>
          <a:p>
            <a:r>
              <a:rPr lang="en-US" sz="1000" dirty="0" smtClean="0"/>
              <a:t>Values in percent</a:t>
            </a:r>
            <a:endParaRPr lang="en-US" sz="1000" dirty="0"/>
          </a:p>
        </p:txBody>
      </p:sp>
    </p:spTree>
    <p:extLst>
      <p:ext uri="{BB962C8B-B14F-4D97-AF65-F5344CB8AC3E}">
        <p14:creationId xmlns:p14="http://schemas.microsoft.com/office/powerpoint/2010/main" val="183914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p:nvPr/>
        </p:nvGrpSpPr>
        <p:grpSpPr>
          <a:xfrm>
            <a:off x="2451885" y="1189842"/>
            <a:ext cx="1949435" cy="2802503"/>
            <a:chOff x="2469046" y="2462756"/>
            <a:chExt cx="2599247" cy="3736671"/>
          </a:xfrm>
        </p:grpSpPr>
        <p:cxnSp>
          <p:nvCxnSpPr>
            <p:cNvPr id="4" name="Straight Connector 3"/>
            <p:cNvCxnSpPr/>
            <p:nvPr/>
          </p:nvCxnSpPr>
          <p:spPr>
            <a:xfrm>
              <a:off x="2469046" y="4282764"/>
              <a:ext cx="2599247" cy="0"/>
            </a:xfrm>
            <a:prstGeom prst="line">
              <a:avLst/>
            </a:prstGeom>
            <a:ln cap="rnd">
              <a:solidFill>
                <a:schemeClr val="accent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2469046" y="2462756"/>
              <a:ext cx="2599247" cy="3736671"/>
              <a:chOff x="1187591" y="2715871"/>
              <a:chExt cx="2865602" cy="4120723"/>
            </a:xfrm>
          </p:grpSpPr>
          <p:grpSp>
            <p:nvGrpSpPr>
              <p:cNvPr id="14" name="Group 13"/>
              <p:cNvGrpSpPr/>
              <p:nvPr/>
            </p:nvGrpSpPr>
            <p:grpSpPr>
              <a:xfrm>
                <a:off x="1900617" y="2715871"/>
                <a:ext cx="1439548" cy="2007066"/>
                <a:chOff x="1900617" y="2715871"/>
                <a:chExt cx="1439548" cy="2007066"/>
              </a:xfrm>
            </p:grpSpPr>
            <p:cxnSp>
              <p:nvCxnSpPr>
                <p:cNvPr id="8" name="Straight Connector 7"/>
                <p:cNvCxnSpPr/>
                <p:nvPr/>
              </p:nvCxnSpPr>
              <p:spPr>
                <a:xfrm>
                  <a:off x="2620391" y="4155551"/>
                  <a:ext cx="0" cy="567386"/>
                </a:xfrm>
                <a:prstGeom prst="line">
                  <a:avLst/>
                </a:prstGeom>
                <a:ln w="19050" cap="rnd">
                  <a:solidFill>
                    <a:schemeClr val="accent1"/>
                  </a:solidFill>
                  <a:tailEnd type="oval" w="lg" len="lg"/>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1900617" y="2715871"/>
                  <a:ext cx="1439548" cy="1439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24259"/>
                  <a:endParaRPr lang="en-GB" sz="2700" dirty="0">
                    <a:solidFill>
                      <a:prstClr val="white"/>
                    </a:solidFill>
                  </a:endParaRPr>
                </a:p>
              </p:txBody>
            </p:sp>
          </p:grpSp>
          <p:sp>
            <p:nvSpPr>
              <p:cNvPr id="32" name="TextBox 31"/>
              <p:cNvSpPr txBox="1"/>
              <p:nvPr/>
            </p:nvSpPr>
            <p:spPr>
              <a:xfrm>
                <a:off x="1187591" y="4935900"/>
                <a:ext cx="2865602" cy="1900694"/>
              </a:xfrm>
              <a:prstGeom prst="rect">
                <a:avLst/>
              </a:prstGeom>
              <a:noFill/>
            </p:spPr>
            <p:txBody>
              <a:bodyPr wrap="square" lIns="0" tIns="0" rIns="0" bIns="0" rtlCol="0">
                <a:spAutoFit/>
              </a:bodyPr>
              <a:lstStyle>
                <a:defPPr>
                  <a:defRPr lang="en-US"/>
                </a:defPPr>
                <a:lvl1pPr>
                  <a:defRPr sz="1200"/>
                </a:lvl1pPr>
              </a:lstStyle>
              <a:p>
                <a:r>
                  <a:rPr lang="en-US" dirty="0"/>
                  <a:t>The survey was carried out as an online ad hoc study based upon a quota sample representing the online  </a:t>
                </a:r>
                <a:r>
                  <a:rPr lang="en-US" dirty="0" smtClean="0"/>
                  <a:t>population. Interviews </a:t>
                </a:r>
                <a:r>
                  <a:rPr lang="en-US" dirty="0"/>
                  <a:t>were conducted by self-completion questionnaires.</a:t>
                </a:r>
              </a:p>
            </p:txBody>
          </p:sp>
        </p:grpSp>
      </p:grpSp>
      <p:grpSp>
        <p:nvGrpSpPr>
          <p:cNvPr id="6" name="Gruppieren 5"/>
          <p:cNvGrpSpPr/>
          <p:nvPr/>
        </p:nvGrpSpPr>
        <p:grpSpPr>
          <a:xfrm>
            <a:off x="4718859" y="1189843"/>
            <a:ext cx="1949436" cy="2987174"/>
            <a:chOff x="5818520" y="2462756"/>
            <a:chExt cx="2599248" cy="3982897"/>
          </a:xfrm>
        </p:grpSpPr>
        <p:cxnSp>
          <p:nvCxnSpPr>
            <p:cNvPr id="20" name="Straight Connector 19"/>
            <p:cNvCxnSpPr/>
            <p:nvPr/>
          </p:nvCxnSpPr>
          <p:spPr>
            <a:xfrm>
              <a:off x="5818521" y="4282764"/>
              <a:ext cx="2599247" cy="0"/>
            </a:xfrm>
            <a:prstGeom prst="line">
              <a:avLst/>
            </a:prstGeom>
            <a:ln cap="rnd">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5818520" y="2462756"/>
              <a:ext cx="2599245" cy="3982897"/>
              <a:chOff x="4880299" y="2715871"/>
              <a:chExt cx="2865601" cy="4392252"/>
            </a:xfrm>
          </p:grpSpPr>
          <p:grpSp>
            <p:nvGrpSpPr>
              <p:cNvPr id="13" name="Group 12"/>
              <p:cNvGrpSpPr/>
              <p:nvPr/>
            </p:nvGrpSpPr>
            <p:grpSpPr>
              <a:xfrm>
                <a:off x="5593324" y="2715871"/>
                <a:ext cx="1439548" cy="2007066"/>
                <a:chOff x="5593324" y="2715871"/>
                <a:chExt cx="1439548" cy="2007066"/>
              </a:xfrm>
            </p:grpSpPr>
            <p:cxnSp>
              <p:nvCxnSpPr>
                <p:cNvPr id="21" name="Straight Connector 20"/>
                <p:cNvCxnSpPr/>
                <p:nvPr/>
              </p:nvCxnSpPr>
              <p:spPr>
                <a:xfrm>
                  <a:off x="6313098" y="4155551"/>
                  <a:ext cx="0" cy="567386"/>
                </a:xfrm>
                <a:prstGeom prst="line">
                  <a:avLst/>
                </a:prstGeom>
                <a:ln w="19050" cap="rnd">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5593324" y="2715871"/>
                  <a:ext cx="1439548" cy="14396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24259"/>
                  <a:endParaRPr lang="en-GB" sz="2700" dirty="0">
                    <a:solidFill>
                      <a:prstClr val="white"/>
                    </a:solidFill>
                  </a:endParaRPr>
                </a:p>
              </p:txBody>
            </p:sp>
          </p:grpSp>
          <p:sp>
            <p:nvSpPr>
              <p:cNvPr id="33" name="TextBox 32"/>
              <p:cNvSpPr txBox="1"/>
              <p:nvPr/>
            </p:nvSpPr>
            <p:spPr>
              <a:xfrm>
                <a:off x="4880299" y="4935903"/>
                <a:ext cx="2865601" cy="2172220"/>
              </a:xfrm>
              <a:prstGeom prst="rect">
                <a:avLst/>
              </a:prstGeom>
              <a:noFill/>
            </p:spPr>
            <p:txBody>
              <a:bodyPr wrap="square" lIns="0" tIns="0" rIns="0" bIns="0" rtlCol="0">
                <a:spAutoFit/>
              </a:bodyPr>
              <a:lstStyle/>
              <a:p>
                <a:r>
                  <a:rPr lang="en-US" sz="1200" dirty="0"/>
                  <a:t>A representative sample based on age, </a:t>
                </a:r>
                <a:r>
                  <a:rPr lang="en-US" sz="1200" dirty="0" smtClean="0"/>
                  <a:t>gender and region </a:t>
                </a:r>
                <a:r>
                  <a:rPr lang="en-US" sz="1200" dirty="0"/>
                  <a:t>was drawn from the basic population. </a:t>
                </a:r>
                <a:endParaRPr lang="en-US" sz="1200" dirty="0" smtClean="0"/>
              </a:p>
              <a:p>
                <a:endParaRPr lang="de-DE" sz="1200" dirty="0" smtClean="0"/>
              </a:p>
              <a:p>
                <a:r>
                  <a:rPr lang="de-DE" sz="1200" dirty="0" smtClean="0"/>
                  <a:t>Field </a:t>
                </a:r>
                <a:r>
                  <a:rPr lang="de-DE" sz="1200" dirty="0"/>
                  <a:t>time: </a:t>
                </a:r>
                <a:br>
                  <a:rPr lang="de-DE" sz="1200" dirty="0"/>
                </a:br>
                <a:r>
                  <a:rPr lang="de-DE" sz="1200" dirty="0" smtClean="0"/>
                  <a:t>13 </a:t>
                </a:r>
                <a:r>
                  <a:rPr lang="de-DE" sz="1200" dirty="0" err="1"/>
                  <a:t>to</a:t>
                </a:r>
                <a:r>
                  <a:rPr lang="de-DE" sz="1200" dirty="0"/>
                  <a:t> </a:t>
                </a:r>
                <a:r>
                  <a:rPr lang="de-DE" sz="1200" dirty="0" smtClean="0"/>
                  <a:t>24 November </a:t>
                </a:r>
                <a:r>
                  <a:rPr lang="de-DE" sz="1200" dirty="0"/>
                  <a:t>2015</a:t>
                </a:r>
                <a:endParaRPr lang="en-US" sz="1200" dirty="0"/>
              </a:p>
              <a:p>
                <a:endParaRPr lang="en-US" sz="1200" dirty="0"/>
              </a:p>
            </p:txBody>
          </p:sp>
        </p:grpSp>
      </p:grpSp>
      <p:grpSp>
        <p:nvGrpSpPr>
          <p:cNvPr id="7" name="Gruppieren 6"/>
          <p:cNvGrpSpPr/>
          <p:nvPr/>
        </p:nvGrpSpPr>
        <p:grpSpPr>
          <a:xfrm>
            <a:off x="6985834" y="1189842"/>
            <a:ext cx="1949435" cy="2433173"/>
            <a:chOff x="9250945" y="2462756"/>
            <a:chExt cx="2599247" cy="3244229"/>
          </a:xfrm>
        </p:grpSpPr>
        <p:cxnSp>
          <p:nvCxnSpPr>
            <p:cNvPr id="24" name="Straight Connector 23"/>
            <p:cNvCxnSpPr/>
            <p:nvPr/>
          </p:nvCxnSpPr>
          <p:spPr>
            <a:xfrm>
              <a:off x="9250945" y="4282764"/>
              <a:ext cx="2599247" cy="0"/>
            </a:xfrm>
            <a:prstGeom prst="line">
              <a:avLst/>
            </a:prstGeom>
            <a:ln cap="rnd">
              <a:solidFill>
                <a:schemeClr val="accent5"/>
              </a:solidFill>
              <a:tailEnd type="none" w="lg" len="lg"/>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9250945" y="2462756"/>
              <a:ext cx="2599247" cy="3244229"/>
              <a:chOff x="8678971" y="2715871"/>
              <a:chExt cx="2865602" cy="3577666"/>
            </a:xfrm>
          </p:grpSpPr>
          <p:grpSp>
            <p:nvGrpSpPr>
              <p:cNvPr id="12" name="Group 11"/>
              <p:cNvGrpSpPr/>
              <p:nvPr/>
            </p:nvGrpSpPr>
            <p:grpSpPr>
              <a:xfrm>
                <a:off x="9377482" y="2715871"/>
                <a:ext cx="1439548" cy="2007066"/>
                <a:chOff x="9377482" y="2715871"/>
                <a:chExt cx="1439548" cy="2007066"/>
              </a:xfrm>
            </p:grpSpPr>
            <p:cxnSp>
              <p:nvCxnSpPr>
                <p:cNvPr id="25" name="Straight Connector 24"/>
                <p:cNvCxnSpPr/>
                <p:nvPr/>
              </p:nvCxnSpPr>
              <p:spPr>
                <a:xfrm>
                  <a:off x="10097256" y="4155551"/>
                  <a:ext cx="0" cy="567386"/>
                </a:xfrm>
                <a:prstGeom prst="line">
                  <a:avLst/>
                </a:prstGeom>
                <a:ln w="19050" cap="rnd">
                  <a:solidFill>
                    <a:schemeClr val="accent5"/>
                  </a:solidFill>
                  <a:tailEnd type="oval"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9377482" y="2715871"/>
                  <a:ext cx="1439548" cy="14396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24259"/>
                  <a:endParaRPr lang="en-GB" sz="2700" dirty="0">
                    <a:solidFill>
                      <a:prstClr val="white"/>
                    </a:solidFill>
                  </a:endParaRPr>
                </a:p>
              </p:txBody>
            </p:sp>
          </p:grpSp>
          <p:sp>
            <p:nvSpPr>
              <p:cNvPr id="34" name="TextBox 33"/>
              <p:cNvSpPr txBox="1"/>
              <p:nvPr/>
            </p:nvSpPr>
            <p:spPr>
              <a:xfrm>
                <a:off x="8678971" y="4935899"/>
                <a:ext cx="2865602" cy="1357638"/>
              </a:xfrm>
              <a:prstGeom prst="rect">
                <a:avLst/>
              </a:prstGeom>
              <a:noFill/>
            </p:spPr>
            <p:txBody>
              <a:bodyPr wrap="square" lIns="0" tIns="0" rIns="0" bIns="0" rtlCol="0">
                <a:spAutoFit/>
              </a:bodyPr>
              <a:lstStyle/>
              <a:p>
                <a:pPr marL="140101" lvl="2"/>
                <a:r>
                  <a:rPr lang="en-US" sz="1200" dirty="0"/>
                  <a:t>A total of 2,000 </a:t>
                </a:r>
                <a:r>
                  <a:rPr lang="en-US" sz="1200" dirty="0" smtClean="0"/>
                  <a:t>French-speaking residents </a:t>
                </a:r>
                <a:r>
                  <a:rPr lang="en-US" sz="1200" dirty="0"/>
                  <a:t>(aged 16 to 75) of </a:t>
                </a:r>
                <a:r>
                  <a:rPr lang="en-US" sz="1200" dirty="0" smtClean="0"/>
                  <a:t>France who </a:t>
                </a:r>
                <a:r>
                  <a:rPr lang="en-US" sz="1200" dirty="0"/>
                  <a:t>are contactable by Internet were interviewed.</a:t>
                </a:r>
                <a:endParaRPr lang="de-DE" sz="1200" dirty="0"/>
              </a:p>
            </p:txBody>
          </p:sp>
        </p:grpSp>
      </p:grpSp>
      <p:sp>
        <p:nvSpPr>
          <p:cNvPr id="5" name="Text Placeholder 4"/>
          <p:cNvSpPr>
            <a:spLocks noGrp="1"/>
          </p:cNvSpPr>
          <p:nvPr>
            <p:ph type="body" sz="quarter" idx="13"/>
          </p:nvPr>
        </p:nvSpPr>
        <p:spPr/>
        <p:txBody>
          <a:bodyPr vert="horz" lIns="0" tIns="0" rIns="0" bIns="0" rtlCol="0" anchor="t">
            <a:noAutofit/>
          </a:bodyPr>
          <a:lstStyle/>
          <a:p>
            <a:pPr>
              <a:spcBef>
                <a:spcPts val="300"/>
              </a:spcBef>
              <a:spcAft>
                <a:spcPts val="300"/>
              </a:spcAft>
            </a:pPr>
            <a:r>
              <a:rPr lang="en-US" dirty="0"/>
              <a:t>Methodology - Overview</a:t>
            </a:r>
            <a:endParaRPr lang="en-GB" dirty="0"/>
          </a:p>
          <a:p>
            <a:pPr>
              <a:spcBef>
                <a:spcPts val="300"/>
              </a:spcBef>
              <a:spcAft>
                <a:spcPts val="300"/>
              </a:spcAft>
            </a:pPr>
            <a:endParaRPr lang="en-GB" dirty="0"/>
          </a:p>
        </p:txBody>
      </p:sp>
      <p:grpSp>
        <p:nvGrpSpPr>
          <p:cNvPr id="2" name="Gruppieren 1"/>
          <p:cNvGrpSpPr/>
          <p:nvPr/>
        </p:nvGrpSpPr>
        <p:grpSpPr>
          <a:xfrm>
            <a:off x="184910" y="1192848"/>
            <a:ext cx="1949435" cy="2617838"/>
            <a:chOff x="183046" y="2466763"/>
            <a:chExt cx="2599247" cy="3490452"/>
          </a:xfrm>
        </p:grpSpPr>
        <p:cxnSp>
          <p:nvCxnSpPr>
            <p:cNvPr id="27" name="Straight Connector 3"/>
            <p:cNvCxnSpPr/>
            <p:nvPr/>
          </p:nvCxnSpPr>
          <p:spPr>
            <a:xfrm>
              <a:off x="183046" y="4286771"/>
              <a:ext cx="2599247" cy="0"/>
            </a:xfrm>
            <a:prstGeom prst="line">
              <a:avLst/>
            </a:prstGeom>
            <a:ln cap="rnd">
              <a:solidFill>
                <a:schemeClr val="accent6"/>
              </a:solidFill>
              <a:tailEnd type="none" w="lg" len="lg"/>
            </a:ln>
          </p:spPr>
          <p:style>
            <a:lnRef idx="1">
              <a:schemeClr val="accent1"/>
            </a:lnRef>
            <a:fillRef idx="0">
              <a:schemeClr val="accent1"/>
            </a:fillRef>
            <a:effectRef idx="0">
              <a:schemeClr val="accent1"/>
            </a:effectRef>
            <a:fontRef idx="minor">
              <a:schemeClr val="tx1"/>
            </a:fontRef>
          </p:style>
        </p:cxnSp>
        <p:grpSp>
          <p:nvGrpSpPr>
            <p:cNvPr id="28" name="Group 14"/>
            <p:cNvGrpSpPr/>
            <p:nvPr/>
          </p:nvGrpSpPr>
          <p:grpSpPr>
            <a:xfrm>
              <a:off x="183046" y="2466763"/>
              <a:ext cx="2599247" cy="3490452"/>
              <a:chOff x="1187591" y="2715871"/>
              <a:chExt cx="2865602" cy="3849195"/>
            </a:xfrm>
          </p:grpSpPr>
          <p:grpSp>
            <p:nvGrpSpPr>
              <p:cNvPr id="29" name="Group 13"/>
              <p:cNvGrpSpPr/>
              <p:nvPr/>
            </p:nvGrpSpPr>
            <p:grpSpPr>
              <a:xfrm>
                <a:off x="1900617" y="2715871"/>
                <a:ext cx="1439548" cy="2007066"/>
                <a:chOff x="1900617" y="2715871"/>
                <a:chExt cx="1439548" cy="2007066"/>
              </a:xfrm>
            </p:grpSpPr>
            <p:cxnSp>
              <p:nvCxnSpPr>
                <p:cNvPr id="31" name="Straight Connector 7"/>
                <p:cNvCxnSpPr/>
                <p:nvPr/>
              </p:nvCxnSpPr>
              <p:spPr>
                <a:xfrm>
                  <a:off x="2620391" y="4155551"/>
                  <a:ext cx="0" cy="567386"/>
                </a:xfrm>
                <a:prstGeom prst="line">
                  <a:avLst/>
                </a:prstGeom>
                <a:ln w="19050" cap="rnd">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sp>
              <p:nvSpPr>
                <p:cNvPr id="35" name="Oval 8"/>
                <p:cNvSpPr/>
                <p:nvPr/>
              </p:nvSpPr>
              <p:spPr>
                <a:xfrm>
                  <a:off x="1900617" y="2715871"/>
                  <a:ext cx="1439548" cy="14396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24259"/>
                  <a:endParaRPr lang="en-GB" dirty="0">
                    <a:solidFill>
                      <a:prstClr val="white"/>
                    </a:solidFill>
                  </a:endParaRPr>
                </a:p>
              </p:txBody>
            </p:sp>
          </p:grpSp>
          <p:sp>
            <p:nvSpPr>
              <p:cNvPr id="30" name="TextBox 31"/>
              <p:cNvSpPr txBox="1"/>
              <p:nvPr/>
            </p:nvSpPr>
            <p:spPr>
              <a:xfrm>
                <a:off x="1187591" y="4935900"/>
                <a:ext cx="2865602" cy="1629166"/>
              </a:xfrm>
              <a:prstGeom prst="rect">
                <a:avLst/>
              </a:prstGeom>
              <a:noFill/>
            </p:spPr>
            <p:txBody>
              <a:bodyPr wrap="square" lIns="0" tIns="0" rIns="0" bIns="0" rtlCol="0">
                <a:spAutoFit/>
              </a:bodyPr>
              <a:lstStyle>
                <a:defPPr>
                  <a:defRPr lang="en-US"/>
                </a:defPPr>
                <a:lvl1pPr>
                  <a:defRPr sz="1200"/>
                </a:lvl1pPr>
              </a:lstStyle>
              <a:p>
                <a:r>
                  <a:rPr lang="en-US" dirty="0" err="1"/>
                  <a:t>Eyeo’s</a:t>
                </a:r>
                <a:r>
                  <a:rPr lang="en-US" dirty="0"/>
                  <a:t> aim is to evaluate the perception of 13 different kind of online advertising formats from the internet users point of view.</a:t>
                </a:r>
                <a:endParaRPr lang="de-DE" dirty="0"/>
              </a:p>
              <a:p>
                <a:endParaRPr lang="en-US" dirty="0"/>
              </a:p>
            </p:txBody>
          </p:sp>
        </p:grpSp>
      </p:grpSp>
      <p:sp>
        <p:nvSpPr>
          <p:cNvPr id="36" name="Text Placeholder 3"/>
          <p:cNvSpPr txBox="1">
            <a:spLocks/>
          </p:cNvSpPr>
          <p:nvPr/>
        </p:nvSpPr>
        <p:spPr bwMode="gray">
          <a:xfrm>
            <a:off x="3005659" y="879892"/>
            <a:ext cx="841883" cy="166199"/>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lvl="2" indent="0" algn="ctr">
              <a:buNone/>
            </a:pPr>
            <a:r>
              <a:rPr lang="de-DE" b="1" dirty="0" smtClean="0">
                <a:solidFill>
                  <a:srgbClr val="222223"/>
                </a:solidFill>
              </a:rPr>
              <a:t>Method</a:t>
            </a:r>
            <a:endParaRPr lang="de-DE" b="1" dirty="0">
              <a:solidFill>
                <a:srgbClr val="222223"/>
              </a:solidFill>
            </a:endParaRPr>
          </a:p>
        </p:txBody>
      </p:sp>
      <p:sp>
        <p:nvSpPr>
          <p:cNvPr id="37" name="Text Placeholder 3"/>
          <p:cNvSpPr txBox="1">
            <a:spLocks/>
          </p:cNvSpPr>
          <p:nvPr/>
        </p:nvSpPr>
        <p:spPr bwMode="gray">
          <a:xfrm>
            <a:off x="738685" y="713693"/>
            <a:ext cx="841883" cy="498598"/>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lvl="2" indent="0" algn="ctr">
              <a:buNone/>
            </a:pPr>
            <a:r>
              <a:rPr lang="de-DE" b="1" dirty="0" smtClean="0">
                <a:solidFill>
                  <a:srgbClr val="222223"/>
                </a:solidFill>
              </a:rPr>
              <a:t>Background and Objectives</a:t>
            </a:r>
            <a:endParaRPr lang="de-DE" b="1" dirty="0">
              <a:solidFill>
                <a:srgbClr val="222223"/>
              </a:solidFill>
            </a:endParaRPr>
          </a:p>
        </p:txBody>
      </p:sp>
      <p:sp>
        <p:nvSpPr>
          <p:cNvPr id="38" name="Text Placeholder 3"/>
          <p:cNvSpPr txBox="1">
            <a:spLocks/>
          </p:cNvSpPr>
          <p:nvPr/>
        </p:nvSpPr>
        <p:spPr bwMode="gray">
          <a:xfrm>
            <a:off x="5272636" y="879892"/>
            <a:ext cx="841883" cy="166199"/>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lvl="2" indent="0" algn="ctr">
              <a:buNone/>
            </a:pPr>
            <a:r>
              <a:rPr lang="de-DE" b="1" dirty="0" smtClean="0">
                <a:solidFill>
                  <a:srgbClr val="222223"/>
                </a:solidFill>
              </a:rPr>
              <a:t>Target Group</a:t>
            </a:r>
            <a:endParaRPr lang="de-DE" b="1" dirty="0">
              <a:solidFill>
                <a:srgbClr val="222223"/>
              </a:solidFill>
            </a:endParaRPr>
          </a:p>
        </p:txBody>
      </p:sp>
      <p:sp>
        <p:nvSpPr>
          <p:cNvPr id="39" name="Text Placeholder 3"/>
          <p:cNvSpPr txBox="1">
            <a:spLocks/>
          </p:cNvSpPr>
          <p:nvPr/>
        </p:nvSpPr>
        <p:spPr bwMode="gray">
          <a:xfrm>
            <a:off x="7539610" y="879892"/>
            <a:ext cx="841883" cy="166199"/>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lvl="2" indent="0" algn="ctr">
              <a:buNone/>
            </a:pPr>
            <a:r>
              <a:rPr lang="de-DE" b="1" dirty="0" smtClean="0">
                <a:solidFill>
                  <a:srgbClr val="222223"/>
                </a:solidFill>
              </a:rPr>
              <a:t>Sample</a:t>
            </a:r>
            <a:endParaRPr lang="de-DE" b="1" dirty="0">
              <a:solidFill>
                <a:srgbClr val="222223"/>
              </a:solidFill>
            </a:endParaRPr>
          </a:p>
        </p:txBody>
      </p:sp>
      <p:sp>
        <p:nvSpPr>
          <p:cNvPr id="40" name="Freeform 6"/>
          <p:cNvSpPr>
            <a:spLocks noChangeAspect="1"/>
          </p:cNvSpPr>
          <p:nvPr/>
        </p:nvSpPr>
        <p:spPr bwMode="auto">
          <a:xfrm>
            <a:off x="5474567" y="1441880"/>
            <a:ext cx="438021" cy="438021"/>
          </a:xfrm>
          <a:custGeom>
            <a:avLst/>
            <a:gdLst/>
            <a:ahLst/>
            <a:cxnLst>
              <a:cxn ang="0">
                <a:pos x="134" y="129"/>
              </a:cxn>
              <a:cxn ang="0">
                <a:pos x="119" y="133"/>
              </a:cxn>
              <a:cxn ang="0">
                <a:pos x="106" y="132"/>
              </a:cxn>
              <a:cxn ang="0">
                <a:pos x="193" y="52"/>
              </a:cxn>
              <a:cxn ang="0">
                <a:pos x="217" y="51"/>
              </a:cxn>
              <a:cxn ang="0">
                <a:pos x="238" y="28"/>
              </a:cxn>
              <a:cxn ang="0">
                <a:pos x="218" y="27"/>
              </a:cxn>
              <a:cxn ang="0">
                <a:pos x="219" y="19"/>
              </a:cxn>
              <a:cxn ang="0">
                <a:pos x="211" y="20"/>
              </a:cxn>
              <a:cxn ang="0">
                <a:pos x="210" y="0"/>
              </a:cxn>
              <a:cxn ang="0">
                <a:pos x="187" y="21"/>
              </a:cxn>
              <a:cxn ang="0">
                <a:pos x="186" y="45"/>
              </a:cxn>
              <a:cxn ang="0">
                <a:pos x="109" y="19"/>
              </a:cxn>
              <a:cxn ang="0">
                <a:pos x="0" y="129"/>
              </a:cxn>
              <a:cxn ang="0">
                <a:pos x="109" y="238"/>
              </a:cxn>
              <a:cxn ang="0">
                <a:pos x="219" y="129"/>
              </a:cxn>
              <a:cxn ang="0">
                <a:pos x="178" y="75"/>
              </a:cxn>
              <a:cxn ang="0">
                <a:pos x="171" y="190"/>
              </a:cxn>
              <a:cxn ang="0">
                <a:pos x="48" y="190"/>
              </a:cxn>
              <a:cxn ang="0">
                <a:pos x="48" y="67"/>
              </a:cxn>
              <a:cxn ang="0">
                <a:pos x="167" y="64"/>
              </a:cxn>
              <a:cxn ang="0">
                <a:pos x="109" y="61"/>
              </a:cxn>
              <a:cxn ang="0">
                <a:pos x="42" y="129"/>
              </a:cxn>
              <a:cxn ang="0">
                <a:pos x="109" y="196"/>
              </a:cxn>
              <a:cxn ang="0">
                <a:pos x="177" y="129"/>
              </a:cxn>
              <a:cxn ang="0">
                <a:pos x="147" y="105"/>
              </a:cxn>
              <a:cxn ang="0">
                <a:pos x="141" y="161"/>
              </a:cxn>
              <a:cxn ang="0">
                <a:pos x="77" y="161"/>
              </a:cxn>
              <a:cxn ang="0">
                <a:pos x="77" y="97"/>
              </a:cxn>
              <a:cxn ang="0">
                <a:pos x="138" y="94"/>
              </a:cxn>
              <a:cxn ang="0">
                <a:pos x="109" y="104"/>
              </a:cxn>
              <a:cxn ang="0">
                <a:pos x="109" y="154"/>
              </a:cxn>
            </a:cxnLst>
            <a:rect l="0" t="0" r="r" b="b"/>
            <a:pathLst>
              <a:path w="238" h="238">
                <a:moveTo>
                  <a:pt x="109" y="154"/>
                </a:moveTo>
                <a:cubicBezTo>
                  <a:pt x="123" y="154"/>
                  <a:pt x="134" y="143"/>
                  <a:pt x="134" y="129"/>
                </a:cubicBezTo>
                <a:cubicBezTo>
                  <a:pt x="134" y="126"/>
                  <a:pt x="134" y="122"/>
                  <a:pt x="133" y="120"/>
                </a:cubicBezTo>
                <a:cubicBezTo>
                  <a:pt x="119" y="133"/>
                  <a:pt x="119" y="133"/>
                  <a:pt x="119" y="133"/>
                </a:cubicBezTo>
                <a:cubicBezTo>
                  <a:pt x="115" y="137"/>
                  <a:pt x="108" y="136"/>
                  <a:pt x="106" y="132"/>
                </a:cubicBezTo>
                <a:cubicBezTo>
                  <a:pt x="106" y="132"/>
                  <a:pt x="106" y="132"/>
                  <a:pt x="106" y="132"/>
                </a:cubicBezTo>
                <a:cubicBezTo>
                  <a:pt x="108" y="134"/>
                  <a:pt x="111" y="134"/>
                  <a:pt x="113" y="132"/>
                </a:cubicBezTo>
                <a:cubicBezTo>
                  <a:pt x="193" y="52"/>
                  <a:pt x="193" y="52"/>
                  <a:pt x="193" y="52"/>
                </a:cubicBezTo>
                <a:cubicBezTo>
                  <a:pt x="215" y="52"/>
                  <a:pt x="215" y="52"/>
                  <a:pt x="215" y="52"/>
                </a:cubicBezTo>
                <a:cubicBezTo>
                  <a:pt x="216" y="52"/>
                  <a:pt x="217" y="51"/>
                  <a:pt x="217" y="51"/>
                </a:cubicBezTo>
                <a:cubicBezTo>
                  <a:pt x="237" y="31"/>
                  <a:pt x="237" y="31"/>
                  <a:pt x="237" y="31"/>
                </a:cubicBezTo>
                <a:cubicBezTo>
                  <a:pt x="238" y="30"/>
                  <a:pt x="238" y="29"/>
                  <a:pt x="238" y="28"/>
                </a:cubicBezTo>
                <a:cubicBezTo>
                  <a:pt x="237" y="27"/>
                  <a:pt x="237" y="27"/>
                  <a:pt x="236" y="27"/>
                </a:cubicBezTo>
                <a:cubicBezTo>
                  <a:pt x="218" y="27"/>
                  <a:pt x="218" y="27"/>
                  <a:pt x="218" y="27"/>
                </a:cubicBezTo>
                <a:cubicBezTo>
                  <a:pt x="219" y="26"/>
                  <a:pt x="219" y="26"/>
                  <a:pt x="219" y="26"/>
                </a:cubicBezTo>
                <a:cubicBezTo>
                  <a:pt x="221" y="24"/>
                  <a:pt x="221" y="21"/>
                  <a:pt x="219" y="19"/>
                </a:cubicBezTo>
                <a:cubicBezTo>
                  <a:pt x="217" y="17"/>
                  <a:pt x="214" y="17"/>
                  <a:pt x="212" y="19"/>
                </a:cubicBezTo>
                <a:cubicBezTo>
                  <a:pt x="211" y="20"/>
                  <a:pt x="211" y="20"/>
                  <a:pt x="211" y="20"/>
                </a:cubicBezTo>
                <a:cubicBezTo>
                  <a:pt x="211" y="2"/>
                  <a:pt x="211" y="2"/>
                  <a:pt x="211" y="2"/>
                </a:cubicBezTo>
                <a:cubicBezTo>
                  <a:pt x="211" y="1"/>
                  <a:pt x="211" y="1"/>
                  <a:pt x="210" y="0"/>
                </a:cubicBezTo>
                <a:cubicBezTo>
                  <a:pt x="209" y="0"/>
                  <a:pt x="208" y="0"/>
                  <a:pt x="207" y="1"/>
                </a:cubicBezTo>
                <a:cubicBezTo>
                  <a:pt x="187" y="21"/>
                  <a:pt x="187" y="21"/>
                  <a:pt x="187" y="21"/>
                </a:cubicBezTo>
                <a:cubicBezTo>
                  <a:pt x="187" y="21"/>
                  <a:pt x="186" y="22"/>
                  <a:pt x="186" y="23"/>
                </a:cubicBezTo>
                <a:cubicBezTo>
                  <a:pt x="186" y="45"/>
                  <a:pt x="186" y="45"/>
                  <a:pt x="186" y="45"/>
                </a:cubicBezTo>
                <a:cubicBezTo>
                  <a:pt x="183" y="48"/>
                  <a:pt x="183" y="48"/>
                  <a:pt x="183" y="48"/>
                </a:cubicBezTo>
                <a:cubicBezTo>
                  <a:pt x="164" y="30"/>
                  <a:pt x="138" y="19"/>
                  <a:pt x="109" y="19"/>
                </a:cubicBezTo>
                <a:cubicBezTo>
                  <a:pt x="79" y="19"/>
                  <a:pt x="52" y="32"/>
                  <a:pt x="32" y="51"/>
                </a:cubicBezTo>
                <a:cubicBezTo>
                  <a:pt x="12" y="71"/>
                  <a:pt x="0" y="99"/>
                  <a:pt x="0" y="129"/>
                </a:cubicBezTo>
                <a:cubicBezTo>
                  <a:pt x="0" y="159"/>
                  <a:pt x="12" y="186"/>
                  <a:pt x="32" y="206"/>
                </a:cubicBezTo>
                <a:cubicBezTo>
                  <a:pt x="52" y="226"/>
                  <a:pt x="79" y="238"/>
                  <a:pt x="109" y="238"/>
                </a:cubicBezTo>
                <a:cubicBezTo>
                  <a:pt x="139" y="238"/>
                  <a:pt x="167" y="226"/>
                  <a:pt x="187" y="206"/>
                </a:cubicBezTo>
                <a:cubicBezTo>
                  <a:pt x="206" y="186"/>
                  <a:pt x="219" y="159"/>
                  <a:pt x="219" y="129"/>
                </a:cubicBezTo>
                <a:cubicBezTo>
                  <a:pt x="219" y="102"/>
                  <a:pt x="209" y="78"/>
                  <a:pt x="194" y="59"/>
                </a:cubicBezTo>
                <a:cubicBezTo>
                  <a:pt x="178" y="75"/>
                  <a:pt x="178" y="75"/>
                  <a:pt x="178" y="75"/>
                </a:cubicBezTo>
                <a:cubicBezTo>
                  <a:pt x="189" y="90"/>
                  <a:pt x="196" y="108"/>
                  <a:pt x="196" y="129"/>
                </a:cubicBezTo>
                <a:cubicBezTo>
                  <a:pt x="196" y="153"/>
                  <a:pt x="186" y="175"/>
                  <a:pt x="171" y="190"/>
                </a:cubicBezTo>
                <a:cubicBezTo>
                  <a:pt x="155" y="206"/>
                  <a:pt x="133" y="216"/>
                  <a:pt x="109" y="216"/>
                </a:cubicBezTo>
                <a:cubicBezTo>
                  <a:pt x="85" y="216"/>
                  <a:pt x="63" y="206"/>
                  <a:pt x="48" y="190"/>
                </a:cubicBezTo>
                <a:cubicBezTo>
                  <a:pt x="32" y="175"/>
                  <a:pt x="22" y="153"/>
                  <a:pt x="22" y="129"/>
                </a:cubicBezTo>
                <a:cubicBezTo>
                  <a:pt x="22" y="105"/>
                  <a:pt x="32" y="83"/>
                  <a:pt x="48" y="67"/>
                </a:cubicBezTo>
                <a:cubicBezTo>
                  <a:pt x="63" y="51"/>
                  <a:pt x="85" y="42"/>
                  <a:pt x="109" y="42"/>
                </a:cubicBezTo>
                <a:cubicBezTo>
                  <a:pt x="132" y="42"/>
                  <a:pt x="152" y="50"/>
                  <a:pt x="167" y="64"/>
                </a:cubicBezTo>
                <a:cubicBezTo>
                  <a:pt x="153" y="78"/>
                  <a:pt x="153" y="78"/>
                  <a:pt x="153" y="78"/>
                </a:cubicBezTo>
                <a:cubicBezTo>
                  <a:pt x="142" y="67"/>
                  <a:pt x="126" y="61"/>
                  <a:pt x="109" y="61"/>
                </a:cubicBezTo>
                <a:cubicBezTo>
                  <a:pt x="91" y="61"/>
                  <a:pt x="74" y="69"/>
                  <a:pt x="61" y="81"/>
                </a:cubicBezTo>
                <a:cubicBezTo>
                  <a:pt x="49" y="93"/>
                  <a:pt x="42" y="110"/>
                  <a:pt x="42" y="129"/>
                </a:cubicBezTo>
                <a:cubicBezTo>
                  <a:pt x="42" y="147"/>
                  <a:pt x="49" y="164"/>
                  <a:pt x="61" y="177"/>
                </a:cubicBezTo>
                <a:cubicBezTo>
                  <a:pt x="74" y="189"/>
                  <a:pt x="91" y="196"/>
                  <a:pt x="109" y="196"/>
                </a:cubicBezTo>
                <a:cubicBezTo>
                  <a:pt x="128" y="196"/>
                  <a:pt x="145" y="189"/>
                  <a:pt x="157" y="177"/>
                </a:cubicBezTo>
                <a:cubicBezTo>
                  <a:pt x="169" y="164"/>
                  <a:pt x="177" y="147"/>
                  <a:pt x="177" y="129"/>
                </a:cubicBezTo>
                <a:cubicBezTo>
                  <a:pt x="177" y="114"/>
                  <a:pt x="172" y="100"/>
                  <a:pt x="164" y="89"/>
                </a:cubicBezTo>
                <a:cubicBezTo>
                  <a:pt x="147" y="105"/>
                  <a:pt x="147" y="105"/>
                  <a:pt x="147" y="105"/>
                </a:cubicBezTo>
                <a:cubicBezTo>
                  <a:pt x="152" y="112"/>
                  <a:pt x="154" y="120"/>
                  <a:pt x="154" y="129"/>
                </a:cubicBezTo>
                <a:cubicBezTo>
                  <a:pt x="154" y="141"/>
                  <a:pt x="149" y="152"/>
                  <a:pt x="141" y="161"/>
                </a:cubicBezTo>
                <a:cubicBezTo>
                  <a:pt x="133" y="169"/>
                  <a:pt x="122" y="174"/>
                  <a:pt x="109" y="174"/>
                </a:cubicBezTo>
                <a:cubicBezTo>
                  <a:pt x="97" y="174"/>
                  <a:pt x="85" y="169"/>
                  <a:pt x="77" y="161"/>
                </a:cubicBezTo>
                <a:cubicBezTo>
                  <a:pt x="69" y="152"/>
                  <a:pt x="64" y="141"/>
                  <a:pt x="64" y="129"/>
                </a:cubicBezTo>
                <a:cubicBezTo>
                  <a:pt x="64" y="116"/>
                  <a:pt x="69" y="105"/>
                  <a:pt x="77" y="97"/>
                </a:cubicBezTo>
                <a:cubicBezTo>
                  <a:pt x="85" y="89"/>
                  <a:pt x="97" y="84"/>
                  <a:pt x="109" y="84"/>
                </a:cubicBezTo>
                <a:cubicBezTo>
                  <a:pt x="120" y="84"/>
                  <a:pt x="130" y="87"/>
                  <a:pt x="138" y="94"/>
                </a:cubicBezTo>
                <a:cubicBezTo>
                  <a:pt x="123" y="108"/>
                  <a:pt x="123" y="108"/>
                  <a:pt x="123" y="108"/>
                </a:cubicBezTo>
                <a:cubicBezTo>
                  <a:pt x="119" y="105"/>
                  <a:pt x="114" y="104"/>
                  <a:pt x="109" y="104"/>
                </a:cubicBezTo>
                <a:cubicBezTo>
                  <a:pt x="95" y="104"/>
                  <a:pt x="84" y="115"/>
                  <a:pt x="84" y="129"/>
                </a:cubicBezTo>
                <a:cubicBezTo>
                  <a:pt x="84" y="143"/>
                  <a:pt x="95" y="154"/>
                  <a:pt x="109" y="154"/>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pPr defTabSz="693212"/>
            <a:endParaRPr lang="en-GB" dirty="0">
              <a:solidFill>
                <a:srgbClr val="222223"/>
              </a:solidFill>
            </a:endParaRPr>
          </a:p>
        </p:txBody>
      </p:sp>
      <p:grpSp>
        <p:nvGrpSpPr>
          <p:cNvPr id="41" name="Group 59"/>
          <p:cNvGrpSpPr>
            <a:grpSpLocks noChangeAspect="1"/>
          </p:cNvGrpSpPr>
          <p:nvPr/>
        </p:nvGrpSpPr>
        <p:grpSpPr>
          <a:xfrm>
            <a:off x="7728326" y="1501471"/>
            <a:ext cx="464450" cy="318839"/>
            <a:chOff x="6684963" y="3937000"/>
            <a:chExt cx="1174750" cy="806450"/>
          </a:xfrm>
          <a:solidFill>
            <a:schemeClr val="bg1"/>
          </a:solidFill>
        </p:grpSpPr>
        <p:sp>
          <p:nvSpPr>
            <p:cNvPr id="42" name="Freeform 90"/>
            <p:cNvSpPr>
              <a:spLocks/>
            </p:cNvSpPr>
            <p:nvPr/>
          </p:nvSpPr>
          <p:spPr bwMode="auto">
            <a:xfrm>
              <a:off x="7450138" y="3937000"/>
              <a:ext cx="409575" cy="712788"/>
            </a:xfrm>
            <a:custGeom>
              <a:avLst/>
              <a:gdLst/>
              <a:ahLst/>
              <a:cxnLst>
                <a:cxn ang="0">
                  <a:pos x="66" y="76"/>
                </a:cxn>
                <a:cxn ang="0">
                  <a:pos x="53" y="70"/>
                </a:cxn>
                <a:cxn ang="0">
                  <a:pos x="65" y="63"/>
                </a:cxn>
                <a:cxn ang="0">
                  <a:pos x="82" y="34"/>
                </a:cxn>
                <a:cxn ang="0">
                  <a:pos x="44" y="0"/>
                </a:cxn>
                <a:cxn ang="0">
                  <a:pos x="7" y="34"/>
                </a:cxn>
                <a:cxn ang="0">
                  <a:pos x="24" y="63"/>
                </a:cxn>
                <a:cxn ang="0">
                  <a:pos x="36" y="70"/>
                </a:cxn>
                <a:cxn ang="0">
                  <a:pos x="23" y="76"/>
                </a:cxn>
                <a:cxn ang="0">
                  <a:pos x="17" y="78"/>
                </a:cxn>
                <a:cxn ang="0">
                  <a:pos x="11" y="82"/>
                </a:cxn>
                <a:cxn ang="0">
                  <a:pos x="5" y="86"/>
                </a:cxn>
                <a:cxn ang="0">
                  <a:pos x="0" y="92"/>
                </a:cxn>
                <a:cxn ang="0">
                  <a:pos x="32" y="165"/>
                </a:cxn>
                <a:cxn ang="0">
                  <a:pos x="31" y="181"/>
                </a:cxn>
                <a:cxn ang="0">
                  <a:pos x="31" y="183"/>
                </a:cxn>
                <a:cxn ang="0">
                  <a:pos x="30" y="184"/>
                </a:cxn>
                <a:cxn ang="0">
                  <a:pos x="27" y="188"/>
                </a:cxn>
                <a:cxn ang="0">
                  <a:pos x="44" y="190"/>
                </a:cxn>
                <a:cxn ang="0">
                  <a:pos x="108" y="159"/>
                </a:cxn>
                <a:cxn ang="0">
                  <a:pos x="109" y="146"/>
                </a:cxn>
                <a:cxn ang="0">
                  <a:pos x="66" y="76"/>
                </a:cxn>
              </a:cxnLst>
              <a:rect l="0" t="0" r="r" b="b"/>
              <a:pathLst>
                <a:path w="109" h="190">
                  <a:moveTo>
                    <a:pt x="66" y="76"/>
                  </a:moveTo>
                  <a:cubicBezTo>
                    <a:pt x="53" y="70"/>
                    <a:pt x="53" y="70"/>
                    <a:pt x="53" y="70"/>
                  </a:cubicBezTo>
                  <a:cubicBezTo>
                    <a:pt x="65" y="63"/>
                    <a:pt x="65" y="63"/>
                    <a:pt x="65" y="63"/>
                  </a:cubicBezTo>
                  <a:cubicBezTo>
                    <a:pt x="75" y="57"/>
                    <a:pt x="82" y="46"/>
                    <a:pt x="82" y="34"/>
                  </a:cubicBezTo>
                  <a:cubicBezTo>
                    <a:pt x="82" y="16"/>
                    <a:pt x="65" y="0"/>
                    <a:pt x="44" y="0"/>
                  </a:cubicBezTo>
                  <a:cubicBezTo>
                    <a:pt x="23" y="0"/>
                    <a:pt x="7" y="16"/>
                    <a:pt x="7" y="34"/>
                  </a:cubicBezTo>
                  <a:cubicBezTo>
                    <a:pt x="7" y="46"/>
                    <a:pt x="13" y="57"/>
                    <a:pt x="24" y="63"/>
                  </a:cubicBezTo>
                  <a:cubicBezTo>
                    <a:pt x="36" y="70"/>
                    <a:pt x="36" y="70"/>
                    <a:pt x="36" y="70"/>
                  </a:cubicBezTo>
                  <a:cubicBezTo>
                    <a:pt x="23" y="76"/>
                    <a:pt x="23" y="76"/>
                    <a:pt x="23" y="76"/>
                  </a:cubicBezTo>
                  <a:cubicBezTo>
                    <a:pt x="21" y="76"/>
                    <a:pt x="19" y="77"/>
                    <a:pt x="17" y="78"/>
                  </a:cubicBezTo>
                  <a:cubicBezTo>
                    <a:pt x="15" y="79"/>
                    <a:pt x="13" y="81"/>
                    <a:pt x="11" y="82"/>
                  </a:cubicBezTo>
                  <a:cubicBezTo>
                    <a:pt x="9" y="83"/>
                    <a:pt x="7" y="85"/>
                    <a:pt x="5" y="86"/>
                  </a:cubicBezTo>
                  <a:cubicBezTo>
                    <a:pt x="3" y="88"/>
                    <a:pt x="2" y="90"/>
                    <a:pt x="0" y="92"/>
                  </a:cubicBezTo>
                  <a:cubicBezTo>
                    <a:pt x="20" y="109"/>
                    <a:pt x="32" y="136"/>
                    <a:pt x="32" y="165"/>
                  </a:cubicBezTo>
                  <a:cubicBezTo>
                    <a:pt x="32" y="171"/>
                    <a:pt x="32" y="176"/>
                    <a:pt x="31" y="181"/>
                  </a:cubicBezTo>
                  <a:cubicBezTo>
                    <a:pt x="31" y="183"/>
                    <a:pt x="31" y="183"/>
                    <a:pt x="31" y="183"/>
                  </a:cubicBezTo>
                  <a:cubicBezTo>
                    <a:pt x="30" y="184"/>
                    <a:pt x="30" y="184"/>
                    <a:pt x="30" y="184"/>
                  </a:cubicBezTo>
                  <a:cubicBezTo>
                    <a:pt x="29" y="185"/>
                    <a:pt x="28" y="187"/>
                    <a:pt x="27" y="188"/>
                  </a:cubicBezTo>
                  <a:cubicBezTo>
                    <a:pt x="32" y="189"/>
                    <a:pt x="38" y="190"/>
                    <a:pt x="44" y="190"/>
                  </a:cubicBezTo>
                  <a:cubicBezTo>
                    <a:pt x="69" y="190"/>
                    <a:pt x="92" y="178"/>
                    <a:pt x="108" y="159"/>
                  </a:cubicBezTo>
                  <a:cubicBezTo>
                    <a:pt x="109" y="155"/>
                    <a:pt x="109" y="150"/>
                    <a:pt x="109" y="146"/>
                  </a:cubicBezTo>
                  <a:cubicBezTo>
                    <a:pt x="109" y="113"/>
                    <a:pt x="91" y="86"/>
                    <a:pt x="66" y="7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93212"/>
              <a:endParaRPr lang="en-GB" dirty="0">
                <a:solidFill>
                  <a:srgbClr val="222223"/>
                </a:solidFill>
              </a:endParaRPr>
            </a:p>
          </p:txBody>
        </p:sp>
        <p:sp>
          <p:nvSpPr>
            <p:cNvPr id="43" name="Freeform 91"/>
            <p:cNvSpPr>
              <a:spLocks/>
            </p:cNvSpPr>
            <p:nvPr/>
          </p:nvSpPr>
          <p:spPr bwMode="auto">
            <a:xfrm>
              <a:off x="6684963" y="3937000"/>
              <a:ext cx="409575" cy="712788"/>
            </a:xfrm>
            <a:custGeom>
              <a:avLst/>
              <a:gdLst/>
              <a:ahLst/>
              <a:cxnLst>
                <a:cxn ang="0">
                  <a:pos x="78" y="183"/>
                </a:cxn>
                <a:cxn ang="0">
                  <a:pos x="78" y="181"/>
                </a:cxn>
                <a:cxn ang="0">
                  <a:pos x="76" y="165"/>
                </a:cxn>
                <a:cxn ang="0">
                  <a:pos x="108" y="93"/>
                </a:cxn>
                <a:cxn ang="0">
                  <a:pos x="109" y="92"/>
                </a:cxn>
                <a:cxn ang="0">
                  <a:pos x="86" y="76"/>
                </a:cxn>
                <a:cxn ang="0">
                  <a:pos x="73" y="70"/>
                </a:cxn>
                <a:cxn ang="0">
                  <a:pos x="85" y="63"/>
                </a:cxn>
                <a:cxn ang="0">
                  <a:pos x="102" y="34"/>
                </a:cxn>
                <a:cxn ang="0">
                  <a:pos x="64" y="0"/>
                </a:cxn>
                <a:cxn ang="0">
                  <a:pos x="27" y="34"/>
                </a:cxn>
                <a:cxn ang="0">
                  <a:pos x="44" y="63"/>
                </a:cxn>
                <a:cxn ang="0">
                  <a:pos x="56" y="70"/>
                </a:cxn>
                <a:cxn ang="0">
                  <a:pos x="43" y="76"/>
                </a:cxn>
                <a:cxn ang="0">
                  <a:pos x="37" y="78"/>
                </a:cxn>
                <a:cxn ang="0">
                  <a:pos x="31" y="82"/>
                </a:cxn>
                <a:cxn ang="0">
                  <a:pos x="26" y="86"/>
                </a:cxn>
                <a:cxn ang="0">
                  <a:pos x="0" y="146"/>
                </a:cxn>
                <a:cxn ang="0">
                  <a:pos x="1" y="159"/>
                </a:cxn>
                <a:cxn ang="0">
                  <a:pos x="10" y="169"/>
                </a:cxn>
                <a:cxn ang="0">
                  <a:pos x="16" y="173"/>
                </a:cxn>
                <a:cxn ang="0">
                  <a:pos x="22" y="178"/>
                </a:cxn>
                <a:cxn ang="0">
                  <a:pos x="64" y="190"/>
                </a:cxn>
                <a:cxn ang="0">
                  <a:pos x="82" y="188"/>
                </a:cxn>
                <a:cxn ang="0">
                  <a:pos x="79" y="184"/>
                </a:cxn>
                <a:cxn ang="0">
                  <a:pos x="78" y="183"/>
                </a:cxn>
              </a:cxnLst>
              <a:rect l="0" t="0" r="r" b="b"/>
              <a:pathLst>
                <a:path w="109" h="190">
                  <a:moveTo>
                    <a:pt x="78" y="183"/>
                  </a:moveTo>
                  <a:cubicBezTo>
                    <a:pt x="78" y="181"/>
                    <a:pt x="78" y="181"/>
                    <a:pt x="78" y="181"/>
                  </a:cubicBezTo>
                  <a:cubicBezTo>
                    <a:pt x="77" y="176"/>
                    <a:pt x="76" y="170"/>
                    <a:pt x="76" y="165"/>
                  </a:cubicBezTo>
                  <a:cubicBezTo>
                    <a:pt x="76" y="137"/>
                    <a:pt x="88" y="110"/>
                    <a:pt x="108" y="93"/>
                  </a:cubicBezTo>
                  <a:cubicBezTo>
                    <a:pt x="108" y="92"/>
                    <a:pt x="109" y="92"/>
                    <a:pt x="109" y="92"/>
                  </a:cubicBezTo>
                  <a:cubicBezTo>
                    <a:pt x="102" y="85"/>
                    <a:pt x="95" y="79"/>
                    <a:pt x="86" y="76"/>
                  </a:cubicBezTo>
                  <a:cubicBezTo>
                    <a:pt x="73" y="70"/>
                    <a:pt x="73" y="70"/>
                    <a:pt x="73" y="70"/>
                  </a:cubicBezTo>
                  <a:cubicBezTo>
                    <a:pt x="85" y="63"/>
                    <a:pt x="85" y="63"/>
                    <a:pt x="85" y="63"/>
                  </a:cubicBezTo>
                  <a:cubicBezTo>
                    <a:pt x="95" y="57"/>
                    <a:pt x="102" y="46"/>
                    <a:pt x="102" y="34"/>
                  </a:cubicBezTo>
                  <a:cubicBezTo>
                    <a:pt x="102" y="16"/>
                    <a:pt x="86" y="0"/>
                    <a:pt x="64" y="0"/>
                  </a:cubicBezTo>
                  <a:cubicBezTo>
                    <a:pt x="43" y="0"/>
                    <a:pt x="27" y="16"/>
                    <a:pt x="27" y="34"/>
                  </a:cubicBezTo>
                  <a:cubicBezTo>
                    <a:pt x="27" y="46"/>
                    <a:pt x="33" y="57"/>
                    <a:pt x="44" y="63"/>
                  </a:cubicBezTo>
                  <a:cubicBezTo>
                    <a:pt x="56" y="70"/>
                    <a:pt x="56" y="70"/>
                    <a:pt x="56" y="70"/>
                  </a:cubicBezTo>
                  <a:cubicBezTo>
                    <a:pt x="43" y="76"/>
                    <a:pt x="43" y="76"/>
                    <a:pt x="43" y="76"/>
                  </a:cubicBezTo>
                  <a:cubicBezTo>
                    <a:pt x="41" y="76"/>
                    <a:pt x="39" y="77"/>
                    <a:pt x="37" y="78"/>
                  </a:cubicBezTo>
                  <a:cubicBezTo>
                    <a:pt x="35" y="79"/>
                    <a:pt x="33" y="81"/>
                    <a:pt x="31" y="82"/>
                  </a:cubicBezTo>
                  <a:cubicBezTo>
                    <a:pt x="29" y="83"/>
                    <a:pt x="27" y="85"/>
                    <a:pt x="26" y="86"/>
                  </a:cubicBezTo>
                  <a:cubicBezTo>
                    <a:pt x="10" y="100"/>
                    <a:pt x="0" y="121"/>
                    <a:pt x="0" y="146"/>
                  </a:cubicBezTo>
                  <a:cubicBezTo>
                    <a:pt x="0" y="150"/>
                    <a:pt x="0" y="155"/>
                    <a:pt x="1" y="159"/>
                  </a:cubicBezTo>
                  <a:cubicBezTo>
                    <a:pt x="4" y="162"/>
                    <a:pt x="7" y="166"/>
                    <a:pt x="10" y="169"/>
                  </a:cubicBezTo>
                  <a:cubicBezTo>
                    <a:pt x="12" y="170"/>
                    <a:pt x="14" y="172"/>
                    <a:pt x="16" y="173"/>
                  </a:cubicBezTo>
                  <a:cubicBezTo>
                    <a:pt x="18" y="175"/>
                    <a:pt x="20" y="176"/>
                    <a:pt x="22" y="178"/>
                  </a:cubicBezTo>
                  <a:cubicBezTo>
                    <a:pt x="34" y="185"/>
                    <a:pt x="49" y="190"/>
                    <a:pt x="64" y="190"/>
                  </a:cubicBezTo>
                  <a:cubicBezTo>
                    <a:pt x="71" y="190"/>
                    <a:pt x="76" y="189"/>
                    <a:pt x="82" y="188"/>
                  </a:cubicBezTo>
                  <a:cubicBezTo>
                    <a:pt x="81" y="187"/>
                    <a:pt x="80" y="185"/>
                    <a:pt x="79" y="184"/>
                  </a:cubicBezTo>
                  <a:lnTo>
                    <a:pt x="78"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93212"/>
              <a:endParaRPr lang="en-GB" dirty="0">
                <a:solidFill>
                  <a:srgbClr val="222223"/>
                </a:solidFill>
              </a:endParaRPr>
            </a:p>
          </p:txBody>
        </p:sp>
        <p:sp>
          <p:nvSpPr>
            <p:cNvPr id="44" name="Freeform 92"/>
            <p:cNvSpPr>
              <a:spLocks/>
            </p:cNvSpPr>
            <p:nvPr/>
          </p:nvSpPr>
          <p:spPr bwMode="auto">
            <a:xfrm>
              <a:off x="6996113" y="3937000"/>
              <a:ext cx="552450" cy="806450"/>
            </a:xfrm>
            <a:custGeom>
              <a:avLst/>
              <a:gdLst/>
              <a:ahLst/>
              <a:cxnLst>
                <a:cxn ang="0">
                  <a:pos x="98" y="86"/>
                </a:cxn>
                <a:cxn ang="0">
                  <a:pos x="83" y="79"/>
                </a:cxn>
                <a:cxn ang="0">
                  <a:pos x="97" y="71"/>
                </a:cxn>
                <a:cxn ang="0">
                  <a:pos x="116" y="39"/>
                </a:cxn>
                <a:cxn ang="0">
                  <a:pos x="73" y="0"/>
                </a:cxn>
                <a:cxn ang="0">
                  <a:pos x="31" y="39"/>
                </a:cxn>
                <a:cxn ang="0">
                  <a:pos x="50" y="71"/>
                </a:cxn>
                <a:cxn ang="0">
                  <a:pos x="64" y="79"/>
                </a:cxn>
                <a:cxn ang="0">
                  <a:pos x="49" y="86"/>
                </a:cxn>
                <a:cxn ang="0">
                  <a:pos x="43" y="89"/>
                </a:cxn>
                <a:cxn ang="0">
                  <a:pos x="36" y="93"/>
                </a:cxn>
                <a:cxn ang="0">
                  <a:pos x="29" y="98"/>
                </a:cxn>
                <a:cxn ang="0">
                  <a:pos x="0" y="165"/>
                </a:cxn>
                <a:cxn ang="0">
                  <a:pos x="1" y="180"/>
                </a:cxn>
                <a:cxn ang="0">
                  <a:pos x="12" y="191"/>
                </a:cxn>
                <a:cxn ang="0">
                  <a:pos x="18" y="196"/>
                </a:cxn>
                <a:cxn ang="0">
                  <a:pos x="25" y="201"/>
                </a:cxn>
                <a:cxn ang="0">
                  <a:pos x="73" y="215"/>
                </a:cxn>
                <a:cxn ang="0">
                  <a:pos x="146" y="180"/>
                </a:cxn>
                <a:cxn ang="0">
                  <a:pos x="147" y="165"/>
                </a:cxn>
                <a:cxn ang="0">
                  <a:pos x="98" y="86"/>
                </a:cxn>
              </a:cxnLst>
              <a:rect l="0" t="0" r="r" b="b"/>
              <a:pathLst>
                <a:path w="147" h="215">
                  <a:moveTo>
                    <a:pt x="98" y="86"/>
                  </a:moveTo>
                  <a:cubicBezTo>
                    <a:pt x="83" y="79"/>
                    <a:pt x="83" y="79"/>
                    <a:pt x="83" y="79"/>
                  </a:cubicBezTo>
                  <a:cubicBezTo>
                    <a:pt x="97" y="71"/>
                    <a:pt x="97" y="71"/>
                    <a:pt x="97" y="71"/>
                  </a:cubicBezTo>
                  <a:cubicBezTo>
                    <a:pt x="109" y="64"/>
                    <a:pt x="116" y="52"/>
                    <a:pt x="116" y="39"/>
                  </a:cubicBezTo>
                  <a:cubicBezTo>
                    <a:pt x="116" y="18"/>
                    <a:pt x="97" y="0"/>
                    <a:pt x="73" y="0"/>
                  </a:cubicBezTo>
                  <a:cubicBezTo>
                    <a:pt x="49" y="0"/>
                    <a:pt x="31" y="18"/>
                    <a:pt x="31" y="39"/>
                  </a:cubicBezTo>
                  <a:cubicBezTo>
                    <a:pt x="31" y="52"/>
                    <a:pt x="38" y="64"/>
                    <a:pt x="50" y="71"/>
                  </a:cubicBezTo>
                  <a:cubicBezTo>
                    <a:pt x="64" y="79"/>
                    <a:pt x="64" y="79"/>
                    <a:pt x="64" y="79"/>
                  </a:cubicBezTo>
                  <a:cubicBezTo>
                    <a:pt x="49" y="86"/>
                    <a:pt x="49" y="86"/>
                    <a:pt x="49" y="86"/>
                  </a:cubicBezTo>
                  <a:cubicBezTo>
                    <a:pt x="47" y="86"/>
                    <a:pt x="45" y="87"/>
                    <a:pt x="43" y="89"/>
                  </a:cubicBezTo>
                  <a:cubicBezTo>
                    <a:pt x="40" y="90"/>
                    <a:pt x="38" y="91"/>
                    <a:pt x="36" y="93"/>
                  </a:cubicBezTo>
                  <a:cubicBezTo>
                    <a:pt x="34" y="94"/>
                    <a:pt x="31" y="96"/>
                    <a:pt x="29" y="98"/>
                  </a:cubicBezTo>
                  <a:cubicBezTo>
                    <a:pt x="12" y="113"/>
                    <a:pt x="0" y="138"/>
                    <a:pt x="0" y="165"/>
                  </a:cubicBezTo>
                  <a:cubicBezTo>
                    <a:pt x="0" y="170"/>
                    <a:pt x="0" y="175"/>
                    <a:pt x="1" y="180"/>
                  </a:cubicBezTo>
                  <a:cubicBezTo>
                    <a:pt x="4" y="184"/>
                    <a:pt x="8" y="188"/>
                    <a:pt x="12" y="191"/>
                  </a:cubicBezTo>
                  <a:cubicBezTo>
                    <a:pt x="14" y="193"/>
                    <a:pt x="16" y="195"/>
                    <a:pt x="18" y="196"/>
                  </a:cubicBezTo>
                  <a:cubicBezTo>
                    <a:pt x="21" y="198"/>
                    <a:pt x="23" y="200"/>
                    <a:pt x="25" y="201"/>
                  </a:cubicBezTo>
                  <a:cubicBezTo>
                    <a:pt x="39" y="210"/>
                    <a:pt x="56" y="215"/>
                    <a:pt x="73" y="215"/>
                  </a:cubicBezTo>
                  <a:cubicBezTo>
                    <a:pt x="102" y="215"/>
                    <a:pt x="128" y="202"/>
                    <a:pt x="146" y="180"/>
                  </a:cubicBezTo>
                  <a:cubicBezTo>
                    <a:pt x="146" y="175"/>
                    <a:pt x="147" y="170"/>
                    <a:pt x="147" y="165"/>
                  </a:cubicBezTo>
                  <a:cubicBezTo>
                    <a:pt x="147" y="128"/>
                    <a:pt x="126" y="97"/>
                    <a:pt x="98" y="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93212"/>
              <a:endParaRPr lang="en-GB" dirty="0">
                <a:solidFill>
                  <a:srgbClr val="222223"/>
                </a:solidFill>
              </a:endParaRPr>
            </a:p>
          </p:txBody>
        </p:sp>
      </p:grpSp>
      <p:grpSp>
        <p:nvGrpSpPr>
          <p:cNvPr id="45" name="Group 398"/>
          <p:cNvGrpSpPr>
            <a:grpSpLocks/>
          </p:cNvGrpSpPr>
          <p:nvPr/>
        </p:nvGrpSpPr>
        <p:grpSpPr bwMode="auto">
          <a:xfrm rot="2700000">
            <a:off x="3233995" y="1467656"/>
            <a:ext cx="385211" cy="386470"/>
            <a:chOff x="3453" y="3128"/>
            <a:chExt cx="306" cy="307"/>
          </a:xfrm>
          <a:solidFill>
            <a:schemeClr val="bg1"/>
          </a:solidFill>
        </p:grpSpPr>
        <p:sp>
          <p:nvSpPr>
            <p:cNvPr id="46" name="Freeform 400"/>
            <p:cNvSpPr>
              <a:spLocks noChangeArrowheads="1"/>
            </p:cNvSpPr>
            <p:nvPr/>
          </p:nvSpPr>
          <p:spPr bwMode="auto">
            <a:xfrm>
              <a:off x="3453" y="3128"/>
              <a:ext cx="147" cy="190"/>
            </a:xfrm>
            <a:custGeom>
              <a:avLst/>
              <a:gdLst>
                <a:gd name="T0" fmla="*/ 0 w 1630"/>
                <a:gd name="T1" fmla="*/ 0 h 2107"/>
                <a:gd name="T2" fmla="*/ 0 w 1630"/>
                <a:gd name="T3" fmla="*/ 0 h 2107"/>
                <a:gd name="T4" fmla="*/ 0 w 1630"/>
                <a:gd name="T5" fmla="*/ 0 h 2107"/>
                <a:gd name="T6" fmla="*/ 0 w 1630"/>
                <a:gd name="T7" fmla="*/ 0 h 2107"/>
                <a:gd name="T8" fmla="*/ 0 w 1630"/>
                <a:gd name="T9" fmla="*/ 0 h 2107"/>
                <a:gd name="T10" fmla="*/ 0 w 1630"/>
                <a:gd name="T11" fmla="*/ 0 h 2107"/>
                <a:gd name="T12" fmla="*/ 0 w 1630"/>
                <a:gd name="T13" fmla="*/ 0 h 2107"/>
                <a:gd name="T14" fmla="*/ 0 w 1630"/>
                <a:gd name="T15" fmla="*/ 0 h 2107"/>
                <a:gd name="T16" fmla="*/ 0 w 1630"/>
                <a:gd name="T17" fmla="*/ 0 h 2107"/>
                <a:gd name="T18" fmla="*/ 0 w 1630"/>
                <a:gd name="T19" fmla="*/ 0 h 2107"/>
                <a:gd name="T20" fmla="*/ 0 w 1630"/>
                <a:gd name="T21" fmla="*/ 0 h 2107"/>
                <a:gd name="T22" fmla="*/ 0 w 1630"/>
                <a:gd name="T23" fmla="*/ 0 h 2107"/>
                <a:gd name="T24" fmla="*/ 0 w 1630"/>
                <a:gd name="T25" fmla="*/ 0 h 2107"/>
                <a:gd name="T26" fmla="*/ 0 w 1630"/>
                <a:gd name="T27" fmla="*/ 0 h 2107"/>
                <a:gd name="T28" fmla="*/ 0 w 1630"/>
                <a:gd name="T29" fmla="*/ 0 h 2107"/>
                <a:gd name="T30" fmla="*/ 0 w 1630"/>
                <a:gd name="T31" fmla="*/ 0 h 2107"/>
                <a:gd name="T32" fmla="*/ 0 w 1630"/>
                <a:gd name="T33" fmla="*/ 0 h 2107"/>
                <a:gd name="T34" fmla="*/ 0 w 1630"/>
                <a:gd name="T35" fmla="*/ 0 h 2107"/>
                <a:gd name="T36" fmla="*/ 0 w 1630"/>
                <a:gd name="T37" fmla="*/ 0 h 2107"/>
                <a:gd name="T38" fmla="*/ 0 w 1630"/>
                <a:gd name="T39" fmla="*/ 0 h 2107"/>
                <a:gd name="T40" fmla="*/ 0 w 1630"/>
                <a:gd name="T41" fmla="*/ 0 h 2107"/>
                <a:gd name="T42" fmla="*/ 0 w 1630"/>
                <a:gd name="T43" fmla="*/ 0 h 2107"/>
                <a:gd name="T44" fmla="*/ 0 w 1630"/>
                <a:gd name="T45" fmla="*/ 0 h 2107"/>
                <a:gd name="T46" fmla="*/ 0 w 1630"/>
                <a:gd name="T47" fmla="*/ 0 h 2107"/>
                <a:gd name="T48" fmla="*/ 0 w 1630"/>
                <a:gd name="T49" fmla="*/ 0 h 2107"/>
                <a:gd name="T50" fmla="*/ 0 w 1630"/>
                <a:gd name="T51" fmla="*/ 0 h 2107"/>
                <a:gd name="T52" fmla="*/ 0 w 1630"/>
                <a:gd name="T53" fmla="*/ 0 h 2107"/>
                <a:gd name="T54" fmla="*/ 0 w 1630"/>
                <a:gd name="T55" fmla="*/ 0 h 2107"/>
                <a:gd name="T56" fmla="*/ 0 w 1630"/>
                <a:gd name="T57" fmla="*/ 0 h 2107"/>
                <a:gd name="T58" fmla="*/ 0 w 1630"/>
                <a:gd name="T59" fmla="*/ 0 h 2107"/>
                <a:gd name="T60" fmla="*/ 0 w 1630"/>
                <a:gd name="T61" fmla="*/ 0 h 2107"/>
                <a:gd name="T62" fmla="*/ 0 w 1630"/>
                <a:gd name="T63" fmla="*/ 0 h 2107"/>
                <a:gd name="T64" fmla="*/ 0 w 1630"/>
                <a:gd name="T65" fmla="*/ 0 h 2107"/>
                <a:gd name="T66" fmla="*/ 0 w 1630"/>
                <a:gd name="T67" fmla="*/ 0 h 2107"/>
                <a:gd name="T68" fmla="*/ 0 w 1630"/>
                <a:gd name="T69" fmla="*/ 0 h 2107"/>
                <a:gd name="T70" fmla="*/ 0 w 1630"/>
                <a:gd name="T71" fmla="*/ 0 h 2107"/>
                <a:gd name="T72" fmla="*/ 0 w 1630"/>
                <a:gd name="T73" fmla="*/ 0 h 2107"/>
                <a:gd name="T74" fmla="*/ 0 w 1630"/>
                <a:gd name="T75" fmla="*/ 0 h 2107"/>
                <a:gd name="T76" fmla="*/ 0 w 1630"/>
                <a:gd name="T77" fmla="*/ 0 h 2107"/>
                <a:gd name="T78" fmla="*/ 0 w 1630"/>
                <a:gd name="T79" fmla="*/ 0 h 2107"/>
                <a:gd name="T80" fmla="*/ 0 w 1630"/>
                <a:gd name="T81" fmla="*/ 0 h 2107"/>
                <a:gd name="T82" fmla="*/ 0 w 1630"/>
                <a:gd name="T83" fmla="*/ 0 h 2107"/>
                <a:gd name="T84" fmla="*/ 0 w 1630"/>
                <a:gd name="T85" fmla="*/ 0 h 2107"/>
                <a:gd name="T86" fmla="*/ 0 w 1630"/>
                <a:gd name="T87" fmla="*/ 0 h 2107"/>
                <a:gd name="T88" fmla="*/ 0 w 1630"/>
                <a:gd name="T89" fmla="*/ 0 h 2107"/>
                <a:gd name="T90" fmla="*/ 0 w 1630"/>
                <a:gd name="T91" fmla="*/ 0 h 2107"/>
                <a:gd name="T92" fmla="*/ 0 w 1630"/>
                <a:gd name="T93" fmla="*/ 0 h 2107"/>
                <a:gd name="T94" fmla="*/ 0 w 1630"/>
                <a:gd name="T95" fmla="*/ 0 h 2107"/>
                <a:gd name="T96" fmla="*/ 0 w 1630"/>
                <a:gd name="T97" fmla="*/ 0 h 2107"/>
                <a:gd name="T98" fmla="*/ 0 w 1630"/>
                <a:gd name="T99" fmla="*/ 0 h 2107"/>
                <a:gd name="T100" fmla="*/ 0 w 1630"/>
                <a:gd name="T101" fmla="*/ 0 h 2107"/>
                <a:gd name="T102" fmla="*/ 0 w 1630"/>
                <a:gd name="T103" fmla="*/ 0 h 2107"/>
                <a:gd name="T104" fmla="*/ 0 w 1630"/>
                <a:gd name="T105" fmla="*/ 0 h 2107"/>
                <a:gd name="T106" fmla="*/ 0 w 1630"/>
                <a:gd name="T107" fmla="*/ 0 h 2107"/>
                <a:gd name="T108" fmla="*/ 0 w 1630"/>
                <a:gd name="T109" fmla="*/ 0 h 2107"/>
                <a:gd name="T110" fmla="*/ 0 w 1630"/>
                <a:gd name="T111" fmla="*/ 0 h 2107"/>
                <a:gd name="T112" fmla="*/ 0 w 1630"/>
                <a:gd name="T113" fmla="*/ 0 h 2107"/>
                <a:gd name="T114" fmla="*/ 0 w 1630"/>
                <a:gd name="T115" fmla="*/ 0 h 210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30"/>
                <a:gd name="T175" fmla="*/ 0 h 2107"/>
                <a:gd name="T176" fmla="*/ 1630 w 1630"/>
                <a:gd name="T177" fmla="*/ 2107 h 210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30" h="2107">
                  <a:moveTo>
                    <a:pt x="0" y="0"/>
                  </a:moveTo>
                  <a:lnTo>
                    <a:pt x="1630" y="0"/>
                  </a:lnTo>
                  <a:lnTo>
                    <a:pt x="1630" y="395"/>
                  </a:lnTo>
                  <a:lnTo>
                    <a:pt x="1630" y="418"/>
                  </a:lnTo>
                  <a:lnTo>
                    <a:pt x="1629" y="435"/>
                  </a:lnTo>
                  <a:lnTo>
                    <a:pt x="1628" y="446"/>
                  </a:lnTo>
                  <a:lnTo>
                    <a:pt x="1625" y="456"/>
                  </a:lnTo>
                  <a:lnTo>
                    <a:pt x="1622" y="461"/>
                  </a:lnTo>
                  <a:lnTo>
                    <a:pt x="1619" y="464"/>
                  </a:lnTo>
                  <a:lnTo>
                    <a:pt x="1615" y="467"/>
                  </a:lnTo>
                  <a:lnTo>
                    <a:pt x="1603" y="469"/>
                  </a:lnTo>
                  <a:lnTo>
                    <a:pt x="1590" y="469"/>
                  </a:lnTo>
                  <a:lnTo>
                    <a:pt x="1573" y="467"/>
                  </a:lnTo>
                  <a:lnTo>
                    <a:pt x="1554" y="464"/>
                  </a:lnTo>
                  <a:lnTo>
                    <a:pt x="1530" y="460"/>
                  </a:lnTo>
                  <a:lnTo>
                    <a:pt x="1502" y="458"/>
                  </a:lnTo>
                  <a:lnTo>
                    <a:pt x="1468" y="457"/>
                  </a:lnTo>
                  <a:lnTo>
                    <a:pt x="1428" y="460"/>
                  </a:lnTo>
                  <a:lnTo>
                    <a:pt x="1390" y="467"/>
                  </a:lnTo>
                  <a:lnTo>
                    <a:pt x="1354" y="481"/>
                  </a:lnTo>
                  <a:lnTo>
                    <a:pt x="1320" y="499"/>
                  </a:lnTo>
                  <a:lnTo>
                    <a:pt x="1289" y="520"/>
                  </a:lnTo>
                  <a:lnTo>
                    <a:pt x="1259" y="546"/>
                  </a:lnTo>
                  <a:lnTo>
                    <a:pt x="1234" y="574"/>
                  </a:lnTo>
                  <a:lnTo>
                    <a:pt x="1209" y="605"/>
                  </a:lnTo>
                  <a:lnTo>
                    <a:pt x="1189" y="637"/>
                  </a:lnTo>
                  <a:lnTo>
                    <a:pt x="1172" y="671"/>
                  </a:lnTo>
                  <a:lnTo>
                    <a:pt x="1159" y="707"/>
                  </a:lnTo>
                  <a:lnTo>
                    <a:pt x="1149" y="744"/>
                  </a:lnTo>
                  <a:lnTo>
                    <a:pt x="1143" y="780"/>
                  </a:lnTo>
                  <a:lnTo>
                    <a:pt x="1141" y="817"/>
                  </a:lnTo>
                  <a:lnTo>
                    <a:pt x="1143" y="856"/>
                  </a:lnTo>
                  <a:lnTo>
                    <a:pt x="1150" y="895"/>
                  </a:lnTo>
                  <a:lnTo>
                    <a:pt x="1163" y="934"/>
                  </a:lnTo>
                  <a:lnTo>
                    <a:pt x="1179" y="972"/>
                  </a:lnTo>
                  <a:lnTo>
                    <a:pt x="1199" y="1009"/>
                  </a:lnTo>
                  <a:lnTo>
                    <a:pt x="1223" y="1044"/>
                  </a:lnTo>
                  <a:lnTo>
                    <a:pt x="1249" y="1076"/>
                  </a:lnTo>
                  <a:lnTo>
                    <a:pt x="1280" y="1104"/>
                  </a:lnTo>
                  <a:lnTo>
                    <a:pt x="1313" y="1129"/>
                  </a:lnTo>
                  <a:lnTo>
                    <a:pt x="1349" y="1149"/>
                  </a:lnTo>
                  <a:lnTo>
                    <a:pt x="1387" y="1165"/>
                  </a:lnTo>
                  <a:lnTo>
                    <a:pt x="1427" y="1174"/>
                  </a:lnTo>
                  <a:lnTo>
                    <a:pt x="1468" y="1177"/>
                  </a:lnTo>
                  <a:lnTo>
                    <a:pt x="1502" y="1176"/>
                  </a:lnTo>
                  <a:lnTo>
                    <a:pt x="1530" y="1173"/>
                  </a:lnTo>
                  <a:lnTo>
                    <a:pt x="1554" y="1170"/>
                  </a:lnTo>
                  <a:lnTo>
                    <a:pt x="1573" y="1167"/>
                  </a:lnTo>
                  <a:lnTo>
                    <a:pt x="1590" y="1165"/>
                  </a:lnTo>
                  <a:lnTo>
                    <a:pt x="1603" y="1165"/>
                  </a:lnTo>
                  <a:lnTo>
                    <a:pt x="1615" y="1167"/>
                  </a:lnTo>
                  <a:lnTo>
                    <a:pt x="1619" y="1169"/>
                  </a:lnTo>
                  <a:lnTo>
                    <a:pt x="1622" y="1173"/>
                  </a:lnTo>
                  <a:lnTo>
                    <a:pt x="1625" y="1178"/>
                  </a:lnTo>
                  <a:lnTo>
                    <a:pt x="1628" y="1187"/>
                  </a:lnTo>
                  <a:lnTo>
                    <a:pt x="1629" y="1200"/>
                  </a:lnTo>
                  <a:lnTo>
                    <a:pt x="1630" y="1216"/>
                  </a:lnTo>
                  <a:lnTo>
                    <a:pt x="1630" y="1238"/>
                  </a:lnTo>
                  <a:lnTo>
                    <a:pt x="1630" y="1634"/>
                  </a:lnTo>
                  <a:lnTo>
                    <a:pt x="1167" y="1634"/>
                  </a:lnTo>
                  <a:lnTo>
                    <a:pt x="1132" y="1634"/>
                  </a:lnTo>
                  <a:lnTo>
                    <a:pt x="1104" y="1635"/>
                  </a:lnTo>
                  <a:lnTo>
                    <a:pt x="1081" y="1636"/>
                  </a:lnTo>
                  <a:lnTo>
                    <a:pt x="1062" y="1639"/>
                  </a:lnTo>
                  <a:lnTo>
                    <a:pt x="1047" y="1643"/>
                  </a:lnTo>
                  <a:lnTo>
                    <a:pt x="1034" y="1649"/>
                  </a:lnTo>
                  <a:lnTo>
                    <a:pt x="1024" y="1656"/>
                  </a:lnTo>
                  <a:lnTo>
                    <a:pt x="1013" y="1669"/>
                  </a:lnTo>
                  <a:lnTo>
                    <a:pt x="1009" y="1682"/>
                  </a:lnTo>
                  <a:lnTo>
                    <a:pt x="1009" y="1697"/>
                  </a:lnTo>
                  <a:lnTo>
                    <a:pt x="1014" y="1714"/>
                  </a:lnTo>
                  <a:lnTo>
                    <a:pt x="1020" y="1733"/>
                  </a:lnTo>
                  <a:lnTo>
                    <a:pt x="1029" y="1755"/>
                  </a:lnTo>
                  <a:lnTo>
                    <a:pt x="1037" y="1780"/>
                  </a:lnTo>
                  <a:lnTo>
                    <a:pt x="1045" y="1806"/>
                  </a:lnTo>
                  <a:lnTo>
                    <a:pt x="1050" y="1837"/>
                  </a:lnTo>
                  <a:lnTo>
                    <a:pt x="1052" y="1871"/>
                  </a:lnTo>
                  <a:lnTo>
                    <a:pt x="1049" y="1909"/>
                  </a:lnTo>
                  <a:lnTo>
                    <a:pt x="1041" y="1946"/>
                  </a:lnTo>
                  <a:lnTo>
                    <a:pt x="1026" y="1979"/>
                  </a:lnTo>
                  <a:lnTo>
                    <a:pt x="1007" y="2010"/>
                  </a:lnTo>
                  <a:lnTo>
                    <a:pt x="982" y="2038"/>
                  </a:lnTo>
                  <a:lnTo>
                    <a:pt x="955" y="2062"/>
                  </a:lnTo>
                  <a:lnTo>
                    <a:pt x="924" y="2081"/>
                  </a:lnTo>
                  <a:lnTo>
                    <a:pt x="891" y="2096"/>
                  </a:lnTo>
                  <a:lnTo>
                    <a:pt x="854" y="2104"/>
                  </a:lnTo>
                  <a:lnTo>
                    <a:pt x="816" y="2107"/>
                  </a:lnTo>
                  <a:lnTo>
                    <a:pt x="777" y="2104"/>
                  </a:lnTo>
                  <a:lnTo>
                    <a:pt x="741" y="2096"/>
                  </a:lnTo>
                  <a:lnTo>
                    <a:pt x="707" y="2081"/>
                  </a:lnTo>
                  <a:lnTo>
                    <a:pt x="675" y="2062"/>
                  </a:lnTo>
                  <a:lnTo>
                    <a:pt x="648" y="2038"/>
                  </a:lnTo>
                  <a:lnTo>
                    <a:pt x="625" y="2010"/>
                  </a:lnTo>
                  <a:lnTo>
                    <a:pt x="605" y="1979"/>
                  </a:lnTo>
                  <a:lnTo>
                    <a:pt x="591" y="1946"/>
                  </a:lnTo>
                  <a:lnTo>
                    <a:pt x="581" y="1909"/>
                  </a:lnTo>
                  <a:lnTo>
                    <a:pt x="578" y="1871"/>
                  </a:lnTo>
                  <a:lnTo>
                    <a:pt x="580" y="1837"/>
                  </a:lnTo>
                  <a:lnTo>
                    <a:pt x="586" y="1806"/>
                  </a:lnTo>
                  <a:lnTo>
                    <a:pt x="594" y="1780"/>
                  </a:lnTo>
                  <a:lnTo>
                    <a:pt x="603" y="1755"/>
                  </a:lnTo>
                  <a:lnTo>
                    <a:pt x="610" y="1733"/>
                  </a:lnTo>
                  <a:lnTo>
                    <a:pt x="617" y="1714"/>
                  </a:lnTo>
                  <a:lnTo>
                    <a:pt x="622" y="1697"/>
                  </a:lnTo>
                  <a:lnTo>
                    <a:pt x="623" y="1682"/>
                  </a:lnTo>
                  <a:lnTo>
                    <a:pt x="617" y="1669"/>
                  </a:lnTo>
                  <a:lnTo>
                    <a:pt x="608" y="1656"/>
                  </a:lnTo>
                  <a:lnTo>
                    <a:pt x="596" y="1649"/>
                  </a:lnTo>
                  <a:lnTo>
                    <a:pt x="585" y="1643"/>
                  </a:lnTo>
                  <a:lnTo>
                    <a:pt x="569" y="1639"/>
                  </a:lnTo>
                  <a:lnTo>
                    <a:pt x="551" y="1636"/>
                  </a:lnTo>
                  <a:lnTo>
                    <a:pt x="528" y="1635"/>
                  </a:lnTo>
                  <a:lnTo>
                    <a:pt x="499" y="1634"/>
                  </a:lnTo>
                  <a:lnTo>
                    <a:pt x="464" y="1633"/>
                  </a:lnTo>
                  <a:lnTo>
                    <a:pt x="0" y="1633"/>
                  </a:lnTo>
                  <a:lnTo>
                    <a:pt x="0" y="0"/>
                  </a:lnTo>
                  <a:close/>
                </a:path>
              </a:pathLst>
            </a:custGeom>
            <a:grpFill/>
            <a:ln w="9525">
              <a:noFill/>
              <a:round/>
              <a:headEnd/>
              <a:tailEnd/>
            </a:ln>
          </p:spPr>
          <p:txBody>
            <a:bodyPr wrap="none" anchor="ctr"/>
            <a:lstStyle/>
            <a:p>
              <a:pPr defTabSz="693212"/>
              <a:endParaRPr lang="en-GB" dirty="0">
                <a:solidFill>
                  <a:srgbClr val="222223"/>
                </a:solidFill>
              </a:endParaRPr>
            </a:p>
          </p:txBody>
        </p:sp>
        <p:sp>
          <p:nvSpPr>
            <p:cNvPr id="47" name="Freeform 401"/>
            <p:cNvSpPr>
              <a:spLocks noChangeArrowheads="1"/>
            </p:cNvSpPr>
            <p:nvPr/>
          </p:nvSpPr>
          <p:spPr bwMode="auto">
            <a:xfrm>
              <a:off x="3453" y="3288"/>
              <a:ext cx="190" cy="147"/>
            </a:xfrm>
            <a:custGeom>
              <a:avLst/>
              <a:gdLst>
                <a:gd name="T0" fmla="*/ 0 w 2104"/>
                <a:gd name="T1" fmla="*/ 0 h 1633"/>
                <a:gd name="T2" fmla="*/ 0 w 2104"/>
                <a:gd name="T3" fmla="*/ 0 h 1633"/>
                <a:gd name="T4" fmla="*/ 0 w 2104"/>
                <a:gd name="T5" fmla="*/ 0 h 1633"/>
                <a:gd name="T6" fmla="*/ 0 w 2104"/>
                <a:gd name="T7" fmla="*/ 0 h 1633"/>
                <a:gd name="T8" fmla="*/ 0 w 2104"/>
                <a:gd name="T9" fmla="*/ 0 h 1633"/>
                <a:gd name="T10" fmla="*/ 0 w 2104"/>
                <a:gd name="T11" fmla="*/ 0 h 1633"/>
                <a:gd name="T12" fmla="*/ 0 w 2104"/>
                <a:gd name="T13" fmla="*/ 0 h 1633"/>
                <a:gd name="T14" fmla="*/ 0 w 2104"/>
                <a:gd name="T15" fmla="*/ 0 h 1633"/>
                <a:gd name="T16" fmla="*/ 0 w 2104"/>
                <a:gd name="T17" fmla="*/ 0 h 1633"/>
                <a:gd name="T18" fmla="*/ 0 w 2104"/>
                <a:gd name="T19" fmla="*/ 0 h 1633"/>
                <a:gd name="T20" fmla="*/ 0 w 2104"/>
                <a:gd name="T21" fmla="*/ 0 h 1633"/>
                <a:gd name="T22" fmla="*/ 0 w 2104"/>
                <a:gd name="T23" fmla="*/ 0 h 1633"/>
                <a:gd name="T24" fmla="*/ 0 w 2104"/>
                <a:gd name="T25" fmla="*/ 0 h 1633"/>
                <a:gd name="T26" fmla="*/ 0 w 2104"/>
                <a:gd name="T27" fmla="*/ 0 h 1633"/>
                <a:gd name="T28" fmla="*/ 0 w 2104"/>
                <a:gd name="T29" fmla="*/ 0 h 1633"/>
                <a:gd name="T30" fmla="*/ 0 w 2104"/>
                <a:gd name="T31" fmla="*/ 0 h 1633"/>
                <a:gd name="T32" fmla="*/ 0 w 2104"/>
                <a:gd name="T33" fmla="*/ 0 h 1633"/>
                <a:gd name="T34" fmla="*/ 0 w 2104"/>
                <a:gd name="T35" fmla="*/ 0 h 1633"/>
                <a:gd name="T36" fmla="*/ 0 w 2104"/>
                <a:gd name="T37" fmla="*/ 0 h 1633"/>
                <a:gd name="T38" fmla="*/ 0 w 2104"/>
                <a:gd name="T39" fmla="*/ 0 h 1633"/>
                <a:gd name="T40" fmla="*/ 0 w 2104"/>
                <a:gd name="T41" fmla="*/ 0 h 1633"/>
                <a:gd name="T42" fmla="*/ 0 w 2104"/>
                <a:gd name="T43" fmla="*/ 0 h 1633"/>
                <a:gd name="T44" fmla="*/ 0 w 2104"/>
                <a:gd name="T45" fmla="*/ 0 h 1633"/>
                <a:gd name="T46" fmla="*/ 0 w 2104"/>
                <a:gd name="T47" fmla="*/ 0 h 1633"/>
                <a:gd name="T48" fmla="*/ 0 w 2104"/>
                <a:gd name="T49" fmla="*/ 0 h 1633"/>
                <a:gd name="T50" fmla="*/ 0 w 2104"/>
                <a:gd name="T51" fmla="*/ 0 h 1633"/>
                <a:gd name="T52" fmla="*/ 0 w 2104"/>
                <a:gd name="T53" fmla="*/ 0 h 1633"/>
                <a:gd name="T54" fmla="*/ 0 w 2104"/>
                <a:gd name="T55" fmla="*/ 0 h 1633"/>
                <a:gd name="T56" fmla="*/ 0 w 2104"/>
                <a:gd name="T57" fmla="*/ 0 h 1633"/>
                <a:gd name="T58" fmla="*/ 0 w 2104"/>
                <a:gd name="T59" fmla="*/ 0 h 1633"/>
                <a:gd name="T60" fmla="*/ 0 w 2104"/>
                <a:gd name="T61" fmla="*/ 0 h 1633"/>
                <a:gd name="T62" fmla="*/ 0 w 2104"/>
                <a:gd name="T63" fmla="*/ 0 h 1633"/>
                <a:gd name="T64" fmla="*/ 0 w 2104"/>
                <a:gd name="T65" fmla="*/ 0 h 1633"/>
                <a:gd name="T66" fmla="*/ 0 w 2104"/>
                <a:gd name="T67" fmla="*/ 0 h 1633"/>
                <a:gd name="T68" fmla="*/ 0 w 2104"/>
                <a:gd name="T69" fmla="*/ 0 h 1633"/>
                <a:gd name="T70" fmla="*/ 0 w 2104"/>
                <a:gd name="T71" fmla="*/ 0 h 1633"/>
                <a:gd name="T72" fmla="*/ 0 w 2104"/>
                <a:gd name="T73" fmla="*/ 0 h 1633"/>
                <a:gd name="T74" fmla="*/ 0 w 2104"/>
                <a:gd name="T75" fmla="*/ 0 h 1633"/>
                <a:gd name="T76" fmla="*/ 0 w 2104"/>
                <a:gd name="T77" fmla="*/ 0 h 1633"/>
                <a:gd name="T78" fmla="*/ 0 w 2104"/>
                <a:gd name="T79" fmla="*/ 0 h 1633"/>
                <a:gd name="T80" fmla="*/ 0 w 2104"/>
                <a:gd name="T81" fmla="*/ 0 h 1633"/>
                <a:gd name="T82" fmla="*/ 0 w 2104"/>
                <a:gd name="T83" fmla="*/ 0 h 1633"/>
                <a:gd name="T84" fmla="*/ 0 w 2104"/>
                <a:gd name="T85" fmla="*/ 0 h 1633"/>
                <a:gd name="T86" fmla="*/ 0 w 2104"/>
                <a:gd name="T87" fmla="*/ 0 h 1633"/>
                <a:gd name="T88" fmla="*/ 0 w 2104"/>
                <a:gd name="T89" fmla="*/ 0 h 1633"/>
                <a:gd name="T90" fmla="*/ 0 w 2104"/>
                <a:gd name="T91" fmla="*/ 0 h 1633"/>
                <a:gd name="T92" fmla="*/ 0 w 2104"/>
                <a:gd name="T93" fmla="*/ 0 h 1633"/>
                <a:gd name="T94" fmla="*/ 0 w 2104"/>
                <a:gd name="T95" fmla="*/ 0 h 1633"/>
                <a:gd name="T96" fmla="*/ 0 w 2104"/>
                <a:gd name="T97" fmla="*/ 0 h 1633"/>
                <a:gd name="T98" fmla="*/ 0 w 2104"/>
                <a:gd name="T99" fmla="*/ 0 h 1633"/>
                <a:gd name="T100" fmla="*/ 0 w 2104"/>
                <a:gd name="T101" fmla="*/ 0 h 1633"/>
                <a:gd name="T102" fmla="*/ 0 w 2104"/>
                <a:gd name="T103" fmla="*/ 0 h 1633"/>
                <a:gd name="T104" fmla="*/ 0 w 2104"/>
                <a:gd name="T105" fmla="*/ 0 h 1633"/>
                <a:gd name="T106" fmla="*/ 0 w 2104"/>
                <a:gd name="T107" fmla="*/ 0 h 1633"/>
                <a:gd name="T108" fmla="*/ 0 w 2104"/>
                <a:gd name="T109" fmla="*/ 0 h 1633"/>
                <a:gd name="T110" fmla="*/ 0 w 2104"/>
                <a:gd name="T111" fmla="*/ 0 h 1633"/>
                <a:gd name="T112" fmla="*/ 0 w 2104"/>
                <a:gd name="T113" fmla="*/ 0 h 1633"/>
                <a:gd name="T114" fmla="*/ 0 w 2104"/>
                <a:gd name="T115" fmla="*/ 0 h 163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04"/>
                <a:gd name="T175" fmla="*/ 0 h 1633"/>
                <a:gd name="T176" fmla="*/ 2104 w 2104"/>
                <a:gd name="T177" fmla="*/ 1633 h 163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04" h="1633">
                  <a:moveTo>
                    <a:pt x="0" y="0"/>
                  </a:moveTo>
                  <a:lnTo>
                    <a:pt x="395" y="0"/>
                  </a:lnTo>
                  <a:lnTo>
                    <a:pt x="417" y="1"/>
                  </a:lnTo>
                  <a:lnTo>
                    <a:pt x="434" y="2"/>
                  </a:lnTo>
                  <a:lnTo>
                    <a:pt x="445" y="3"/>
                  </a:lnTo>
                  <a:lnTo>
                    <a:pt x="454" y="6"/>
                  </a:lnTo>
                  <a:lnTo>
                    <a:pt x="460" y="9"/>
                  </a:lnTo>
                  <a:lnTo>
                    <a:pt x="463" y="12"/>
                  </a:lnTo>
                  <a:lnTo>
                    <a:pt x="466" y="16"/>
                  </a:lnTo>
                  <a:lnTo>
                    <a:pt x="469" y="26"/>
                  </a:lnTo>
                  <a:lnTo>
                    <a:pt x="469" y="38"/>
                  </a:lnTo>
                  <a:lnTo>
                    <a:pt x="468" y="50"/>
                  </a:lnTo>
                  <a:lnTo>
                    <a:pt x="464" y="66"/>
                  </a:lnTo>
                  <a:lnTo>
                    <a:pt x="461" y="85"/>
                  </a:lnTo>
                  <a:lnTo>
                    <a:pt x="459" y="107"/>
                  </a:lnTo>
                  <a:lnTo>
                    <a:pt x="456" y="134"/>
                  </a:lnTo>
                  <a:lnTo>
                    <a:pt x="456" y="163"/>
                  </a:lnTo>
                  <a:lnTo>
                    <a:pt x="458" y="203"/>
                  </a:lnTo>
                  <a:lnTo>
                    <a:pt x="466" y="242"/>
                  </a:lnTo>
                  <a:lnTo>
                    <a:pt x="480" y="277"/>
                  </a:lnTo>
                  <a:lnTo>
                    <a:pt x="497" y="311"/>
                  </a:lnTo>
                  <a:lnTo>
                    <a:pt x="519" y="343"/>
                  </a:lnTo>
                  <a:lnTo>
                    <a:pt x="545" y="373"/>
                  </a:lnTo>
                  <a:lnTo>
                    <a:pt x="572" y="398"/>
                  </a:lnTo>
                  <a:lnTo>
                    <a:pt x="604" y="422"/>
                  </a:lnTo>
                  <a:lnTo>
                    <a:pt x="636" y="442"/>
                  </a:lnTo>
                  <a:lnTo>
                    <a:pt x="670" y="459"/>
                  </a:lnTo>
                  <a:lnTo>
                    <a:pt x="706" y="473"/>
                  </a:lnTo>
                  <a:lnTo>
                    <a:pt x="743" y="482"/>
                  </a:lnTo>
                  <a:lnTo>
                    <a:pt x="779" y="489"/>
                  </a:lnTo>
                  <a:lnTo>
                    <a:pt x="816" y="491"/>
                  </a:lnTo>
                  <a:lnTo>
                    <a:pt x="855" y="489"/>
                  </a:lnTo>
                  <a:lnTo>
                    <a:pt x="894" y="481"/>
                  </a:lnTo>
                  <a:lnTo>
                    <a:pt x="933" y="469"/>
                  </a:lnTo>
                  <a:lnTo>
                    <a:pt x="971" y="453"/>
                  </a:lnTo>
                  <a:lnTo>
                    <a:pt x="1008" y="433"/>
                  </a:lnTo>
                  <a:lnTo>
                    <a:pt x="1043" y="408"/>
                  </a:lnTo>
                  <a:lnTo>
                    <a:pt x="1074" y="382"/>
                  </a:lnTo>
                  <a:lnTo>
                    <a:pt x="1103" y="351"/>
                  </a:lnTo>
                  <a:lnTo>
                    <a:pt x="1127" y="318"/>
                  </a:lnTo>
                  <a:lnTo>
                    <a:pt x="1147" y="283"/>
                  </a:lnTo>
                  <a:lnTo>
                    <a:pt x="1163" y="245"/>
                  </a:lnTo>
                  <a:lnTo>
                    <a:pt x="1172" y="205"/>
                  </a:lnTo>
                  <a:lnTo>
                    <a:pt x="1176" y="163"/>
                  </a:lnTo>
                  <a:lnTo>
                    <a:pt x="1175" y="130"/>
                  </a:lnTo>
                  <a:lnTo>
                    <a:pt x="1171" y="101"/>
                  </a:lnTo>
                  <a:lnTo>
                    <a:pt x="1168" y="77"/>
                  </a:lnTo>
                  <a:lnTo>
                    <a:pt x="1165" y="57"/>
                  </a:lnTo>
                  <a:lnTo>
                    <a:pt x="1163" y="41"/>
                  </a:lnTo>
                  <a:lnTo>
                    <a:pt x="1163" y="28"/>
                  </a:lnTo>
                  <a:lnTo>
                    <a:pt x="1165" y="16"/>
                  </a:lnTo>
                  <a:lnTo>
                    <a:pt x="1167" y="12"/>
                  </a:lnTo>
                  <a:lnTo>
                    <a:pt x="1171" y="9"/>
                  </a:lnTo>
                  <a:lnTo>
                    <a:pt x="1177" y="6"/>
                  </a:lnTo>
                  <a:lnTo>
                    <a:pt x="1185" y="3"/>
                  </a:lnTo>
                  <a:lnTo>
                    <a:pt x="1198" y="2"/>
                  </a:lnTo>
                  <a:lnTo>
                    <a:pt x="1215" y="1"/>
                  </a:lnTo>
                  <a:lnTo>
                    <a:pt x="1236" y="0"/>
                  </a:lnTo>
                  <a:lnTo>
                    <a:pt x="1630" y="0"/>
                  </a:lnTo>
                  <a:lnTo>
                    <a:pt x="1630" y="464"/>
                  </a:lnTo>
                  <a:lnTo>
                    <a:pt x="1632" y="499"/>
                  </a:lnTo>
                  <a:lnTo>
                    <a:pt x="1633" y="528"/>
                  </a:lnTo>
                  <a:lnTo>
                    <a:pt x="1634" y="551"/>
                  </a:lnTo>
                  <a:lnTo>
                    <a:pt x="1637" y="570"/>
                  </a:lnTo>
                  <a:lnTo>
                    <a:pt x="1641" y="585"/>
                  </a:lnTo>
                  <a:lnTo>
                    <a:pt x="1646" y="598"/>
                  </a:lnTo>
                  <a:lnTo>
                    <a:pt x="1654" y="608"/>
                  </a:lnTo>
                  <a:lnTo>
                    <a:pt x="1666" y="619"/>
                  </a:lnTo>
                  <a:lnTo>
                    <a:pt x="1680" y="623"/>
                  </a:lnTo>
                  <a:lnTo>
                    <a:pt x="1695" y="623"/>
                  </a:lnTo>
                  <a:lnTo>
                    <a:pt x="1712" y="618"/>
                  </a:lnTo>
                  <a:lnTo>
                    <a:pt x="1731" y="611"/>
                  </a:lnTo>
                  <a:lnTo>
                    <a:pt x="1753" y="603"/>
                  </a:lnTo>
                  <a:lnTo>
                    <a:pt x="1777" y="594"/>
                  </a:lnTo>
                  <a:lnTo>
                    <a:pt x="1804" y="587"/>
                  </a:lnTo>
                  <a:lnTo>
                    <a:pt x="1834" y="582"/>
                  </a:lnTo>
                  <a:lnTo>
                    <a:pt x="1868" y="580"/>
                  </a:lnTo>
                  <a:lnTo>
                    <a:pt x="1906" y="583"/>
                  </a:lnTo>
                  <a:lnTo>
                    <a:pt x="1943" y="592"/>
                  </a:lnTo>
                  <a:lnTo>
                    <a:pt x="1977" y="606"/>
                  </a:lnTo>
                  <a:lnTo>
                    <a:pt x="2007" y="625"/>
                  </a:lnTo>
                  <a:lnTo>
                    <a:pt x="2035" y="649"/>
                  </a:lnTo>
                  <a:lnTo>
                    <a:pt x="2059" y="677"/>
                  </a:lnTo>
                  <a:lnTo>
                    <a:pt x="2078" y="708"/>
                  </a:lnTo>
                  <a:lnTo>
                    <a:pt x="2093" y="741"/>
                  </a:lnTo>
                  <a:lnTo>
                    <a:pt x="2101" y="778"/>
                  </a:lnTo>
                  <a:lnTo>
                    <a:pt x="2104" y="816"/>
                  </a:lnTo>
                  <a:lnTo>
                    <a:pt x="2101" y="855"/>
                  </a:lnTo>
                  <a:lnTo>
                    <a:pt x="2093" y="891"/>
                  </a:lnTo>
                  <a:lnTo>
                    <a:pt x="2078" y="925"/>
                  </a:lnTo>
                  <a:lnTo>
                    <a:pt x="2059" y="957"/>
                  </a:lnTo>
                  <a:lnTo>
                    <a:pt x="2035" y="984"/>
                  </a:lnTo>
                  <a:lnTo>
                    <a:pt x="2007" y="1008"/>
                  </a:lnTo>
                  <a:lnTo>
                    <a:pt x="1977" y="1027"/>
                  </a:lnTo>
                  <a:lnTo>
                    <a:pt x="1943" y="1041"/>
                  </a:lnTo>
                  <a:lnTo>
                    <a:pt x="1906" y="1051"/>
                  </a:lnTo>
                  <a:lnTo>
                    <a:pt x="1868" y="1054"/>
                  </a:lnTo>
                  <a:lnTo>
                    <a:pt x="1834" y="1052"/>
                  </a:lnTo>
                  <a:lnTo>
                    <a:pt x="1804" y="1046"/>
                  </a:lnTo>
                  <a:lnTo>
                    <a:pt x="1777" y="1038"/>
                  </a:lnTo>
                  <a:lnTo>
                    <a:pt x="1753" y="1030"/>
                  </a:lnTo>
                  <a:lnTo>
                    <a:pt x="1731" y="1022"/>
                  </a:lnTo>
                  <a:lnTo>
                    <a:pt x="1712" y="1015"/>
                  </a:lnTo>
                  <a:lnTo>
                    <a:pt x="1695" y="1011"/>
                  </a:lnTo>
                  <a:lnTo>
                    <a:pt x="1680" y="1010"/>
                  </a:lnTo>
                  <a:lnTo>
                    <a:pt x="1666" y="1015"/>
                  </a:lnTo>
                  <a:lnTo>
                    <a:pt x="1654" y="1025"/>
                  </a:lnTo>
                  <a:lnTo>
                    <a:pt x="1646" y="1036"/>
                  </a:lnTo>
                  <a:lnTo>
                    <a:pt x="1641" y="1048"/>
                  </a:lnTo>
                  <a:lnTo>
                    <a:pt x="1637" y="1064"/>
                  </a:lnTo>
                  <a:lnTo>
                    <a:pt x="1634" y="1082"/>
                  </a:lnTo>
                  <a:lnTo>
                    <a:pt x="1633" y="1105"/>
                  </a:lnTo>
                  <a:lnTo>
                    <a:pt x="1632" y="1133"/>
                  </a:lnTo>
                  <a:lnTo>
                    <a:pt x="1630" y="1168"/>
                  </a:lnTo>
                  <a:lnTo>
                    <a:pt x="1630" y="1633"/>
                  </a:lnTo>
                  <a:lnTo>
                    <a:pt x="0" y="1633"/>
                  </a:lnTo>
                  <a:lnTo>
                    <a:pt x="0" y="0"/>
                  </a:lnTo>
                  <a:close/>
                </a:path>
              </a:pathLst>
            </a:custGeom>
            <a:grpFill/>
            <a:ln w="9525">
              <a:noFill/>
              <a:round/>
              <a:headEnd/>
              <a:tailEnd/>
            </a:ln>
          </p:spPr>
          <p:txBody>
            <a:bodyPr wrap="none" anchor="ctr"/>
            <a:lstStyle/>
            <a:p>
              <a:pPr defTabSz="693212"/>
              <a:endParaRPr lang="en-GB" dirty="0">
                <a:solidFill>
                  <a:srgbClr val="222223"/>
                </a:solidFill>
              </a:endParaRPr>
            </a:p>
          </p:txBody>
        </p:sp>
        <p:sp>
          <p:nvSpPr>
            <p:cNvPr id="48" name="Freeform 402"/>
            <p:cNvSpPr>
              <a:spLocks noChangeArrowheads="1"/>
            </p:cNvSpPr>
            <p:nvPr/>
          </p:nvSpPr>
          <p:spPr bwMode="auto">
            <a:xfrm>
              <a:off x="3612" y="3245"/>
              <a:ext cx="147" cy="190"/>
            </a:xfrm>
            <a:custGeom>
              <a:avLst/>
              <a:gdLst>
                <a:gd name="T0" fmla="*/ 0 w 1630"/>
                <a:gd name="T1" fmla="*/ 0 h 2107"/>
                <a:gd name="T2" fmla="*/ 0 w 1630"/>
                <a:gd name="T3" fmla="*/ 0 h 2107"/>
                <a:gd name="T4" fmla="*/ 0 w 1630"/>
                <a:gd name="T5" fmla="*/ 0 h 2107"/>
                <a:gd name="T6" fmla="*/ 0 w 1630"/>
                <a:gd name="T7" fmla="*/ 0 h 2107"/>
                <a:gd name="T8" fmla="*/ 0 w 1630"/>
                <a:gd name="T9" fmla="*/ 0 h 2107"/>
                <a:gd name="T10" fmla="*/ 0 w 1630"/>
                <a:gd name="T11" fmla="*/ 0 h 2107"/>
                <a:gd name="T12" fmla="*/ 0 w 1630"/>
                <a:gd name="T13" fmla="*/ 0 h 2107"/>
                <a:gd name="T14" fmla="*/ 0 w 1630"/>
                <a:gd name="T15" fmla="*/ 0 h 2107"/>
                <a:gd name="T16" fmla="*/ 0 w 1630"/>
                <a:gd name="T17" fmla="*/ 0 h 2107"/>
                <a:gd name="T18" fmla="*/ 0 w 1630"/>
                <a:gd name="T19" fmla="*/ 0 h 2107"/>
                <a:gd name="T20" fmla="*/ 0 w 1630"/>
                <a:gd name="T21" fmla="*/ 0 h 2107"/>
                <a:gd name="T22" fmla="*/ 0 w 1630"/>
                <a:gd name="T23" fmla="*/ 0 h 2107"/>
                <a:gd name="T24" fmla="*/ 0 w 1630"/>
                <a:gd name="T25" fmla="*/ 0 h 2107"/>
                <a:gd name="T26" fmla="*/ 0 w 1630"/>
                <a:gd name="T27" fmla="*/ 0 h 2107"/>
                <a:gd name="T28" fmla="*/ 0 w 1630"/>
                <a:gd name="T29" fmla="*/ 0 h 2107"/>
                <a:gd name="T30" fmla="*/ 0 w 1630"/>
                <a:gd name="T31" fmla="*/ 0 h 2107"/>
                <a:gd name="T32" fmla="*/ 0 w 1630"/>
                <a:gd name="T33" fmla="*/ 0 h 2107"/>
                <a:gd name="T34" fmla="*/ 0 w 1630"/>
                <a:gd name="T35" fmla="*/ 0 h 2107"/>
                <a:gd name="T36" fmla="*/ 0 w 1630"/>
                <a:gd name="T37" fmla="*/ 0 h 2107"/>
                <a:gd name="T38" fmla="*/ 0 w 1630"/>
                <a:gd name="T39" fmla="*/ 0 h 2107"/>
                <a:gd name="T40" fmla="*/ 0 w 1630"/>
                <a:gd name="T41" fmla="*/ 0 h 2107"/>
                <a:gd name="T42" fmla="*/ 0 w 1630"/>
                <a:gd name="T43" fmla="*/ 0 h 2107"/>
                <a:gd name="T44" fmla="*/ 0 w 1630"/>
                <a:gd name="T45" fmla="*/ 0 h 2107"/>
                <a:gd name="T46" fmla="*/ 0 w 1630"/>
                <a:gd name="T47" fmla="*/ 0 h 2107"/>
                <a:gd name="T48" fmla="*/ 0 w 1630"/>
                <a:gd name="T49" fmla="*/ 0 h 2107"/>
                <a:gd name="T50" fmla="*/ 0 w 1630"/>
                <a:gd name="T51" fmla="*/ 0 h 2107"/>
                <a:gd name="T52" fmla="*/ 0 w 1630"/>
                <a:gd name="T53" fmla="*/ 0 h 2107"/>
                <a:gd name="T54" fmla="*/ 0 w 1630"/>
                <a:gd name="T55" fmla="*/ 0 h 2107"/>
                <a:gd name="T56" fmla="*/ 0 w 1630"/>
                <a:gd name="T57" fmla="*/ 0 h 2107"/>
                <a:gd name="T58" fmla="*/ 0 w 1630"/>
                <a:gd name="T59" fmla="*/ 0 h 2107"/>
                <a:gd name="T60" fmla="*/ 0 w 1630"/>
                <a:gd name="T61" fmla="*/ 0 h 2107"/>
                <a:gd name="T62" fmla="*/ 0 w 1630"/>
                <a:gd name="T63" fmla="*/ 0 h 2107"/>
                <a:gd name="T64" fmla="*/ 0 w 1630"/>
                <a:gd name="T65" fmla="*/ 0 h 2107"/>
                <a:gd name="T66" fmla="*/ 0 w 1630"/>
                <a:gd name="T67" fmla="*/ 0 h 2107"/>
                <a:gd name="T68" fmla="*/ 0 w 1630"/>
                <a:gd name="T69" fmla="*/ 0 h 2107"/>
                <a:gd name="T70" fmla="*/ 0 w 1630"/>
                <a:gd name="T71" fmla="*/ 0 h 2107"/>
                <a:gd name="T72" fmla="*/ 0 w 1630"/>
                <a:gd name="T73" fmla="*/ 0 h 2107"/>
                <a:gd name="T74" fmla="*/ 0 w 1630"/>
                <a:gd name="T75" fmla="*/ 0 h 2107"/>
                <a:gd name="T76" fmla="*/ 0 w 1630"/>
                <a:gd name="T77" fmla="*/ 0 h 2107"/>
                <a:gd name="T78" fmla="*/ 0 w 1630"/>
                <a:gd name="T79" fmla="*/ 0 h 2107"/>
                <a:gd name="T80" fmla="*/ 0 w 1630"/>
                <a:gd name="T81" fmla="*/ 0 h 2107"/>
                <a:gd name="T82" fmla="*/ 0 w 1630"/>
                <a:gd name="T83" fmla="*/ 0 h 2107"/>
                <a:gd name="T84" fmla="*/ 0 w 1630"/>
                <a:gd name="T85" fmla="*/ 0 h 2107"/>
                <a:gd name="T86" fmla="*/ 0 w 1630"/>
                <a:gd name="T87" fmla="*/ 0 h 2107"/>
                <a:gd name="T88" fmla="*/ 0 w 1630"/>
                <a:gd name="T89" fmla="*/ 0 h 2107"/>
                <a:gd name="T90" fmla="*/ 0 w 1630"/>
                <a:gd name="T91" fmla="*/ 0 h 2107"/>
                <a:gd name="T92" fmla="*/ 0 w 1630"/>
                <a:gd name="T93" fmla="*/ 0 h 2107"/>
                <a:gd name="T94" fmla="*/ 0 w 1630"/>
                <a:gd name="T95" fmla="*/ 0 h 2107"/>
                <a:gd name="T96" fmla="*/ 0 w 1630"/>
                <a:gd name="T97" fmla="*/ 0 h 2107"/>
                <a:gd name="T98" fmla="*/ 0 w 1630"/>
                <a:gd name="T99" fmla="*/ 0 h 2107"/>
                <a:gd name="T100" fmla="*/ 0 w 1630"/>
                <a:gd name="T101" fmla="*/ 0 h 2107"/>
                <a:gd name="T102" fmla="*/ 0 w 1630"/>
                <a:gd name="T103" fmla="*/ 0 h 2107"/>
                <a:gd name="T104" fmla="*/ 0 w 1630"/>
                <a:gd name="T105" fmla="*/ 0 h 2107"/>
                <a:gd name="T106" fmla="*/ 0 w 1630"/>
                <a:gd name="T107" fmla="*/ 0 h 2107"/>
                <a:gd name="T108" fmla="*/ 0 w 1630"/>
                <a:gd name="T109" fmla="*/ 0 h 2107"/>
                <a:gd name="T110" fmla="*/ 0 w 1630"/>
                <a:gd name="T111" fmla="*/ 0 h 2107"/>
                <a:gd name="T112" fmla="*/ 0 w 1630"/>
                <a:gd name="T113" fmla="*/ 0 h 2107"/>
                <a:gd name="T114" fmla="*/ 0 w 1630"/>
                <a:gd name="T115" fmla="*/ 0 h 2107"/>
                <a:gd name="T116" fmla="*/ 0 w 1630"/>
                <a:gd name="T117" fmla="*/ 0 h 210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30"/>
                <a:gd name="T178" fmla="*/ 0 h 2107"/>
                <a:gd name="T179" fmla="*/ 1630 w 1630"/>
                <a:gd name="T180" fmla="*/ 2107 h 210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30" h="2107">
                  <a:moveTo>
                    <a:pt x="814" y="0"/>
                  </a:moveTo>
                  <a:lnTo>
                    <a:pt x="853" y="3"/>
                  </a:lnTo>
                  <a:lnTo>
                    <a:pt x="889" y="12"/>
                  </a:lnTo>
                  <a:lnTo>
                    <a:pt x="923" y="27"/>
                  </a:lnTo>
                  <a:lnTo>
                    <a:pt x="955" y="46"/>
                  </a:lnTo>
                  <a:lnTo>
                    <a:pt x="982" y="70"/>
                  </a:lnTo>
                  <a:lnTo>
                    <a:pt x="1005" y="97"/>
                  </a:lnTo>
                  <a:lnTo>
                    <a:pt x="1025" y="128"/>
                  </a:lnTo>
                  <a:lnTo>
                    <a:pt x="1039" y="162"/>
                  </a:lnTo>
                  <a:lnTo>
                    <a:pt x="1049" y="199"/>
                  </a:lnTo>
                  <a:lnTo>
                    <a:pt x="1052" y="237"/>
                  </a:lnTo>
                  <a:lnTo>
                    <a:pt x="1050" y="271"/>
                  </a:lnTo>
                  <a:lnTo>
                    <a:pt x="1044" y="301"/>
                  </a:lnTo>
                  <a:lnTo>
                    <a:pt x="1036" y="328"/>
                  </a:lnTo>
                  <a:lnTo>
                    <a:pt x="1027" y="352"/>
                  </a:lnTo>
                  <a:lnTo>
                    <a:pt x="1020" y="374"/>
                  </a:lnTo>
                  <a:lnTo>
                    <a:pt x="1013" y="393"/>
                  </a:lnTo>
                  <a:lnTo>
                    <a:pt x="1008" y="410"/>
                  </a:lnTo>
                  <a:lnTo>
                    <a:pt x="1007" y="425"/>
                  </a:lnTo>
                  <a:lnTo>
                    <a:pt x="1013" y="439"/>
                  </a:lnTo>
                  <a:lnTo>
                    <a:pt x="1022" y="451"/>
                  </a:lnTo>
                  <a:lnTo>
                    <a:pt x="1034" y="459"/>
                  </a:lnTo>
                  <a:lnTo>
                    <a:pt x="1045" y="464"/>
                  </a:lnTo>
                  <a:lnTo>
                    <a:pt x="1061" y="468"/>
                  </a:lnTo>
                  <a:lnTo>
                    <a:pt x="1079" y="471"/>
                  </a:lnTo>
                  <a:lnTo>
                    <a:pt x="1102" y="473"/>
                  </a:lnTo>
                  <a:lnTo>
                    <a:pt x="1131" y="474"/>
                  </a:lnTo>
                  <a:lnTo>
                    <a:pt x="1166" y="474"/>
                  </a:lnTo>
                  <a:lnTo>
                    <a:pt x="1630" y="474"/>
                  </a:lnTo>
                  <a:lnTo>
                    <a:pt x="1630" y="2107"/>
                  </a:lnTo>
                  <a:lnTo>
                    <a:pt x="0" y="2107"/>
                  </a:lnTo>
                  <a:lnTo>
                    <a:pt x="0" y="1712"/>
                  </a:lnTo>
                  <a:lnTo>
                    <a:pt x="0" y="1690"/>
                  </a:lnTo>
                  <a:lnTo>
                    <a:pt x="1" y="1673"/>
                  </a:lnTo>
                  <a:lnTo>
                    <a:pt x="2" y="1661"/>
                  </a:lnTo>
                  <a:lnTo>
                    <a:pt x="5" y="1653"/>
                  </a:lnTo>
                  <a:lnTo>
                    <a:pt x="8" y="1646"/>
                  </a:lnTo>
                  <a:lnTo>
                    <a:pt x="11" y="1643"/>
                  </a:lnTo>
                  <a:lnTo>
                    <a:pt x="15" y="1640"/>
                  </a:lnTo>
                  <a:lnTo>
                    <a:pt x="25" y="1638"/>
                  </a:lnTo>
                  <a:lnTo>
                    <a:pt x="36" y="1638"/>
                  </a:lnTo>
                  <a:lnTo>
                    <a:pt x="49" y="1639"/>
                  </a:lnTo>
                  <a:lnTo>
                    <a:pt x="65" y="1642"/>
                  </a:lnTo>
                  <a:lnTo>
                    <a:pt x="84" y="1645"/>
                  </a:lnTo>
                  <a:lnTo>
                    <a:pt x="106" y="1648"/>
                  </a:lnTo>
                  <a:lnTo>
                    <a:pt x="133" y="1650"/>
                  </a:lnTo>
                  <a:lnTo>
                    <a:pt x="162" y="1651"/>
                  </a:lnTo>
                  <a:lnTo>
                    <a:pt x="202" y="1649"/>
                  </a:lnTo>
                  <a:lnTo>
                    <a:pt x="240" y="1640"/>
                  </a:lnTo>
                  <a:lnTo>
                    <a:pt x="276" y="1626"/>
                  </a:lnTo>
                  <a:lnTo>
                    <a:pt x="310" y="1609"/>
                  </a:lnTo>
                  <a:lnTo>
                    <a:pt x="341" y="1587"/>
                  </a:lnTo>
                  <a:lnTo>
                    <a:pt x="370" y="1562"/>
                  </a:lnTo>
                  <a:lnTo>
                    <a:pt x="396" y="1534"/>
                  </a:lnTo>
                  <a:lnTo>
                    <a:pt x="421" y="1503"/>
                  </a:lnTo>
                  <a:lnTo>
                    <a:pt x="441" y="1470"/>
                  </a:lnTo>
                  <a:lnTo>
                    <a:pt x="458" y="1436"/>
                  </a:lnTo>
                  <a:lnTo>
                    <a:pt x="471" y="1400"/>
                  </a:lnTo>
                  <a:lnTo>
                    <a:pt x="481" y="1363"/>
                  </a:lnTo>
                  <a:lnTo>
                    <a:pt x="487" y="1327"/>
                  </a:lnTo>
                  <a:lnTo>
                    <a:pt x="489" y="1290"/>
                  </a:lnTo>
                  <a:lnTo>
                    <a:pt x="487" y="1251"/>
                  </a:lnTo>
                  <a:lnTo>
                    <a:pt x="480" y="1212"/>
                  </a:lnTo>
                  <a:lnTo>
                    <a:pt x="467" y="1173"/>
                  </a:lnTo>
                  <a:lnTo>
                    <a:pt x="451" y="1135"/>
                  </a:lnTo>
                  <a:lnTo>
                    <a:pt x="431" y="1098"/>
                  </a:lnTo>
                  <a:lnTo>
                    <a:pt x="407" y="1063"/>
                  </a:lnTo>
                  <a:lnTo>
                    <a:pt x="381" y="1031"/>
                  </a:lnTo>
                  <a:lnTo>
                    <a:pt x="350" y="1003"/>
                  </a:lnTo>
                  <a:lnTo>
                    <a:pt x="316" y="979"/>
                  </a:lnTo>
                  <a:lnTo>
                    <a:pt x="281" y="959"/>
                  </a:lnTo>
                  <a:lnTo>
                    <a:pt x="243" y="943"/>
                  </a:lnTo>
                  <a:lnTo>
                    <a:pt x="203" y="933"/>
                  </a:lnTo>
                  <a:lnTo>
                    <a:pt x="162" y="930"/>
                  </a:lnTo>
                  <a:lnTo>
                    <a:pt x="133" y="931"/>
                  </a:lnTo>
                  <a:lnTo>
                    <a:pt x="106" y="933"/>
                  </a:lnTo>
                  <a:lnTo>
                    <a:pt x="84" y="936"/>
                  </a:lnTo>
                  <a:lnTo>
                    <a:pt x="65" y="940"/>
                  </a:lnTo>
                  <a:lnTo>
                    <a:pt x="49" y="942"/>
                  </a:lnTo>
                  <a:lnTo>
                    <a:pt x="36" y="943"/>
                  </a:lnTo>
                  <a:lnTo>
                    <a:pt x="25" y="943"/>
                  </a:lnTo>
                  <a:lnTo>
                    <a:pt x="15" y="941"/>
                  </a:lnTo>
                  <a:lnTo>
                    <a:pt x="11" y="938"/>
                  </a:lnTo>
                  <a:lnTo>
                    <a:pt x="8" y="934"/>
                  </a:lnTo>
                  <a:lnTo>
                    <a:pt x="5" y="929"/>
                  </a:lnTo>
                  <a:lnTo>
                    <a:pt x="2" y="921"/>
                  </a:lnTo>
                  <a:lnTo>
                    <a:pt x="1" y="908"/>
                  </a:lnTo>
                  <a:lnTo>
                    <a:pt x="0" y="891"/>
                  </a:lnTo>
                  <a:lnTo>
                    <a:pt x="0" y="870"/>
                  </a:lnTo>
                  <a:lnTo>
                    <a:pt x="0" y="474"/>
                  </a:lnTo>
                  <a:lnTo>
                    <a:pt x="463" y="474"/>
                  </a:lnTo>
                  <a:lnTo>
                    <a:pt x="498" y="474"/>
                  </a:lnTo>
                  <a:lnTo>
                    <a:pt x="526" y="473"/>
                  </a:lnTo>
                  <a:lnTo>
                    <a:pt x="549" y="471"/>
                  </a:lnTo>
                  <a:lnTo>
                    <a:pt x="568" y="468"/>
                  </a:lnTo>
                  <a:lnTo>
                    <a:pt x="583" y="464"/>
                  </a:lnTo>
                  <a:lnTo>
                    <a:pt x="596" y="459"/>
                  </a:lnTo>
                  <a:lnTo>
                    <a:pt x="606" y="451"/>
                  </a:lnTo>
                  <a:lnTo>
                    <a:pt x="617" y="439"/>
                  </a:lnTo>
                  <a:lnTo>
                    <a:pt x="621" y="425"/>
                  </a:lnTo>
                  <a:lnTo>
                    <a:pt x="621" y="410"/>
                  </a:lnTo>
                  <a:lnTo>
                    <a:pt x="616" y="393"/>
                  </a:lnTo>
                  <a:lnTo>
                    <a:pt x="610" y="374"/>
                  </a:lnTo>
                  <a:lnTo>
                    <a:pt x="601" y="352"/>
                  </a:lnTo>
                  <a:lnTo>
                    <a:pt x="593" y="328"/>
                  </a:lnTo>
                  <a:lnTo>
                    <a:pt x="585" y="301"/>
                  </a:lnTo>
                  <a:lnTo>
                    <a:pt x="580" y="271"/>
                  </a:lnTo>
                  <a:lnTo>
                    <a:pt x="578" y="237"/>
                  </a:lnTo>
                  <a:lnTo>
                    <a:pt x="581" y="199"/>
                  </a:lnTo>
                  <a:lnTo>
                    <a:pt x="589" y="162"/>
                  </a:lnTo>
                  <a:lnTo>
                    <a:pt x="604" y="128"/>
                  </a:lnTo>
                  <a:lnTo>
                    <a:pt x="623" y="97"/>
                  </a:lnTo>
                  <a:lnTo>
                    <a:pt x="648" y="69"/>
                  </a:lnTo>
                  <a:lnTo>
                    <a:pt x="675" y="46"/>
                  </a:lnTo>
                  <a:lnTo>
                    <a:pt x="706" y="27"/>
                  </a:lnTo>
                  <a:lnTo>
                    <a:pt x="739" y="12"/>
                  </a:lnTo>
                  <a:lnTo>
                    <a:pt x="776" y="3"/>
                  </a:lnTo>
                  <a:lnTo>
                    <a:pt x="814" y="0"/>
                  </a:lnTo>
                  <a:close/>
                </a:path>
              </a:pathLst>
            </a:custGeom>
            <a:grpFill/>
            <a:ln w="9525">
              <a:noFill/>
              <a:round/>
              <a:headEnd/>
              <a:tailEnd/>
            </a:ln>
          </p:spPr>
          <p:txBody>
            <a:bodyPr wrap="none" anchor="ctr"/>
            <a:lstStyle/>
            <a:p>
              <a:pPr defTabSz="693212"/>
              <a:endParaRPr lang="en-GB" dirty="0">
                <a:solidFill>
                  <a:srgbClr val="222223"/>
                </a:solidFill>
              </a:endParaRPr>
            </a:p>
          </p:txBody>
        </p:sp>
      </p:grpSp>
      <p:sp>
        <p:nvSpPr>
          <p:cNvPr id="69" name="Freeform 22"/>
          <p:cNvSpPr>
            <a:spLocks noChangeAspect="1" noEditPoints="1"/>
          </p:cNvSpPr>
          <p:nvPr/>
        </p:nvSpPr>
        <p:spPr bwMode="auto">
          <a:xfrm>
            <a:off x="903646" y="1458390"/>
            <a:ext cx="511960" cy="405000"/>
          </a:xfrm>
          <a:custGeom>
            <a:avLst/>
            <a:gdLst/>
            <a:ahLst/>
            <a:cxnLst>
              <a:cxn ang="0">
                <a:pos x="380" y="308"/>
              </a:cxn>
              <a:cxn ang="0">
                <a:pos x="342" y="285"/>
              </a:cxn>
              <a:cxn ang="0">
                <a:pos x="249" y="279"/>
              </a:cxn>
              <a:cxn ang="0">
                <a:pos x="235" y="262"/>
              </a:cxn>
              <a:cxn ang="0">
                <a:pos x="212" y="80"/>
              </a:cxn>
              <a:cxn ang="0">
                <a:pos x="271" y="45"/>
              </a:cxn>
              <a:cxn ang="0">
                <a:pos x="270" y="161"/>
              </a:cxn>
              <a:cxn ang="0">
                <a:pos x="322" y="220"/>
              </a:cxn>
              <a:cxn ang="0">
                <a:pos x="373" y="161"/>
              </a:cxn>
              <a:cxn ang="0">
                <a:pos x="349" y="27"/>
              </a:cxn>
              <a:cxn ang="0">
                <a:pos x="349" y="21"/>
              </a:cxn>
              <a:cxn ang="0">
                <a:pos x="216" y="16"/>
              </a:cxn>
              <a:cxn ang="0">
                <a:pos x="185" y="0"/>
              </a:cxn>
              <a:cxn ang="0">
                <a:pos x="169" y="21"/>
              </a:cxn>
              <a:cxn ang="0">
                <a:pos x="38" y="22"/>
              </a:cxn>
              <a:cxn ang="0">
                <a:pos x="65" y="35"/>
              </a:cxn>
              <a:cxn ang="0">
                <a:pos x="5" y="161"/>
              </a:cxn>
              <a:cxn ang="0">
                <a:pos x="140" y="161"/>
              </a:cxn>
              <a:cxn ang="0">
                <a:pos x="81" y="39"/>
              </a:cxn>
              <a:cxn ang="0">
                <a:pos x="130" y="47"/>
              </a:cxn>
              <a:cxn ang="0">
                <a:pos x="172" y="262"/>
              </a:cxn>
              <a:cxn ang="0">
                <a:pos x="135" y="276"/>
              </a:cxn>
              <a:cxn ang="0">
                <a:pos x="73" y="279"/>
              </a:cxn>
              <a:cxn ang="0">
                <a:pos x="3" y="302"/>
              </a:cxn>
              <a:cxn ang="0">
                <a:pos x="339" y="207"/>
              </a:cxn>
              <a:cxn ang="0">
                <a:pos x="334" y="207"/>
              </a:cxn>
              <a:cxn ang="0">
                <a:pos x="333" y="199"/>
              </a:cxn>
              <a:cxn ang="0">
                <a:pos x="342" y="202"/>
              </a:cxn>
              <a:cxn ang="0">
                <a:pos x="377" y="173"/>
              </a:cxn>
              <a:cxn ang="0">
                <a:pos x="378" y="178"/>
              </a:cxn>
              <a:cxn ang="0">
                <a:pos x="350" y="203"/>
              </a:cxn>
              <a:cxn ang="0">
                <a:pos x="348" y="196"/>
              </a:cxn>
              <a:cxn ang="0">
                <a:pos x="371" y="175"/>
              </a:cxn>
              <a:cxn ang="0">
                <a:pos x="360" y="161"/>
              </a:cxn>
              <a:cxn ang="0">
                <a:pos x="322" y="51"/>
              </a:cxn>
              <a:cxn ang="0">
                <a:pos x="88" y="207"/>
              </a:cxn>
              <a:cxn ang="0">
                <a:pos x="83" y="207"/>
              </a:cxn>
              <a:cxn ang="0">
                <a:pos x="83" y="199"/>
              </a:cxn>
              <a:cxn ang="0">
                <a:pos x="91" y="202"/>
              </a:cxn>
              <a:cxn ang="0">
                <a:pos x="126" y="173"/>
              </a:cxn>
              <a:cxn ang="0">
                <a:pos x="128" y="178"/>
              </a:cxn>
              <a:cxn ang="0">
                <a:pos x="99" y="203"/>
              </a:cxn>
              <a:cxn ang="0">
                <a:pos x="98" y="196"/>
              </a:cxn>
              <a:cxn ang="0">
                <a:pos x="121" y="175"/>
              </a:cxn>
              <a:cxn ang="0">
                <a:pos x="111" y="161"/>
              </a:cxn>
              <a:cxn ang="0">
                <a:pos x="72" y="51"/>
              </a:cxn>
            </a:cxnLst>
            <a:rect l="0" t="0" r="r" b="b"/>
            <a:pathLst>
              <a:path w="389" h="308">
                <a:moveTo>
                  <a:pt x="4" y="308"/>
                </a:moveTo>
                <a:cubicBezTo>
                  <a:pt x="380" y="308"/>
                  <a:pt x="380" y="308"/>
                  <a:pt x="380" y="308"/>
                </a:cubicBezTo>
                <a:cubicBezTo>
                  <a:pt x="383" y="308"/>
                  <a:pt x="384" y="303"/>
                  <a:pt x="381" y="302"/>
                </a:cubicBezTo>
                <a:cubicBezTo>
                  <a:pt x="342" y="285"/>
                  <a:pt x="342" y="285"/>
                  <a:pt x="342" y="285"/>
                </a:cubicBezTo>
                <a:cubicBezTo>
                  <a:pt x="332" y="281"/>
                  <a:pt x="322" y="279"/>
                  <a:pt x="311" y="279"/>
                </a:cubicBezTo>
                <a:cubicBezTo>
                  <a:pt x="249" y="279"/>
                  <a:pt x="249" y="279"/>
                  <a:pt x="249" y="279"/>
                </a:cubicBezTo>
                <a:cubicBezTo>
                  <a:pt x="249" y="278"/>
                  <a:pt x="249" y="277"/>
                  <a:pt x="249" y="276"/>
                </a:cubicBezTo>
                <a:cubicBezTo>
                  <a:pt x="249" y="268"/>
                  <a:pt x="243" y="262"/>
                  <a:pt x="235" y="262"/>
                </a:cubicBezTo>
                <a:cubicBezTo>
                  <a:pt x="212" y="262"/>
                  <a:pt x="212" y="262"/>
                  <a:pt x="212" y="262"/>
                </a:cubicBezTo>
                <a:cubicBezTo>
                  <a:pt x="212" y="80"/>
                  <a:pt x="212" y="80"/>
                  <a:pt x="212" y="80"/>
                </a:cubicBezTo>
                <a:cubicBezTo>
                  <a:pt x="231" y="75"/>
                  <a:pt x="247" y="63"/>
                  <a:pt x="254" y="47"/>
                </a:cubicBezTo>
                <a:cubicBezTo>
                  <a:pt x="260" y="46"/>
                  <a:pt x="266" y="46"/>
                  <a:pt x="271" y="45"/>
                </a:cubicBezTo>
                <a:cubicBezTo>
                  <a:pt x="285" y="43"/>
                  <a:pt x="299" y="41"/>
                  <a:pt x="314" y="37"/>
                </a:cubicBezTo>
                <a:cubicBezTo>
                  <a:pt x="270" y="161"/>
                  <a:pt x="270" y="161"/>
                  <a:pt x="270" y="161"/>
                </a:cubicBezTo>
                <a:cubicBezTo>
                  <a:pt x="254" y="161"/>
                  <a:pt x="254" y="161"/>
                  <a:pt x="254" y="161"/>
                </a:cubicBezTo>
                <a:cubicBezTo>
                  <a:pt x="254" y="194"/>
                  <a:pt x="284" y="220"/>
                  <a:pt x="322" y="220"/>
                </a:cubicBezTo>
                <a:cubicBezTo>
                  <a:pt x="359" y="220"/>
                  <a:pt x="389" y="194"/>
                  <a:pt x="389" y="161"/>
                </a:cubicBezTo>
                <a:cubicBezTo>
                  <a:pt x="373" y="161"/>
                  <a:pt x="373" y="161"/>
                  <a:pt x="373" y="161"/>
                </a:cubicBezTo>
                <a:cubicBezTo>
                  <a:pt x="328" y="34"/>
                  <a:pt x="328" y="34"/>
                  <a:pt x="328" y="34"/>
                </a:cubicBezTo>
                <a:cubicBezTo>
                  <a:pt x="335" y="32"/>
                  <a:pt x="342" y="29"/>
                  <a:pt x="349" y="27"/>
                </a:cubicBezTo>
                <a:cubicBezTo>
                  <a:pt x="349" y="22"/>
                  <a:pt x="349" y="22"/>
                  <a:pt x="349" y="22"/>
                </a:cubicBezTo>
                <a:cubicBezTo>
                  <a:pt x="349" y="21"/>
                  <a:pt x="349" y="21"/>
                  <a:pt x="349" y="21"/>
                </a:cubicBezTo>
                <a:cubicBezTo>
                  <a:pt x="216" y="21"/>
                  <a:pt x="216" y="21"/>
                  <a:pt x="216" y="21"/>
                </a:cubicBezTo>
                <a:cubicBezTo>
                  <a:pt x="216" y="16"/>
                  <a:pt x="216" y="16"/>
                  <a:pt x="216" y="16"/>
                </a:cubicBezTo>
                <a:cubicBezTo>
                  <a:pt x="216" y="7"/>
                  <a:pt x="209" y="0"/>
                  <a:pt x="200" y="0"/>
                </a:cubicBezTo>
                <a:cubicBezTo>
                  <a:pt x="185" y="0"/>
                  <a:pt x="185" y="0"/>
                  <a:pt x="185" y="0"/>
                </a:cubicBezTo>
                <a:cubicBezTo>
                  <a:pt x="176" y="0"/>
                  <a:pt x="169" y="7"/>
                  <a:pt x="169" y="16"/>
                </a:cubicBezTo>
                <a:cubicBezTo>
                  <a:pt x="169" y="21"/>
                  <a:pt x="169" y="21"/>
                  <a:pt x="169" y="21"/>
                </a:cubicBezTo>
                <a:cubicBezTo>
                  <a:pt x="38" y="21"/>
                  <a:pt x="38" y="21"/>
                  <a:pt x="38" y="21"/>
                </a:cubicBezTo>
                <a:cubicBezTo>
                  <a:pt x="38" y="22"/>
                  <a:pt x="38" y="22"/>
                  <a:pt x="38" y="22"/>
                </a:cubicBezTo>
                <a:cubicBezTo>
                  <a:pt x="38" y="27"/>
                  <a:pt x="38" y="27"/>
                  <a:pt x="38" y="27"/>
                </a:cubicBezTo>
                <a:cubicBezTo>
                  <a:pt x="47" y="30"/>
                  <a:pt x="56" y="33"/>
                  <a:pt x="65" y="35"/>
                </a:cubicBezTo>
                <a:cubicBezTo>
                  <a:pt x="21" y="161"/>
                  <a:pt x="21" y="161"/>
                  <a:pt x="21" y="161"/>
                </a:cubicBezTo>
                <a:cubicBezTo>
                  <a:pt x="5" y="161"/>
                  <a:pt x="5" y="161"/>
                  <a:pt x="5" y="161"/>
                </a:cubicBezTo>
                <a:cubicBezTo>
                  <a:pt x="5" y="194"/>
                  <a:pt x="35" y="220"/>
                  <a:pt x="72" y="220"/>
                </a:cubicBezTo>
                <a:cubicBezTo>
                  <a:pt x="110" y="220"/>
                  <a:pt x="140" y="194"/>
                  <a:pt x="140" y="161"/>
                </a:cubicBezTo>
                <a:cubicBezTo>
                  <a:pt x="124" y="161"/>
                  <a:pt x="124" y="161"/>
                  <a:pt x="124" y="161"/>
                </a:cubicBezTo>
                <a:cubicBezTo>
                  <a:pt x="81" y="39"/>
                  <a:pt x="81" y="39"/>
                  <a:pt x="81" y="39"/>
                </a:cubicBezTo>
                <a:cubicBezTo>
                  <a:pt x="93" y="42"/>
                  <a:pt x="104" y="43"/>
                  <a:pt x="116" y="45"/>
                </a:cubicBezTo>
                <a:cubicBezTo>
                  <a:pt x="120" y="46"/>
                  <a:pt x="125" y="46"/>
                  <a:pt x="130" y="47"/>
                </a:cubicBezTo>
                <a:cubicBezTo>
                  <a:pt x="137" y="62"/>
                  <a:pt x="153" y="75"/>
                  <a:pt x="172" y="80"/>
                </a:cubicBezTo>
                <a:cubicBezTo>
                  <a:pt x="172" y="262"/>
                  <a:pt x="172" y="262"/>
                  <a:pt x="172" y="262"/>
                </a:cubicBezTo>
                <a:cubicBezTo>
                  <a:pt x="149" y="262"/>
                  <a:pt x="149" y="262"/>
                  <a:pt x="149" y="262"/>
                </a:cubicBezTo>
                <a:cubicBezTo>
                  <a:pt x="141" y="262"/>
                  <a:pt x="135" y="268"/>
                  <a:pt x="135" y="276"/>
                </a:cubicBezTo>
                <a:cubicBezTo>
                  <a:pt x="135" y="277"/>
                  <a:pt x="135" y="278"/>
                  <a:pt x="135" y="279"/>
                </a:cubicBezTo>
                <a:cubicBezTo>
                  <a:pt x="73" y="279"/>
                  <a:pt x="73" y="279"/>
                  <a:pt x="73" y="279"/>
                </a:cubicBezTo>
                <a:cubicBezTo>
                  <a:pt x="62" y="279"/>
                  <a:pt x="52" y="281"/>
                  <a:pt x="42" y="285"/>
                </a:cubicBezTo>
                <a:cubicBezTo>
                  <a:pt x="3" y="302"/>
                  <a:pt x="3" y="302"/>
                  <a:pt x="3" y="302"/>
                </a:cubicBezTo>
                <a:cubicBezTo>
                  <a:pt x="0" y="303"/>
                  <a:pt x="1" y="308"/>
                  <a:pt x="4" y="308"/>
                </a:cubicBezTo>
                <a:close/>
                <a:moveTo>
                  <a:pt x="339" y="207"/>
                </a:moveTo>
                <a:cubicBezTo>
                  <a:pt x="337" y="207"/>
                  <a:pt x="336" y="207"/>
                  <a:pt x="334" y="207"/>
                </a:cubicBezTo>
                <a:cubicBezTo>
                  <a:pt x="334" y="207"/>
                  <a:pt x="334" y="207"/>
                  <a:pt x="334" y="207"/>
                </a:cubicBezTo>
                <a:cubicBezTo>
                  <a:pt x="332" y="207"/>
                  <a:pt x="330" y="206"/>
                  <a:pt x="330" y="204"/>
                </a:cubicBezTo>
                <a:cubicBezTo>
                  <a:pt x="329" y="201"/>
                  <a:pt x="331" y="200"/>
                  <a:pt x="333" y="199"/>
                </a:cubicBezTo>
                <a:cubicBezTo>
                  <a:pt x="335" y="199"/>
                  <a:pt x="336" y="199"/>
                  <a:pt x="337" y="199"/>
                </a:cubicBezTo>
                <a:cubicBezTo>
                  <a:pt x="339" y="198"/>
                  <a:pt x="341" y="200"/>
                  <a:pt x="342" y="202"/>
                </a:cubicBezTo>
                <a:cubicBezTo>
                  <a:pt x="342" y="204"/>
                  <a:pt x="341" y="206"/>
                  <a:pt x="339" y="207"/>
                </a:cubicBezTo>
                <a:close/>
                <a:moveTo>
                  <a:pt x="377" y="173"/>
                </a:moveTo>
                <a:cubicBezTo>
                  <a:pt x="377" y="173"/>
                  <a:pt x="377" y="173"/>
                  <a:pt x="377" y="173"/>
                </a:cubicBezTo>
                <a:cubicBezTo>
                  <a:pt x="379" y="174"/>
                  <a:pt x="379" y="176"/>
                  <a:pt x="378" y="178"/>
                </a:cubicBezTo>
                <a:cubicBezTo>
                  <a:pt x="378" y="179"/>
                  <a:pt x="370" y="195"/>
                  <a:pt x="351" y="203"/>
                </a:cubicBezTo>
                <a:cubicBezTo>
                  <a:pt x="351" y="203"/>
                  <a:pt x="350" y="203"/>
                  <a:pt x="350" y="203"/>
                </a:cubicBezTo>
                <a:cubicBezTo>
                  <a:pt x="348" y="203"/>
                  <a:pt x="347" y="202"/>
                  <a:pt x="346" y="201"/>
                </a:cubicBezTo>
                <a:cubicBezTo>
                  <a:pt x="345" y="199"/>
                  <a:pt x="346" y="197"/>
                  <a:pt x="348" y="196"/>
                </a:cubicBezTo>
                <a:cubicBezTo>
                  <a:pt x="358" y="191"/>
                  <a:pt x="364" y="184"/>
                  <a:pt x="368" y="180"/>
                </a:cubicBezTo>
                <a:cubicBezTo>
                  <a:pt x="370" y="177"/>
                  <a:pt x="371" y="175"/>
                  <a:pt x="371" y="175"/>
                </a:cubicBezTo>
                <a:cubicBezTo>
                  <a:pt x="372" y="173"/>
                  <a:pt x="375" y="172"/>
                  <a:pt x="377" y="173"/>
                </a:cubicBezTo>
                <a:close/>
                <a:moveTo>
                  <a:pt x="360" y="161"/>
                </a:moveTo>
                <a:cubicBezTo>
                  <a:pt x="283" y="161"/>
                  <a:pt x="283" y="161"/>
                  <a:pt x="283" y="161"/>
                </a:cubicBezTo>
                <a:cubicBezTo>
                  <a:pt x="322" y="51"/>
                  <a:pt x="322" y="51"/>
                  <a:pt x="322" y="51"/>
                </a:cubicBezTo>
                <a:lnTo>
                  <a:pt x="360" y="161"/>
                </a:lnTo>
                <a:close/>
                <a:moveTo>
                  <a:pt x="88" y="207"/>
                </a:moveTo>
                <a:cubicBezTo>
                  <a:pt x="87" y="207"/>
                  <a:pt x="85" y="207"/>
                  <a:pt x="84" y="207"/>
                </a:cubicBezTo>
                <a:cubicBezTo>
                  <a:pt x="83" y="207"/>
                  <a:pt x="83" y="207"/>
                  <a:pt x="83" y="207"/>
                </a:cubicBezTo>
                <a:cubicBezTo>
                  <a:pt x="81" y="207"/>
                  <a:pt x="79" y="206"/>
                  <a:pt x="79" y="204"/>
                </a:cubicBezTo>
                <a:cubicBezTo>
                  <a:pt x="79" y="201"/>
                  <a:pt x="81" y="200"/>
                  <a:pt x="83" y="199"/>
                </a:cubicBezTo>
                <a:cubicBezTo>
                  <a:pt x="84" y="199"/>
                  <a:pt x="86" y="199"/>
                  <a:pt x="87" y="199"/>
                </a:cubicBezTo>
                <a:cubicBezTo>
                  <a:pt x="89" y="198"/>
                  <a:pt x="91" y="200"/>
                  <a:pt x="91" y="202"/>
                </a:cubicBezTo>
                <a:cubicBezTo>
                  <a:pt x="92" y="204"/>
                  <a:pt x="90" y="206"/>
                  <a:pt x="88" y="207"/>
                </a:cubicBezTo>
                <a:close/>
                <a:moveTo>
                  <a:pt x="126" y="173"/>
                </a:moveTo>
                <a:cubicBezTo>
                  <a:pt x="127" y="173"/>
                  <a:pt x="128" y="174"/>
                  <a:pt x="128" y="175"/>
                </a:cubicBezTo>
                <a:cubicBezTo>
                  <a:pt x="128" y="176"/>
                  <a:pt x="128" y="177"/>
                  <a:pt x="128" y="178"/>
                </a:cubicBezTo>
                <a:cubicBezTo>
                  <a:pt x="128" y="179"/>
                  <a:pt x="119" y="195"/>
                  <a:pt x="101" y="203"/>
                </a:cubicBezTo>
                <a:cubicBezTo>
                  <a:pt x="100" y="203"/>
                  <a:pt x="100" y="203"/>
                  <a:pt x="99" y="203"/>
                </a:cubicBezTo>
                <a:cubicBezTo>
                  <a:pt x="98" y="203"/>
                  <a:pt x="96" y="202"/>
                  <a:pt x="95" y="201"/>
                </a:cubicBezTo>
                <a:cubicBezTo>
                  <a:pt x="95" y="199"/>
                  <a:pt x="95" y="197"/>
                  <a:pt x="98" y="196"/>
                </a:cubicBezTo>
                <a:cubicBezTo>
                  <a:pt x="108" y="191"/>
                  <a:pt x="115" y="184"/>
                  <a:pt x="118" y="179"/>
                </a:cubicBezTo>
                <a:cubicBezTo>
                  <a:pt x="120" y="176"/>
                  <a:pt x="121" y="175"/>
                  <a:pt x="121" y="175"/>
                </a:cubicBezTo>
                <a:cubicBezTo>
                  <a:pt x="122" y="173"/>
                  <a:pt x="124" y="172"/>
                  <a:pt x="126" y="173"/>
                </a:cubicBezTo>
                <a:close/>
                <a:moveTo>
                  <a:pt x="111" y="161"/>
                </a:moveTo>
                <a:cubicBezTo>
                  <a:pt x="34" y="161"/>
                  <a:pt x="34" y="161"/>
                  <a:pt x="34" y="161"/>
                </a:cubicBezTo>
                <a:cubicBezTo>
                  <a:pt x="72" y="51"/>
                  <a:pt x="72" y="51"/>
                  <a:pt x="72" y="51"/>
                </a:cubicBezTo>
                <a:lnTo>
                  <a:pt x="111" y="161"/>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203266022"/>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827060" y="2122536"/>
            <a:ext cx="3059912" cy="775597"/>
          </a:xfrm>
        </p:spPr>
        <p:txBody>
          <a:bodyPr/>
          <a:lstStyle/>
          <a:p>
            <a:r>
              <a:rPr lang="en-US" sz="2800" dirty="0"/>
              <a:t>Advertising Form under Examination</a:t>
            </a:r>
            <a:endParaRPr lang="en-GB" sz="2800" dirty="0">
              <a:latin typeface="Calibri" panose="020F0502020204030204" pitchFamily="34" charset="0"/>
              <a:cs typeface="Calibri" panose="020F0502020204030204" pitchFamily="34" charset="0"/>
            </a:endParaRPr>
          </a:p>
        </p:txBody>
      </p:sp>
      <p:sp>
        <p:nvSpPr>
          <p:cNvPr id="16" name="TextBox 15"/>
          <p:cNvSpPr txBox="1"/>
          <p:nvPr/>
        </p:nvSpPr>
        <p:spPr>
          <a:xfrm>
            <a:off x="239634" y="4686827"/>
            <a:ext cx="307188" cy="238005"/>
          </a:xfrm>
          <a:prstGeom prst="rect">
            <a:avLst/>
          </a:prstGeom>
        </p:spPr>
        <p:txBody>
          <a:bodyPr vert="horz" wrap="none" lIns="0" tIns="0" rIns="0" bIns="0" rtlCol="0" anchor="b">
            <a:normAutofit/>
          </a:bodyPr>
          <a:lstStyle/>
          <a:p>
            <a:pPr defTabSz="924259">
              <a:lnSpc>
                <a:spcPct val="85000"/>
              </a:lnSpc>
              <a:spcBef>
                <a:spcPts val="204"/>
              </a:spcBef>
            </a:pPr>
            <a:fld id="{01990C03-C3A3-48FE-AF6D-3AE397C89625}" type="slidenum">
              <a:rPr lang="en-GB" sz="800">
                <a:solidFill>
                  <a:prstClr val="white"/>
                </a:solidFill>
              </a:rPr>
              <a:pPr defTabSz="924259">
                <a:lnSpc>
                  <a:spcPct val="85000"/>
                </a:lnSpc>
                <a:spcBef>
                  <a:spcPts val="204"/>
                </a:spcBef>
              </a:pPr>
              <a:t>5</a:t>
            </a:fld>
            <a:endParaRPr lang="en-GB" sz="800" dirty="0">
              <a:solidFill>
                <a:prstClr val="white"/>
              </a:solidFill>
            </a:endParaRPr>
          </a:p>
        </p:txBody>
      </p:sp>
      <p:pic>
        <p:nvPicPr>
          <p:cNvPr id="5" name="Bildplatzhalter 2"/>
          <p:cNvPicPr>
            <a:picLocks noChangeAspect="1"/>
          </p:cNvPicPr>
          <p:nvPr/>
        </p:nvPicPr>
        <p:blipFill>
          <a:blip r:embed="rId3" cstate="print">
            <a:extLst>
              <a:ext uri="{28A0092B-C50C-407E-A947-70E740481C1C}">
                <a14:useLocalDpi xmlns:a14="http://schemas.microsoft.com/office/drawing/2010/main" val="0"/>
              </a:ext>
            </a:extLst>
          </a:blip>
          <a:srcRect l="24300" r="24300"/>
          <a:stretch>
            <a:fillRect/>
          </a:stretch>
        </p:blipFill>
        <p:spPr>
          <a:xfrm>
            <a:off x="0" y="0"/>
            <a:ext cx="3740522" cy="5143500"/>
          </a:xfrm>
          <a:custGeom>
            <a:avLst/>
            <a:gdLst/>
            <a:ahLst/>
            <a:cxnLst/>
            <a:rect l="l" t="t" r="r" b="b"/>
            <a:pathLst>
              <a:path w="3740522" h="5143500">
                <a:moveTo>
                  <a:pt x="0" y="0"/>
                </a:moveTo>
                <a:lnTo>
                  <a:pt x="447251" y="0"/>
                </a:lnTo>
                <a:lnTo>
                  <a:pt x="3740522" y="5143500"/>
                </a:lnTo>
                <a:lnTo>
                  <a:pt x="0" y="5143500"/>
                </a:lnTo>
                <a:close/>
              </a:path>
            </a:pathLst>
          </a:custGeom>
        </p:spPr>
      </p:pic>
      <p:grpSp>
        <p:nvGrpSpPr>
          <p:cNvPr id="8" name="Group 29"/>
          <p:cNvGrpSpPr/>
          <p:nvPr/>
        </p:nvGrpSpPr>
        <p:grpSpPr>
          <a:xfrm>
            <a:off x="423343" y="540"/>
            <a:ext cx="4512063" cy="5142960"/>
            <a:chOff x="622299" y="794"/>
            <a:chExt cx="6632576" cy="7562056"/>
          </a:xfrm>
        </p:grpSpPr>
        <p:sp>
          <p:nvSpPr>
            <p:cNvPr id="9" name="Freeform 49"/>
            <p:cNvSpPr>
              <a:spLocks/>
            </p:cNvSpPr>
            <p:nvPr userDrawn="1"/>
          </p:nvSpPr>
          <p:spPr bwMode="ltGray">
            <a:xfrm flipH="1">
              <a:off x="622299" y="794"/>
              <a:ext cx="5346701" cy="7562056"/>
            </a:xfrm>
            <a:custGeom>
              <a:avLst/>
              <a:gdLst/>
              <a:ahLst/>
              <a:cxnLst/>
              <a:rect l="l" t="t" r="r" b="b"/>
              <a:pathLst>
                <a:path w="5346701" h="7562056">
                  <a:moveTo>
                    <a:pt x="5346701" y="0"/>
                  </a:moveTo>
                  <a:lnTo>
                    <a:pt x="0" y="0"/>
                  </a:lnTo>
                  <a:lnTo>
                    <a:pt x="0" y="7562056"/>
                  </a:lnTo>
                  <a:lnTo>
                    <a:pt x="474459" y="7562056"/>
                  </a:lnTo>
                  <a:close/>
                </a:path>
              </a:pathLst>
            </a:custGeom>
            <a:solidFill>
              <a:srgbClr val="FFFFFF"/>
            </a:solidFill>
            <a:ln w="9525">
              <a:noFill/>
              <a:round/>
              <a:headEnd/>
              <a:tailEnd/>
            </a:ln>
            <a:effectLs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51"/>
            <p:cNvSpPr>
              <a:spLocks/>
            </p:cNvSpPr>
            <p:nvPr userDrawn="1"/>
          </p:nvSpPr>
          <p:spPr bwMode="ltGray">
            <a:xfrm flipH="1">
              <a:off x="622300" y="794"/>
              <a:ext cx="6632575" cy="4038600"/>
            </a:xfrm>
            <a:custGeom>
              <a:avLst/>
              <a:gdLst>
                <a:gd name="T0" fmla="*/ 0 w 4178"/>
                <a:gd name="T1" fmla="*/ 0 h 2544"/>
                <a:gd name="T2" fmla="*/ 2544 w 4178"/>
                <a:gd name="T3" fmla="*/ 2544 h 2544"/>
                <a:gd name="T4" fmla="*/ 4178 w 4178"/>
                <a:gd name="T5" fmla="*/ 0 h 2544"/>
                <a:gd name="T6" fmla="*/ 0 w 4178"/>
                <a:gd name="T7" fmla="*/ 0 h 2544"/>
              </a:gdLst>
              <a:ahLst/>
              <a:cxnLst>
                <a:cxn ang="0">
                  <a:pos x="T0" y="T1"/>
                </a:cxn>
                <a:cxn ang="0">
                  <a:pos x="T2" y="T3"/>
                </a:cxn>
                <a:cxn ang="0">
                  <a:pos x="T4" y="T5"/>
                </a:cxn>
                <a:cxn ang="0">
                  <a:pos x="T6" y="T7"/>
                </a:cxn>
              </a:cxnLst>
              <a:rect l="0" t="0" r="r" b="b"/>
              <a:pathLst>
                <a:path w="4178" h="2544">
                  <a:moveTo>
                    <a:pt x="0" y="0"/>
                  </a:moveTo>
                  <a:lnTo>
                    <a:pt x="2544" y="2544"/>
                  </a:lnTo>
                  <a:lnTo>
                    <a:pt x="4178" y="0"/>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53"/>
            <p:cNvSpPr>
              <a:spLocks/>
            </p:cNvSpPr>
            <p:nvPr userDrawn="1"/>
          </p:nvSpPr>
          <p:spPr bwMode="ltGray">
            <a:xfrm flipH="1">
              <a:off x="1730375" y="1470819"/>
              <a:ext cx="2584450" cy="3092450"/>
            </a:xfrm>
            <a:custGeom>
              <a:avLst/>
              <a:gdLst>
                <a:gd name="T0" fmla="*/ 490 w 1628"/>
                <a:gd name="T1" fmla="*/ 1948 h 1948"/>
                <a:gd name="T2" fmla="*/ 402 w 1628"/>
                <a:gd name="T3" fmla="*/ 1886 h 1948"/>
                <a:gd name="T4" fmla="*/ 322 w 1628"/>
                <a:gd name="T5" fmla="*/ 1816 h 1948"/>
                <a:gd name="T6" fmla="*/ 250 w 1628"/>
                <a:gd name="T7" fmla="*/ 1740 h 1948"/>
                <a:gd name="T8" fmla="*/ 188 w 1628"/>
                <a:gd name="T9" fmla="*/ 1658 h 1948"/>
                <a:gd name="T10" fmla="*/ 134 w 1628"/>
                <a:gd name="T11" fmla="*/ 1570 h 1948"/>
                <a:gd name="T12" fmla="*/ 88 w 1628"/>
                <a:gd name="T13" fmla="*/ 1480 h 1948"/>
                <a:gd name="T14" fmla="*/ 52 w 1628"/>
                <a:gd name="T15" fmla="*/ 1384 h 1948"/>
                <a:gd name="T16" fmla="*/ 26 w 1628"/>
                <a:gd name="T17" fmla="*/ 1286 h 1948"/>
                <a:gd name="T18" fmla="*/ 8 w 1628"/>
                <a:gd name="T19" fmla="*/ 1186 h 1948"/>
                <a:gd name="T20" fmla="*/ 0 w 1628"/>
                <a:gd name="T21" fmla="*/ 1086 h 1948"/>
                <a:gd name="T22" fmla="*/ 2 w 1628"/>
                <a:gd name="T23" fmla="*/ 984 h 1948"/>
                <a:gd name="T24" fmla="*/ 14 w 1628"/>
                <a:gd name="T25" fmla="*/ 882 h 1948"/>
                <a:gd name="T26" fmla="*/ 36 w 1628"/>
                <a:gd name="T27" fmla="*/ 780 h 1948"/>
                <a:gd name="T28" fmla="*/ 70 w 1628"/>
                <a:gd name="T29" fmla="*/ 682 h 1948"/>
                <a:gd name="T30" fmla="*/ 112 w 1628"/>
                <a:gd name="T31" fmla="*/ 584 h 1948"/>
                <a:gd name="T32" fmla="*/ 166 w 1628"/>
                <a:gd name="T33" fmla="*/ 490 h 1948"/>
                <a:gd name="T34" fmla="*/ 196 w 1628"/>
                <a:gd name="T35" fmla="*/ 444 h 1948"/>
                <a:gd name="T36" fmla="*/ 262 w 1628"/>
                <a:gd name="T37" fmla="*/ 360 h 1948"/>
                <a:gd name="T38" fmla="*/ 334 w 1628"/>
                <a:gd name="T39" fmla="*/ 284 h 1948"/>
                <a:gd name="T40" fmla="*/ 414 w 1628"/>
                <a:gd name="T41" fmla="*/ 218 h 1948"/>
                <a:gd name="T42" fmla="*/ 498 w 1628"/>
                <a:gd name="T43" fmla="*/ 160 h 1948"/>
                <a:gd name="T44" fmla="*/ 588 w 1628"/>
                <a:gd name="T45" fmla="*/ 110 h 1948"/>
                <a:gd name="T46" fmla="*/ 682 w 1628"/>
                <a:gd name="T47" fmla="*/ 68 h 1948"/>
                <a:gd name="T48" fmla="*/ 778 w 1628"/>
                <a:gd name="T49" fmla="*/ 38 h 1948"/>
                <a:gd name="T50" fmla="*/ 876 w 1628"/>
                <a:gd name="T51" fmla="*/ 16 h 1948"/>
                <a:gd name="T52" fmla="*/ 978 w 1628"/>
                <a:gd name="T53" fmla="*/ 2 h 1948"/>
                <a:gd name="T54" fmla="*/ 1080 w 1628"/>
                <a:gd name="T55" fmla="*/ 0 h 1948"/>
                <a:gd name="T56" fmla="*/ 1182 w 1628"/>
                <a:gd name="T57" fmla="*/ 8 h 1948"/>
                <a:gd name="T58" fmla="*/ 1282 w 1628"/>
                <a:gd name="T59" fmla="*/ 24 h 1948"/>
                <a:gd name="T60" fmla="*/ 1382 w 1628"/>
                <a:gd name="T61" fmla="*/ 52 h 1948"/>
                <a:gd name="T62" fmla="*/ 1482 w 1628"/>
                <a:gd name="T63" fmla="*/ 88 h 1948"/>
                <a:gd name="T64" fmla="*/ 1576 w 1628"/>
                <a:gd name="T65" fmla="*/ 136 h 1948"/>
                <a:gd name="T66" fmla="*/ 1624 w 1628"/>
                <a:gd name="T67" fmla="*/ 164 h 1948"/>
                <a:gd name="T68" fmla="*/ 490 w 1628"/>
                <a:gd name="T69" fmla="*/ 1948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948">
                  <a:moveTo>
                    <a:pt x="490" y="1948"/>
                  </a:moveTo>
                  <a:lnTo>
                    <a:pt x="490" y="1948"/>
                  </a:lnTo>
                  <a:lnTo>
                    <a:pt x="444" y="1918"/>
                  </a:lnTo>
                  <a:lnTo>
                    <a:pt x="402" y="1886"/>
                  </a:lnTo>
                  <a:lnTo>
                    <a:pt x="360" y="1852"/>
                  </a:lnTo>
                  <a:lnTo>
                    <a:pt x="322" y="1816"/>
                  </a:lnTo>
                  <a:lnTo>
                    <a:pt x="286" y="1778"/>
                  </a:lnTo>
                  <a:lnTo>
                    <a:pt x="250" y="1740"/>
                  </a:lnTo>
                  <a:lnTo>
                    <a:pt x="218" y="1700"/>
                  </a:lnTo>
                  <a:lnTo>
                    <a:pt x="188" y="1658"/>
                  </a:lnTo>
                  <a:lnTo>
                    <a:pt x="160" y="1614"/>
                  </a:lnTo>
                  <a:lnTo>
                    <a:pt x="134" y="1570"/>
                  </a:lnTo>
                  <a:lnTo>
                    <a:pt x="110" y="1526"/>
                  </a:lnTo>
                  <a:lnTo>
                    <a:pt x="88" y="1480"/>
                  </a:lnTo>
                  <a:lnTo>
                    <a:pt x="70" y="1432"/>
                  </a:lnTo>
                  <a:lnTo>
                    <a:pt x="52" y="1384"/>
                  </a:lnTo>
                  <a:lnTo>
                    <a:pt x="38" y="1336"/>
                  </a:lnTo>
                  <a:lnTo>
                    <a:pt x="26" y="1286"/>
                  </a:lnTo>
                  <a:lnTo>
                    <a:pt x="16" y="1236"/>
                  </a:lnTo>
                  <a:lnTo>
                    <a:pt x="8" y="1186"/>
                  </a:lnTo>
                  <a:lnTo>
                    <a:pt x="4" y="1136"/>
                  </a:lnTo>
                  <a:lnTo>
                    <a:pt x="0" y="1086"/>
                  </a:lnTo>
                  <a:lnTo>
                    <a:pt x="0" y="1034"/>
                  </a:lnTo>
                  <a:lnTo>
                    <a:pt x="2" y="984"/>
                  </a:lnTo>
                  <a:lnTo>
                    <a:pt x="8" y="932"/>
                  </a:lnTo>
                  <a:lnTo>
                    <a:pt x="14" y="882"/>
                  </a:lnTo>
                  <a:lnTo>
                    <a:pt x="24" y="830"/>
                  </a:lnTo>
                  <a:lnTo>
                    <a:pt x="36" y="780"/>
                  </a:lnTo>
                  <a:lnTo>
                    <a:pt x="52" y="730"/>
                  </a:lnTo>
                  <a:lnTo>
                    <a:pt x="70" y="682"/>
                  </a:lnTo>
                  <a:lnTo>
                    <a:pt x="90" y="632"/>
                  </a:lnTo>
                  <a:lnTo>
                    <a:pt x="112" y="584"/>
                  </a:lnTo>
                  <a:lnTo>
                    <a:pt x="138" y="536"/>
                  </a:lnTo>
                  <a:lnTo>
                    <a:pt x="166" y="490"/>
                  </a:lnTo>
                  <a:lnTo>
                    <a:pt x="166" y="490"/>
                  </a:lnTo>
                  <a:lnTo>
                    <a:pt x="196" y="444"/>
                  </a:lnTo>
                  <a:lnTo>
                    <a:pt x="228" y="402"/>
                  </a:lnTo>
                  <a:lnTo>
                    <a:pt x="262" y="360"/>
                  </a:lnTo>
                  <a:lnTo>
                    <a:pt x="298" y="322"/>
                  </a:lnTo>
                  <a:lnTo>
                    <a:pt x="334" y="284"/>
                  </a:lnTo>
                  <a:lnTo>
                    <a:pt x="374" y="250"/>
                  </a:lnTo>
                  <a:lnTo>
                    <a:pt x="414" y="218"/>
                  </a:lnTo>
                  <a:lnTo>
                    <a:pt x="456" y="188"/>
                  </a:lnTo>
                  <a:lnTo>
                    <a:pt x="498" y="160"/>
                  </a:lnTo>
                  <a:lnTo>
                    <a:pt x="542" y="134"/>
                  </a:lnTo>
                  <a:lnTo>
                    <a:pt x="588" y="110"/>
                  </a:lnTo>
                  <a:lnTo>
                    <a:pt x="634" y="88"/>
                  </a:lnTo>
                  <a:lnTo>
                    <a:pt x="682" y="68"/>
                  </a:lnTo>
                  <a:lnTo>
                    <a:pt x="730" y="52"/>
                  </a:lnTo>
                  <a:lnTo>
                    <a:pt x="778" y="38"/>
                  </a:lnTo>
                  <a:lnTo>
                    <a:pt x="828" y="26"/>
                  </a:lnTo>
                  <a:lnTo>
                    <a:pt x="876" y="16"/>
                  </a:lnTo>
                  <a:lnTo>
                    <a:pt x="926" y="8"/>
                  </a:lnTo>
                  <a:lnTo>
                    <a:pt x="978" y="2"/>
                  </a:lnTo>
                  <a:lnTo>
                    <a:pt x="1028" y="0"/>
                  </a:lnTo>
                  <a:lnTo>
                    <a:pt x="1080" y="0"/>
                  </a:lnTo>
                  <a:lnTo>
                    <a:pt x="1130" y="2"/>
                  </a:lnTo>
                  <a:lnTo>
                    <a:pt x="1182" y="8"/>
                  </a:lnTo>
                  <a:lnTo>
                    <a:pt x="1232" y="14"/>
                  </a:lnTo>
                  <a:lnTo>
                    <a:pt x="1282" y="24"/>
                  </a:lnTo>
                  <a:lnTo>
                    <a:pt x="1332" y="36"/>
                  </a:lnTo>
                  <a:lnTo>
                    <a:pt x="1382" y="52"/>
                  </a:lnTo>
                  <a:lnTo>
                    <a:pt x="1432" y="68"/>
                  </a:lnTo>
                  <a:lnTo>
                    <a:pt x="1482" y="88"/>
                  </a:lnTo>
                  <a:lnTo>
                    <a:pt x="1530" y="112"/>
                  </a:lnTo>
                  <a:lnTo>
                    <a:pt x="1576" y="136"/>
                  </a:lnTo>
                  <a:lnTo>
                    <a:pt x="1624" y="164"/>
                  </a:lnTo>
                  <a:lnTo>
                    <a:pt x="1624" y="164"/>
                  </a:lnTo>
                  <a:lnTo>
                    <a:pt x="1628" y="168"/>
                  </a:lnTo>
                  <a:lnTo>
                    <a:pt x="490" y="194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55"/>
            <p:cNvSpPr>
              <a:spLocks/>
            </p:cNvSpPr>
            <p:nvPr userDrawn="1"/>
          </p:nvSpPr>
          <p:spPr bwMode="ltGray">
            <a:xfrm flipH="1">
              <a:off x="4149725" y="858044"/>
              <a:ext cx="863600" cy="863600"/>
            </a:xfrm>
            <a:custGeom>
              <a:avLst/>
              <a:gdLst>
                <a:gd name="T0" fmla="*/ 0 w 544"/>
                <a:gd name="T1" fmla="*/ 272 h 544"/>
                <a:gd name="T2" fmla="*/ 4 w 544"/>
                <a:gd name="T3" fmla="*/ 218 h 544"/>
                <a:gd name="T4" fmla="*/ 20 w 544"/>
                <a:gd name="T5" fmla="*/ 166 h 544"/>
                <a:gd name="T6" fmla="*/ 46 w 544"/>
                <a:gd name="T7" fmla="*/ 120 h 544"/>
                <a:gd name="T8" fmla="*/ 80 w 544"/>
                <a:gd name="T9" fmla="*/ 80 h 544"/>
                <a:gd name="T10" fmla="*/ 120 w 544"/>
                <a:gd name="T11" fmla="*/ 46 h 544"/>
                <a:gd name="T12" fmla="*/ 166 w 544"/>
                <a:gd name="T13" fmla="*/ 20 h 544"/>
                <a:gd name="T14" fmla="*/ 216 w 544"/>
                <a:gd name="T15" fmla="*/ 4 h 544"/>
                <a:gd name="T16" fmla="*/ 272 w 544"/>
                <a:gd name="T17" fmla="*/ 0 h 544"/>
                <a:gd name="T18" fmla="*/ 300 w 544"/>
                <a:gd name="T19" fmla="*/ 0 h 544"/>
                <a:gd name="T20" fmla="*/ 352 w 544"/>
                <a:gd name="T21" fmla="*/ 12 h 544"/>
                <a:gd name="T22" fmla="*/ 402 w 544"/>
                <a:gd name="T23" fmla="*/ 32 h 544"/>
                <a:gd name="T24" fmla="*/ 446 w 544"/>
                <a:gd name="T25" fmla="*/ 62 h 544"/>
                <a:gd name="T26" fmla="*/ 482 w 544"/>
                <a:gd name="T27" fmla="*/ 98 h 544"/>
                <a:gd name="T28" fmla="*/ 512 w 544"/>
                <a:gd name="T29" fmla="*/ 142 h 544"/>
                <a:gd name="T30" fmla="*/ 532 w 544"/>
                <a:gd name="T31" fmla="*/ 190 h 544"/>
                <a:gd name="T32" fmla="*/ 544 w 544"/>
                <a:gd name="T33" fmla="*/ 244 h 544"/>
                <a:gd name="T34" fmla="*/ 544 w 544"/>
                <a:gd name="T35" fmla="*/ 272 h 544"/>
                <a:gd name="T36" fmla="*/ 538 w 544"/>
                <a:gd name="T37" fmla="*/ 326 h 544"/>
                <a:gd name="T38" fmla="*/ 524 w 544"/>
                <a:gd name="T39" fmla="*/ 378 h 544"/>
                <a:gd name="T40" fmla="*/ 498 w 544"/>
                <a:gd name="T41" fmla="*/ 424 h 544"/>
                <a:gd name="T42" fmla="*/ 464 w 544"/>
                <a:gd name="T43" fmla="*/ 464 h 544"/>
                <a:gd name="T44" fmla="*/ 424 w 544"/>
                <a:gd name="T45" fmla="*/ 498 h 544"/>
                <a:gd name="T46" fmla="*/ 378 w 544"/>
                <a:gd name="T47" fmla="*/ 524 h 544"/>
                <a:gd name="T48" fmla="*/ 326 w 544"/>
                <a:gd name="T49" fmla="*/ 540 h 544"/>
                <a:gd name="T50" fmla="*/ 272 w 544"/>
                <a:gd name="T51" fmla="*/ 544 h 544"/>
                <a:gd name="T52" fmla="*/ 244 w 544"/>
                <a:gd name="T53" fmla="*/ 544 h 544"/>
                <a:gd name="T54" fmla="*/ 190 w 544"/>
                <a:gd name="T55" fmla="*/ 532 h 544"/>
                <a:gd name="T56" fmla="*/ 142 w 544"/>
                <a:gd name="T57" fmla="*/ 512 h 544"/>
                <a:gd name="T58" fmla="*/ 98 w 544"/>
                <a:gd name="T59" fmla="*/ 482 h 544"/>
                <a:gd name="T60" fmla="*/ 62 w 544"/>
                <a:gd name="T61" fmla="*/ 446 h 544"/>
                <a:gd name="T62" fmla="*/ 32 w 544"/>
                <a:gd name="T63" fmla="*/ 402 h 544"/>
                <a:gd name="T64" fmla="*/ 12 w 544"/>
                <a:gd name="T65" fmla="*/ 354 h 544"/>
                <a:gd name="T66" fmla="*/ 0 w 544"/>
                <a:gd name="T67" fmla="*/ 300 h 544"/>
                <a:gd name="T68" fmla="*/ 0 w 544"/>
                <a:gd name="T6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4">
                  <a:moveTo>
                    <a:pt x="0" y="272"/>
                  </a:moveTo>
                  <a:lnTo>
                    <a:pt x="0" y="272"/>
                  </a:lnTo>
                  <a:lnTo>
                    <a:pt x="0" y="244"/>
                  </a:lnTo>
                  <a:lnTo>
                    <a:pt x="4" y="218"/>
                  </a:lnTo>
                  <a:lnTo>
                    <a:pt x="12" y="190"/>
                  </a:lnTo>
                  <a:lnTo>
                    <a:pt x="20" y="166"/>
                  </a:lnTo>
                  <a:lnTo>
                    <a:pt x="32" y="142"/>
                  </a:lnTo>
                  <a:lnTo>
                    <a:pt x="46" y="120"/>
                  </a:lnTo>
                  <a:lnTo>
                    <a:pt x="62" y="98"/>
                  </a:lnTo>
                  <a:lnTo>
                    <a:pt x="80" y="80"/>
                  </a:lnTo>
                  <a:lnTo>
                    <a:pt x="98" y="62"/>
                  </a:lnTo>
                  <a:lnTo>
                    <a:pt x="120" y="46"/>
                  </a:lnTo>
                  <a:lnTo>
                    <a:pt x="142" y="32"/>
                  </a:lnTo>
                  <a:lnTo>
                    <a:pt x="166" y="20"/>
                  </a:lnTo>
                  <a:lnTo>
                    <a:pt x="190" y="12"/>
                  </a:lnTo>
                  <a:lnTo>
                    <a:pt x="216" y="4"/>
                  </a:lnTo>
                  <a:lnTo>
                    <a:pt x="244" y="0"/>
                  </a:lnTo>
                  <a:lnTo>
                    <a:pt x="272" y="0"/>
                  </a:lnTo>
                  <a:lnTo>
                    <a:pt x="272" y="0"/>
                  </a:lnTo>
                  <a:lnTo>
                    <a:pt x="300" y="0"/>
                  </a:lnTo>
                  <a:lnTo>
                    <a:pt x="326" y="4"/>
                  </a:lnTo>
                  <a:lnTo>
                    <a:pt x="352" y="12"/>
                  </a:lnTo>
                  <a:lnTo>
                    <a:pt x="378" y="20"/>
                  </a:lnTo>
                  <a:lnTo>
                    <a:pt x="402" y="32"/>
                  </a:lnTo>
                  <a:lnTo>
                    <a:pt x="424" y="46"/>
                  </a:lnTo>
                  <a:lnTo>
                    <a:pt x="446" y="62"/>
                  </a:lnTo>
                  <a:lnTo>
                    <a:pt x="464" y="80"/>
                  </a:lnTo>
                  <a:lnTo>
                    <a:pt x="482" y="98"/>
                  </a:lnTo>
                  <a:lnTo>
                    <a:pt x="498" y="120"/>
                  </a:lnTo>
                  <a:lnTo>
                    <a:pt x="512" y="142"/>
                  </a:lnTo>
                  <a:lnTo>
                    <a:pt x="524" y="166"/>
                  </a:lnTo>
                  <a:lnTo>
                    <a:pt x="532" y="190"/>
                  </a:lnTo>
                  <a:lnTo>
                    <a:pt x="538" y="218"/>
                  </a:lnTo>
                  <a:lnTo>
                    <a:pt x="544" y="244"/>
                  </a:lnTo>
                  <a:lnTo>
                    <a:pt x="544" y="272"/>
                  </a:lnTo>
                  <a:lnTo>
                    <a:pt x="544" y="272"/>
                  </a:lnTo>
                  <a:lnTo>
                    <a:pt x="544" y="300"/>
                  </a:lnTo>
                  <a:lnTo>
                    <a:pt x="538" y="326"/>
                  </a:lnTo>
                  <a:lnTo>
                    <a:pt x="532" y="354"/>
                  </a:lnTo>
                  <a:lnTo>
                    <a:pt x="524" y="378"/>
                  </a:lnTo>
                  <a:lnTo>
                    <a:pt x="512" y="402"/>
                  </a:lnTo>
                  <a:lnTo>
                    <a:pt x="498" y="424"/>
                  </a:lnTo>
                  <a:lnTo>
                    <a:pt x="482" y="446"/>
                  </a:lnTo>
                  <a:lnTo>
                    <a:pt x="464" y="464"/>
                  </a:lnTo>
                  <a:lnTo>
                    <a:pt x="446" y="482"/>
                  </a:lnTo>
                  <a:lnTo>
                    <a:pt x="424" y="498"/>
                  </a:lnTo>
                  <a:lnTo>
                    <a:pt x="402" y="512"/>
                  </a:lnTo>
                  <a:lnTo>
                    <a:pt x="378" y="524"/>
                  </a:lnTo>
                  <a:lnTo>
                    <a:pt x="352" y="532"/>
                  </a:lnTo>
                  <a:lnTo>
                    <a:pt x="326" y="540"/>
                  </a:lnTo>
                  <a:lnTo>
                    <a:pt x="300" y="544"/>
                  </a:lnTo>
                  <a:lnTo>
                    <a:pt x="272" y="544"/>
                  </a:lnTo>
                  <a:lnTo>
                    <a:pt x="272" y="544"/>
                  </a:lnTo>
                  <a:lnTo>
                    <a:pt x="244" y="544"/>
                  </a:lnTo>
                  <a:lnTo>
                    <a:pt x="216" y="540"/>
                  </a:lnTo>
                  <a:lnTo>
                    <a:pt x="190" y="532"/>
                  </a:lnTo>
                  <a:lnTo>
                    <a:pt x="166" y="524"/>
                  </a:lnTo>
                  <a:lnTo>
                    <a:pt x="142" y="512"/>
                  </a:lnTo>
                  <a:lnTo>
                    <a:pt x="120" y="498"/>
                  </a:lnTo>
                  <a:lnTo>
                    <a:pt x="98" y="482"/>
                  </a:lnTo>
                  <a:lnTo>
                    <a:pt x="80" y="464"/>
                  </a:lnTo>
                  <a:lnTo>
                    <a:pt x="62" y="446"/>
                  </a:lnTo>
                  <a:lnTo>
                    <a:pt x="46" y="424"/>
                  </a:lnTo>
                  <a:lnTo>
                    <a:pt x="32" y="402"/>
                  </a:lnTo>
                  <a:lnTo>
                    <a:pt x="20" y="378"/>
                  </a:lnTo>
                  <a:lnTo>
                    <a:pt x="12" y="354"/>
                  </a:lnTo>
                  <a:lnTo>
                    <a:pt x="4" y="326"/>
                  </a:lnTo>
                  <a:lnTo>
                    <a:pt x="0" y="300"/>
                  </a:lnTo>
                  <a:lnTo>
                    <a:pt x="0" y="272"/>
                  </a:lnTo>
                  <a:lnTo>
                    <a:pt x="0" y="2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61"/>
            <p:cNvSpPr>
              <a:spLocks/>
            </p:cNvSpPr>
            <p:nvPr userDrawn="1"/>
          </p:nvSpPr>
          <p:spPr bwMode="ltGray">
            <a:xfrm flipH="1">
              <a:off x="5730875" y="972344"/>
              <a:ext cx="654050" cy="647700"/>
            </a:xfrm>
            <a:custGeom>
              <a:avLst/>
              <a:gdLst>
                <a:gd name="T0" fmla="*/ 412 w 412"/>
                <a:gd name="T1" fmla="*/ 336 h 408"/>
                <a:gd name="T2" fmla="*/ 412 w 412"/>
                <a:gd name="T3" fmla="*/ 336 h 408"/>
                <a:gd name="T4" fmla="*/ 394 w 412"/>
                <a:gd name="T5" fmla="*/ 352 h 408"/>
                <a:gd name="T6" fmla="*/ 374 w 412"/>
                <a:gd name="T7" fmla="*/ 368 h 408"/>
                <a:gd name="T8" fmla="*/ 354 w 412"/>
                <a:gd name="T9" fmla="*/ 380 h 408"/>
                <a:gd name="T10" fmla="*/ 334 w 412"/>
                <a:gd name="T11" fmla="*/ 390 h 408"/>
                <a:gd name="T12" fmla="*/ 312 w 412"/>
                <a:gd name="T13" fmla="*/ 398 h 408"/>
                <a:gd name="T14" fmla="*/ 288 w 412"/>
                <a:gd name="T15" fmla="*/ 404 h 408"/>
                <a:gd name="T16" fmla="*/ 266 w 412"/>
                <a:gd name="T17" fmla="*/ 406 h 408"/>
                <a:gd name="T18" fmla="*/ 244 w 412"/>
                <a:gd name="T19" fmla="*/ 408 h 408"/>
                <a:gd name="T20" fmla="*/ 220 w 412"/>
                <a:gd name="T21" fmla="*/ 408 h 408"/>
                <a:gd name="T22" fmla="*/ 198 w 412"/>
                <a:gd name="T23" fmla="*/ 404 h 408"/>
                <a:gd name="T24" fmla="*/ 174 w 412"/>
                <a:gd name="T25" fmla="*/ 400 h 408"/>
                <a:gd name="T26" fmla="*/ 152 w 412"/>
                <a:gd name="T27" fmla="*/ 392 h 408"/>
                <a:gd name="T28" fmla="*/ 132 w 412"/>
                <a:gd name="T29" fmla="*/ 382 h 408"/>
                <a:gd name="T30" fmla="*/ 110 w 412"/>
                <a:gd name="T31" fmla="*/ 370 h 408"/>
                <a:gd name="T32" fmla="*/ 92 w 412"/>
                <a:gd name="T33" fmla="*/ 356 h 408"/>
                <a:gd name="T34" fmla="*/ 72 w 412"/>
                <a:gd name="T35" fmla="*/ 340 h 408"/>
                <a:gd name="T36" fmla="*/ 72 w 412"/>
                <a:gd name="T37" fmla="*/ 340 h 408"/>
                <a:gd name="T38" fmla="*/ 56 w 412"/>
                <a:gd name="T39" fmla="*/ 322 h 408"/>
                <a:gd name="T40" fmla="*/ 42 w 412"/>
                <a:gd name="T41" fmla="*/ 302 h 408"/>
                <a:gd name="T42" fmla="*/ 30 w 412"/>
                <a:gd name="T43" fmla="*/ 282 h 408"/>
                <a:gd name="T44" fmla="*/ 20 w 412"/>
                <a:gd name="T45" fmla="*/ 262 h 408"/>
                <a:gd name="T46" fmla="*/ 12 w 412"/>
                <a:gd name="T47" fmla="*/ 240 h 408"/>
                <a:gd name="T48" fmla="*/ 6 w 412"/>
                <a:gd name="T49" fmla="*/ 218 h 408"/>
                <a:gd name="T50" fmla="*/ 2 w 412"/>
                <a:gd name="T51" fmla="*/ 194 h 408"/>
                <a:gd name="T52" fmla="*/ 0 w 412"/>
                <a:gd name="T53" fmla="*/ 172 h 408"/>
                <a:gd name="T54" fmla="*/ 2 w 412"/>
                <a:gd name="T55" fmla="*/ 148 h 408"/>
                <a:gd name="T56" fmla="*/ 4 w 412"/>
                <a:gd name="T57" fmla="*/ 126 h 408"/>
                <a:gd name="T58" fmla="*/ 10 w 412"/>
                <a:gd name="T59" fmla="*/ 104 h 408"/>
                <a:gd name="T60" fmla="*/ 18 w 412"/>
                <a:gd name="T61" fmla="*/ 80 h 408"/>
                <a:gd name="T62" fmla="*/ 26 w 412"/>
                <a:gd name="T63" fmla="*/ 60 h 408"/>
                <a:gd name="T64" fmla="*/ 38 w 412"/>
                <a:gd name="T65" fmla="*/ 40 h 408"/>
                <a:gd name="T66" fmla="*/ 52 w 412"/>
                <a:gd name="T67" fmla="*/ 20 h 408"/>
                <a:gd name="T68" fmla="*/ 68 w 412"/>
                <a:gd name="T69" fmla="*/ 2 h 408"/>
                <a:gd name="T70" fmla="*/ 70 w 412"/>
                <a:gd name="T71" fmla="*/ 0 h 408"/>
                <a:gd name="T72" fmla="*/ 412 w 412"/>
                <a:gd name="T73" fmla="*/ 3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08">
                  <a:moveTo>
                    <a:pt x="412" y="336"/>
                  </a:moveTo>
                  <a:lnTo>
                    <a:pt x="412" y="336"/>
                  </a:lnTo>
                  <a:lnTo>
                    <a:pt x="394" y="352"/>
                  </a:lnTo>
                  <a:lnTo>
                    <a:pt x="374" y="368"/>
                  </a:lnTo>
                  <a:lnTo>
                    <a:pt x="354" y="380"/>
                  </a:lnTo>
                  <a:lnTo>
                    <a:pt x="334" y="390"/>
                  </a:lnTo>
                  <a:lnTo>
                    <a:pt x="312" y="398"/>
                  </a:lnTo>
                  <a:lnTo>
                    <a:pt x="288" y="404"/>
                  </a:lnTo>
                  <a:lnTo>
                    <a:pt x="266" y="406"/>
                  </a:lnTo>
                  <a:lnTo>
                    <a:pt x="244" y="408"/>
                  </a:lnTo>
                  <a:lnTo>
                    <a:pt x="220" y="408"/>
                  </a:lnTo>
                  <a:lnTo>
                    <a:pt x="198" y="404"/>
                  </a:lnTo>
                  <a:lnTo>
                    <a:pt x="174" y="400"/>
                  </a:lnTo>
                  <a:lnTo>
                    <a:pt x="152" y="392"/>
                  </a:lnTo>
                  <a:lnTo>
                    <a:pt x="132" y="382"/>
                  </a:lnTo>
                  <a:lnTo>
                    <a:pt x="110" y="370"/>
                  </a:lnTo>
                  <a:lnTo>
                    <a:pt x="92" y="356"/>
                  </a:lnTo>
                  <a:lnTo>
                    <a:pt x="72" y="340"/>
                  </a:lnTo>
                  <a:lnTo>
                    <a:pt x="72" y="340"/>
                  </a:lnTo>
                  <a:lnTo>
                    <a:pt x="56" y="322"/>
                  </a:lnTo>
                  <a:lnTo>
                    <a:pt x="42" y="302"/>
                  </a:lnTo>
                  <a:lnTo>
                    <a:pt x="30" y="282"/>
                  </a:lnTo>
                  <a:lnTo>
                    <a:pt x="20" y="262"/>
                  </a:lnTo>
                  <a:lnTo>
                    <a:pt x="12" y="240"/>
                  </a:lnTo>
                  <a:lnTo>
                    <a:pt x="6" y="218"/>
                  </a:lnTo>
                  <a:lnTo>
                    <a:pt x="2" y="194"/>
                  </a:lnTo>
                  <a:lnTo>
                    <a:pt x="0" y="172"/>
                  </a:lnTo>
                  <a:lnTo>
                    <a:pt x="2" y="148"/>
                  </a:lnTo>
                  <a:lnTo>
                    <a:pt x="4" y="126"/>
                  </a:lnTo>
                  <a:lnTo>
                    <a:pt x="10" y="104"/>
                  </a:lnTo>
                  <a:lnTo>
                    <a:pt x="18" y="80"/>
                  </a:lnTo>
                  <a:lnTo>
                    <a:pt x="26" y="60"/>
                  </a:lnTo>
                  <a:lnTo>
                    <a:pt x="38" y="40"/>
                  </a:lnTo>
                  <a:lnTo>
                    <a:pt x="52" y="20"/>
                  </a:lnTo>
                  <a:lnTo>
                    <a:pt x="68" y="2"/>
                  </a:lnTo>
                  <a:lnTo>
                    <a:pt x="70" y="0"/>
                  </a:lnTo>
                  <a:lnTo>
                    <a:pt x="412" y="3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62"/>
            <p:cNvSpPr>
              <a:spLocks/>
            </p:cNvSpPr>
            <p:nvPr userDrawn="1"/>
          </p:nvSpPr>
          <p:spPr bwMode="ltGray">
            <a:xfrm flipH="1">
              <a:off x="3006725" y="4140994"/>
              <a:ext cx="944562" cy="1122604"/>
            </a:xfrm>
            <a:custGeom>
              <a:avLst/>
              <a:gdLst>
                <a:gd name="T0" fmla="*/ 718 w 1008"/>
                <a:gd name="T1" fmla="*/ 0 h 1206"/>
                <a:gd name="T2" fmla="*/ 772 w 1008"/>
                <a:gd name="T3" fmla="*/ 38 h 1206"/>
                <a:gd name="T4" fmla="*/ 820 w 1008"/>
                <a:gd name="T5" fmla="*/ 82 h 1206"/>
                <a:gd name="T6" fmla="*/ 864 w 1008"/>
                <a:gd name="T7" fmla="*/ 128 h 1206"/>
                <a:gd name="T8" fmla="*/ 902 w 1008"/>
                <a:gd name="T9" fmla="*/ 180 h 1206"/>
                <a:gd name="T10" fmla="*/ 934 w 1008"/>
                <a:gd name="T11" fmla="*/ 234 h 1206"/>
                <a:gd name="T12" fmla="*/ 960 w 1008"/>
                <a:gd name="T13" fmla="*/ 290 h 1206"/>
                <a:gd name="T14" fmla="*/ 982 w 1008"/>
                <a:gd name="T15" fmla="*/ 350 h 1206"/>
                <a:gd name="T16" fmla="*/ 996 w 1008"/>
                <a:gd name="T17" fmla="*/ 410 h 1206"/>
                <a:gd name="T18" fmla="*/ 1006 w 1008"/>
                <a:gd name="T19" fmla="*/ 472 h 1206"/>
                <a:gd name="T20" fmla="*/ 1008 w 1008"/>
                <a:gd name="T21" fmla="*/ 534 h 1206"/>
                <a:gd name="T22" fmla="*/ 1006 w 1008"/>
                <a:gd name="T23" fmla="*/ 598 h 1206"/>
                <a:gd name="T24" fmla="*/ 998 w 1008"/>
                <a:gd name="T25" fmla="*/ 662 h 1206"/>
                <a:gd name="T26" fmla="*/ 984 w 1008"/>
                <a:gd name="T27" fmla="*/ 724 h 1206"/>
                <a:gd name="T28" fmla="*/ 962 w 1008"/>
                <a:gd name="T29" fmla="*/ 786 h 1206"/>
                <a:gd name="T30" fmla="*/ 936 w 1008"/>
                <a:gd name="T31" fmla="*/ 846 h 1206"/>
                <a:gd name="T32" fmla="*/ 902 w 1008"/>
                <a:gd name="T33" fmla="*/ 904 h 1206"/>
                <a:gd name="T34" fmla="*/ 884 w 1008"/>
                <a:gd name="T35" fmla="*/ 932 h 1206"/>
                <a:gd name="T36" fmla="*/ 842 w 1008"/>
                <a:gd name="T37" fmla="*/ 984 h 1206"/>
                <a:gd name="T38" fmla="*/ 798 w 1008"/>
                <a:gd name="T39" fmla="*/ 1030 h 1206"/>
                <a:gd name="T40" fmla="*/ 748 w 1008"/>
                <a:gd name="T41" fmla="*/ 1072 h 1206"/>
                <a:gd name="T42" fmla="*/ 696 w 1008"/>
                <a:gd name="T43" fmla="*/ 1108 h 1206"/>
                <a:gd name="T44" fmla="*/ 640 w 1008"/>
                <a:gd name="T45" fmla="*/ 1138 h 1206"/>
                <a:gd name="T46" fmla="*/ 582 w 1008"/>
                <a:gd name="T47" fmla="*/ 1164 h 1206"/>
                <a:gd name="T48" fmla="*/ 524 w 1008"/>
                <a:gd name="T49" fmla="*/ 1182 h 1206"/>
                <a:gd name="T50" fmla="*/ 462 w 1008"/>
                <a:gd name="T51" fmla="*/ 1196 h 1206"/>
                <a:gd name="T52" fmla="*/ 400 w 1008"/>
                <a:gd name="T53" fmla="*/ 1204 h 1206"/>
                <a:gd name="T54" fmla="*/ 336 w 1008"/>
                <a:gd name="T55" fmla="*/ 1206 h 1206"/>
                <a:gd name="T56" fmla="*/ 274 w 1008"/>
                <a:gd name="T57" fmla="*/ 1200 h 1206"/>
                <a:gd name="T58" fmla="*/ 210 w 1008"/>
                <a:gd name="T59" fmla="*/ 1190 h 1206"/>
                <a:gd name="T60" fmla="*/ 148 w 1008"/>
                <a:gd name="T61" fmla="*/ 1174 h 1206"/>
                <a:gd name="T62" fmla="*/ 88 w 1008"/>
                <a:gd name="T63" fmla="*/ 1150 h 1206"/>
                <a:gd name="T64" fmla="*/ 28 w 1008"/>
                <a:gd name="T65" fmla="*/ 1120 h 1206"/>
                <a:gd name="T66" fmla="*/ 718 w 1008"/>
                <a:gd name="T67" fmla="*/ 0 h 1206"/>
                <a:gd name="connsiteX0" fmla="*/ 7240 w 10000"/>
                <a:gd name="connsiteY0" fmla="*/ 65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7240 w 10000"/>
                <a:gd name="connsiteY67" fmla="*/ 65 h 10000"/>
                <a:gd name="connsiteX0" fmla="*/ 6927 w 10000"/>
                <a:gd name="connsiteY0" fmla="*/ 9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6927 w 10000"/>
                <a:gd name="connsiteY67" fmla="*/ 98 h 10000"/>
                <a:gd name="connsiteX0" fmla="*/ 0 w 10000"/>
                <a:gd name="connsiteY0" fmla="*/ 913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0" fmla="*/ 0 w 10000"/>
                <a:gd name="connsiteY0" fmla="*/ 9073 h 9935"/>
                <a:gd name="connsiteX1" fmla="*/ 7221 w 10000"/>
                <a:gd name="connsiteY1" fmla="*/ 0 h 9935"/>
                <a:gd name="connsiteX2" fmla="*/ 7401 w 10000"/>
                <a:gd name="connsiteY2" fmla="*/ 84 h 9935"/>
                <a:gd name="connsiteX3" fmla="*/ 7659 w 10000"/>
                <a:gd name="connsiteY3" fmla="*/ 250 h 9935"/>
                <a:gd name="connsiteX4" fmla="*/ 7897 w 10000"/>
                <a:gd name="connsiteY4" fmla="*/ 433 h 9935"/>
                <a:gd name="connsiteX5" fmla="*/ 8135 w 10000"/>
                <a:gd name="connsiteY5" fmla="*/ 615 h 9935"/>
                <a:gd name="connsiteX6" fmla="*/ 8353 w 10000"/>
                <a:gd name="connsiteY6" fmla="*/ 797 h 9935"/>
                <a:gd name="connsiteX7" fmla="*/ 8571 w 10000"/>
                <a:gd name="connsiteY7" fmla="*/ 996 h 9935"/>
                <a:gd name="connsiteX8" fmla="*/ 8770 w 10000"/>
                <a:gd name="connsiteY8" fmla="*/ 1212 h 9935"/>
                <a:gd name="connsiteX9" fmla="*/ 8948 w 10000"/>
                <a:gd name="connsiteY9" fmla="*/ 1428 h 9935"/>
                <a:gd name="connsiteX10" fmla="*/ 9107 w 10000"/>
                <a:gd name="connsiteY10" fmla="*/ 1643 h 9935"/>
                <a:gd name="connsiteX11" fmla="*/ 9266 w 10000"/>
                <a:gd name="connsiteY11" fmla="*/ 1875 h 9935"/>
                <a:gd name="connsiteX12" fmla="*/ 9405 w 10000"/>
                <a:gd name="connsiteY12" fmla="*/ 2107 h 9935"/>
                <a:gd name="connsiteX13" fmla="*/ 9524 w 10000"/>
                <a:gd name="connsiteY13" fmla="*/ 2340 h 9935"/>
                <a:gd name="connsiteX14" fmla="*/ 9643 w 10000"/>
                <a:gd name="connsiteY14" fmla="*/ 2588 h 9935"/>
                <a:gd name="connsiteX15" fmla="*/ 9742 w 10000"/>
                <a:gd name="connsiteY15" fmla="*/ 2837 h 9935"/>
                <a:gd name="connsiteX16" fmla="*/ 9821 w 10000"/>
                <a:gd name="connsiteY16" fmla="*/ 3086 h 9935"/>
                <a:gd name="connsiteX17" fmla="*/ 9881 w 10000"/>
                <a:gd name="connsiteY17" fmla="*/ 3335 h 9935"/>
                <a:gd name="connsiteX18" fmla="*/ 9940 w 10000"/>
                <a:gd name="connsiteY18" fmla="*/ 3583 h 9935"/>
                <a:gd name="connsiteX19" fmla="*/ 9980 w 10000"/>
                <a:gd name="connsiteY19" fmla="*/ 3849 h 9935"/>
                <a:gd name="connsiteX20" fmla="*/ 10000 w 10000"/>
                <a:gd name="connsiteY20" fmla="*/ 4114 h 9935"/>
                <a:gd name="connsiteX21" fmla="*/ 10000 w 10000"/>
                <a:gd name="connsiteY21" fmla="*/ 4363 h 9935"/>
                <a:gd name="connsiteX22" fmla="*/ 10000 w 10000"/>
                <a:gd name="connsiteY22" fmla="*/ 4628 h 9935"/>
                <a:gd name="connsiteX23" fmla="*/ 9980 w 10000"/>
                <a:gd name="connsiteY23" fmla="*/ 4894 h 9935"/>
                <a:gd name="connsiteX24" fmla="*/ 9940 w 10000"/>
                <a:gd name="connsiteY24" fmla="*/ 5159 h 9935"/>
                <a:gd name="connsiteX25" fmla="*/ 9901 w 10000"/>
                <a:gd name="connsiteY25" fmla="*/ 5424 h 9935"/>
                <a:gd name="connsiteX26" fmla="*/ 9841 w 10000"/>
                <a:gd name="connsiteY26" fmla="*/ 5673 h 9935"/>
                <a:gd name="connsiteX27" fmla="*/ 9762 w 10000"/>
                <a:gd name="connsiteY27" fmla="*/ 5938 h 9935"/>
                <a:gd name="connsiteX28" fmla="*/ 9663 w 10000"/>
                <a:gd name="connsiteY28" fmla="*/ 6187 h 9935"/>
                <a:gd name="connsiteX29" fmla="*/ 9544 w 10000"/>
                <a:gd name="connsiteY29" fmla="*/ 6452 h 9935"/>
                <a:gd name="connsiteX30" fmla="*/ 9425 w 10000"/>
                <a:gd name="connsiteY30" fmla="*/ 6701 h 9935"/>
                <a:gd name="connsiteX31" fmla="*/ 9286 w 10000"/>
                <a:gd name="connsiteY31" fmla="*/ 6950 h 9935"/>
                <a:gd name="connsiteX32" fmla="*/ 9127 w 10000"/>
                <a:gd name="connsiteY32" fmla="*/ 7182 h 9935"/>
                <a:gd name="connsiteX33" fmla="*/ 8948 w 10000"/>
                <a:gd name="connsiteY33" fmla="*/ 7431 h 9935"/>
                <a:gd name="connsiteX34" fmla="*/ 8948 w 10000"/>
                <a:gd name="connsiteY34" fmla="*/ 7431 h 9935"/>
                <a:gd name="connsiteX35" fmla="*/ 8770 w 10000"/>
                <a:gd name="connsiteY35" fmla="*/ 7663 h 9935"/>
                <a:gd name="connsiteX36" fmla="*/ 8571 w 10000"/>
                <a:gd name="connsiteY36" fmla="*/ 7879 h 9935"/>
                <a:gd name="connsiteX37" fmla="*/ 8353 w 10000"/>
                <a:gd name="connsiteY37" fmla="*/ 8094 h 9935"/>
                <a:gd name="connsiteX38" fmla="*/ 8135 w 10000"/>
                <a:gd name="connsiteY38" fmla="*/ 8293 h 9935"/>
                <a:gd name="connsiteX39" fmla="*/ 7917 w 10000"/>
                <a:gd name="connsiteY39" fmla="*/ 8476 h 9935"/>
                <a:gd name="connsiteX40" fmla="*/ 7679 w 10000"/>
                <a:gd name="connsiteY40" fmla="*/ 8658 h 9935"/>
                <a:gd name="connsiteX41" fmla="*/ 7421 w 10000"/>
                <a:gd name="connsiteY41" fmla="*/ 8824 h 9935"/>
                <a:gd name="connsiteX42" fmla="*/ 7163 w 10000"/>
                <a:gd name="connsiteY42" fmla="*/ 8973 h 9935"/>
                <a:gd name="connsiteX43" fmla="*/ 6905 w 10000"/>
                <a:gd name="connsiteY43" fmla="*/ 9122 h 9935"/>
                <a:gd name="connsiteX44" fmla="*/ 6627 w 10000"/>
                <a:gd name="connsiteY44" fmla="*/ 9255 h 9935"/>
                <a:gd name="connsiteX45" fmla="*/ 6349 w 10000"/>
                <a:gd name="connsiteY45" fmla="*/ 9371 h 9935"/>
                <a:gd name="connsiteX46" fmla="*/ 6071 w 10000"/>
                <a:gd name="connsiteY46" fmla="*/ 9487 h 9935"/>
                <a:gd name="connsiteX47" fmla="*/ 5774 w 10000"/>
                <a:gd name="connsiteY47" fmla="*/ 9587 h 9935"/>
                <a:gd name="connsiteX48" fmla="*/ 5496 w 10000"/>
                <a:gd name="connsiteY48" fmla="*/ 9670 h 9935"/>
                <a:gd name="connsiteX49" fmla="*/ 5198 w 10000"/>
                <a:gd name="connsiteY49" fmla="*/ 9736 h 9935"/>
                <a:gd name="connsiteX50" fmla="*/ 4881 w 10000"/>
                <a:gd name="connsiteY50" fmla="*/ 9802 h 9935"/>
                <a:gd name="connsiteX51" fmla="*/ 4583 w 10000"/>
                <a:gd name="connsiteY51" fmla="*/ 9852 h 9935"/>
                <a:gd name="connsiteX52" fmla="*/ 4266 w 10000"/>
                <a:gd name="connsiteY52" fmla="*/ 9885 h 9935"/>
                <a:gd name="connsiteX53" fmla="*/ 3968 w 10000"/>
                <a:gd name="connsiteY53" fmla="*/ 9918 h 9935"/>
                <a:gd name="connsiteX54" fmla="*/ 3651 w 10000"/>
                <a:gd name="connsiteY54" fmla="*/ 9935 h 9935"/>
                <a:gd name="connsiteX55" fmla="*/ 3333 w 10000"/>
                <a:gd name="connsiteY55" fmla="*/ 9935 h 9935"/>
                <a:gd name="connsiteX56" fmla="*/ 3036 w 10000"/>
                <a:gd name="connsiteY56" fmla="*/ 9918 h 9935"/>
                <a:gd name="connsiteX57" fmla="*/ 2718 w 10000"/>
                <a:gd name="connsiteY57" fmla="*/ 9885 h 9935"/>
                <a:gd name="connsiteX58" fmla="*/ 2401 w 10000"/>
                <a:gd name="connsiteY58" fmla="*/ 9852 h 9935"/>
                <a:gd name="connsiteX59" fmla="*/ 2083 w 10000"/>
                <a:gd name="connsiteY59" fmla="*/ 9802 h 9935"/>
                <a:gd name="connsiteX60" fmla="*/ 1786 w 10000"/>
                <a:gd name="connsiteY60" fmla="*/ 9736 h 9935"/>
                <a:gd name="connsiteX61" fmla="*/ 1468 w 10000"/>
                <a:gd name="connsiteY61" fmla="*/ 9670 h 9935"/>
                <a:gd name="connsiteX62" fmla="*/ 1171 w 10000"/>
                <a:gd name="connsiteY62" fmla="*/ 9570 h 9935"/>
                <a:gd name="connsiteX63" fmla="*/ 873 w 10000"/>
                <a:gd name="connsiteY63" fmla="*/ 9471 h 9935"/>
                <a:gd name="connsiteX64" fmla="*/ 575 w 10000"/>
                <a:gd name="connsiteY64" fmla="*/ 9355 h 9935"/>
                <a:gd name="connsiteX65" fmla="*/ 278 w 10000"/>
                <a:gd name="connsiteY65" fmla="*/ 9222 h 9935"/>
                <a:gd name="connsiteX66" fmla="*/ 0 w 10000"/>
                <a:gd name="connsiteY66" fmla="*/ 9073 h 9935"/>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000" h="10000">
                  <a:moveTo>
                    <a:pt x="0" y="9132"/>
                  </a:moveTo>
                  <a:cubicBezTo>
                    <a:pt x="-59" y="9118"/>
                    <a:pt x="7182" y="-52"/>
                    <a:pt x="7221" y="0"/>
                  </a:cubicBezTo>
                  <a:lnTo>
                    <a:pt x="7401" y="85"/>
                  </a:lnTo>
                  <a:lnTo>
                    <a:pt x="7659" y="252"/>
                  </a:lnTo>
                  <a:lnTo>
                    <a:pt x="7897" y="436"/>
                  </a:lnTo>
                  <a:lnTo>
                    <a:pt x="8135" y="619"/>
                  </a:lnTo>
                  <a:lnTo>
                    <a:pt x="8353" y="802"/>
                  </a:lnTo>
                  <a:lnTo>
                    <a:pt x="8571" y="1003"/>
                  </a:lnTo>
                  <a:lnTo>
                    <a:pt x="8770" y="1220"/>
                  </a:lnTo>
                  <a:lnTo>
                    <a:pt x="8948" y="1437"/>
                  </a:lnTo>
                  <a:lnTo>
                    <a:pt x="9107" y="1654"/>
                  </a:lnTo>
                  <a:lnTo>
                    <a:pt x="9266" y="1887"/>
                  </a:lnTo>
                  <a:cubicBezTo>
                    <a:pt x="9312" y="1965"/>
                    <a:pt x="9359" y="2043"/>
                    <a:pt x="9405" y="2121"/>
                  </a:cubicBezTo>
                  <a:cubicBezTo>
                    <a:pt x="9445" y="2199"/>
                    <a:pt x="9484" y="2277"/>
                    <a:pt x="9524" y="2355"/>
                  </a:cubicBezTo>
                  <a:cubicBezTo>
                    <a:pt x="9564" y="2438"/>
                    <a:pt x="9603" y="2522"/>
                    <a:pt x="9643" y="2605"/>
                  </a:cubicBezTo>
                  <a:cubicBezTo>
                    <a:pt x="9676" y="2689"/>
                    <a:pt x="9709" y="2772"/>
                    <a:pt x="9742" y="2856"/>
                  </a:cubicBezTo>
                  <a:cubicBezTo>
                    <a:pt x="9768" y="2939"/>
                    <a:pt x="9795" y="3023"/>
                    <a:pt x="9821" y="3106"/>
                  </a:cubicBezTo>
                  <a:cubicBezTo>
                    <a:pt x="9841" y="3190"/>
                    <a:pt x="9861" y="3273"/>
                    <a:pt x="9881" y="3357"/>
                  </a:cubicBezTo>
                  <a:cubicBezTo>
                    <a:pt x="9901" y="3440"/>
                    <a:pt x="9920" y="3523"/>
                    <a:pt x="9940" y="3606"/>
                  </a:cubicBezTo>
                  <a:cubicBezTo>
                    <a:pt x="9953" y="3696"/>
                    <a:pt x="9967" y="3785"/>
                    <a:pt x="9980" y="3874"/>
                  </a:cubicBezTo>
                  <a:cubicBezTo>
                    <a:pt x="9987" y="3963"/>
                    <a:pt x="9993" y="4052"/>
                    <a:pt x="10000" y="4141"/>
                  </a:cubicBezTo>
                  <a:lnTo>
                    <a:pt x="10000" y="4392"/>
                  </a:lnTo>
                  <a:lnTo>
                    <a:pt x="10000" y="4658"/>
                  </a:lnTo>
                  <a:cubicBezTo>
                    <a:pt x="9993" y="4748"/>
                    <a:pt x="9987" y="4836"/>
                    <a:pt x="9980" y="4926"/>
                  </a:cubicBezTo>
                  <a:cubicBezTo>
                    <a:pt x="9967" y="5015"/>
                    <a:pt x="9953" y="5104"/>
                    <a:pt x="9940" y="5193"/>
                  </a:cubicBezTo>
                  <a:cubicBezTo>
                    <a:pt x="9927" y="5281"/>
                    <a:pt x="9914" y="5371"/>
                    <a:pt x="9901" y="5459"/>
                  </a:cubicBezTo>
                  <a:cubicBezTo>
                    <a:pt x="9881" y="5543"/>
                    <a:pt x="9861" y="5626"/>
                    <a:pt x="9841" y="5710"/>
                  </a:cubicBezTo>
                  <a:cubicBezTo>
                    <a:pt x="9815" y="5799"/>
                    <a:pt x="9788" y="5888"/>
                    <a:pt x="9762" y="5977"/>
                  </a:cubicBezTo>
                  <a:cubicBezTo>
                    <a:pt x="9729" y="6060"/>
                    <a:pt x="9696" y="6144"/>
                    <a:pt x="9663" y="6227"/>
                  </a:cubicBezTo>
                  <a:cubicBezTo>
                    <a:pt x="9623" y="6316"/>
                    <a:pt x="9584" y="6406"/>
                    <a:pt x="9544" y="6494"/>
                  </a:cubicBezTo>
                  <a:lnTo>
                    <a:pt x="9425" y="6745"/>
                  </a:lnTo>
                  <a:lnTo>
                    <a:pt x="9286" y="6995"/>
                  </a:lnTo>
                  <a:lnTo>
                    <a:pt x="9127" y="7229"/>
                  </a:lnTo>
                  <a:lnTo>
                    <a:pt x="8948" y="7480"/>
                  </a:lnTo>
                  <a:lnTo>
                    <a:pt x="8948" y="7480"/>
                  </a:lnTo>
                  <a:cubicBezTo>
                    <a:pt x="8889" y="7558"/>
                    <a:pt x="8829" y="7635"/>
                    <a:pt x="8770" y="7713"/>
                  </a:cubicBezTo>
                  <a:cubicBezTo>
                    <a:pt x="8704" y="7786"/>
                    <a:pt x="8637" y="7858"/>
                    <a:pt x="8571" y="7931"/>
                  </a:cubicBezTo>
                  <a:lnTo>
                    <a:pt x="8353" y="8147"/>
                  </a:lnTo>
                  <a:lnTo>
                    <a:pt x="8135" y="8347"/>
                  </a:lnTo>
                  <a:lnTo>
                    <a:pt x="7917" y="8531"/>
                  </a:lnTo>
                  <a:lnTo>
                    <a:pt x="7679" y="8715"/>
                  </a:lnTo>
                  <a:lnTo>
                    <a:pt x="7421" y="8882"/>
                  </a:lnTo>
                  <a:lnTo>
                    <a:pt x="7163" y="9032"/>
                  </a:lnTo>
                  <a:lnTo>
                    <a:pt x="6905" y="9182"/>
                  </a:lnTo>
                  <a:lnTo>
                    <a:pt x="6627" y="9316"/>
                  </a:lnTo>
                  <a:lnTo>
                    <a:pt x="6349" y="9432"/>
                  </a:lnTo>
                  <a:lnTo>
                    <a:pt x="6071" y="9549"/>
                  </a:lnTo>
                  <a:lnTo>
                    <a:pt x="5774" y="9650"/>
                  </a:lnTo>
                  <a:lnTo>
                    <a:pt x="5496" y="9733"/>
                  </a:lnTo>
                  <a:lnTo>
                    <a:pt x="5198" y="9800"/>
                  </a:lnTo>
                  <a:lnTo>
                    <a:pt x="4881" y="9866"/>
                  </a:lnTo>
                  <a:lnTo>
                    <a:pt x="4583" y="9916"/>
                  </a:lnTo>
                  <a:lnTo>
                    <a:pt x="4266" y="9950"/>
                  </a:lnTo>
                  <a:lnTo>
                    <a:pt x="3968" y="9983"/>
                  </a:lnTo>
                  <a:lnTo>
                    <a:pt x="3651" y="10000"/>
                  </a:lnTo>
                  <a:lnTo>
                    <a:pt x="3333" y="10000"/>
                  </a:lnTo>
                  <a:lnTo>
                    <a:pt x="3036" y="9983"/>
                  </a:lnTo>
                  <a:lnTo>
                    <a:pt x="2718" y="9950"/>
                  </a:lnTo>
                  <a:lnTo>
                    <a:pt x="2401" y="9916"/>
                  </a:lnTo>
                  <a:lnTo>
                    <a:pt x="2083" y="9866"/>
                  </a:lnTo>
                  <a:lnTo>
                    <a:pt x="1786" y="9800"/>
                  </a:lnTo>
                  <a:lnTo>
                    <a:pt x="1468" y="9733"/>
                  </a:lnTo>
                  <a:lnTo>
                    <a:pt x="1171" y="9633"/>
                  </a:lnTo>
                  <a:lnTo>
                    <a:pt x="873" y="9533"/>
                  </a:lnTo>
                  <a:lnTo>
                    <a:pt x="575" y="9416"/>
                  </a:lnTo>
                  <a:lnTo>
                    <a:pt x="278" y="9282"/>
                  </a:lnTo>
                  <a:lnTo>
                    <a:pt x="0" y="913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7" name="Oval 84"/>
          <p:cNvSpPr/>
          <p:nvPr/>
        </p:nvSpPr>
        <p:spPr>
          <a:xfrm>
            <a:off x="2540450" y="2136386"/>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02</a:t>
            </a:r>
            <a:endParaRPr lang="en-GB" sz="2000" b="1" dirty="0"/>
          </a:p>
        </p:txBody>
      </p:sp>
    </p:spTree>
    <p:extLst>
      <p:ext uri="{BB962C8B-B14F-4D97-AF65-F5344CB8AC3E}">
        <p14:creationId xmlns:p14="http://schemas.microsoft.com/office/powerpoint/2010/main" val="1702686619"/>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en-US" dirty="0" smtClean="0"/>
              <a:t>Advertising Forms under Examination: </a:t>
            </a:r>
            <a:br>
              <a:rPr lang="en-US" dirty="0" smtClean="0"/>
            </a:br>
            <a:r>
              <a:rPr lang="en-US" dirty="0" smtClean="0"/>
              <a:t>Ad Banner</a:t>
            </a:r>
            <a:endParaRPr lang="de-DE" dirty="0" smtClean="0"/>
          </a:p>
        </p:txBody>
      </p:sp>
      <p:sp>
        <p:nvSpPr>
          <p:cNvPr id="46" name="Rechteck 45"/>
          <p:cNvSpPr/>
          <p:nvPr/>
        </p:nvSpPr>
        <p:spPr bwMode="auto">
          <a:xfrm>
            <a:off x="404906"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Ad Banner </a:t>
            </a:r>
            <a:br>
              <a:rPr lang="de-DE" sz="1400" dirty="0" smtClean="0"/>
            </a:br>
            <a:r>
              <a:rPr lang="de-DE" sz="1400" dirty="0" smtClean="0"/>
              <a:t>Conservative</a:t>
            </a:r>
            <a:endParaRPr lang="de-DE" sz="1400" dirty="0"/>
          </a:p>
        </p:txBody>
      </p:sp>
      <p:sp>
        <p:nvSpPr>
          <p:cNvPr id="47" name="Rechteck 46"/>
          <p:cNvSpPr/>
          <p:nvPr/>
        </p:nvSpPr>
        <p:spPr bwMode="auto">
          <a:xfrm>
            <a:off x="2642440"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Ad Banner </a:t>
            </a:r>
            <a:br>
              <a:rPr lang="de-DE" sz="1400" dirty="0" smtClean="0"/>
            </a:br>
            <a:r>
              <a:rPr lang="de-DE" sz="1400" dirty="0" smtClean="0"/>
              <a:t>Attention Grabbing</a:t>
            </a:r>
            <a:endParaRPr lang="de-DE" sz="1400" dirty="0"/>
          </a:p>
        </p:txBody>
      </p:sp>
      <p:sp>
        <p:nvSpPr>
          <p:cNvPr id="48" name="Rechteck 47"/>
          <p:cNvSpPr/>
          <p:nvPr/>
        </p:nvSpPr>
        <p:spPr bwMode="auto">
          <a:xfrm>
            <a:off x="4814136"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Ad Banner </a:t>
            </a:r>
            <a:br>
              <a:rPr lang="de-DE" sz="1400" dirty="0" smtClean="0"/>
            </a:br>
            <a:r>
              <a:rPr lang="de-DE" sz="1400" dirty="0" smtClean="0"/>
              <a:t>Animated Banner</a:t>
            </a:r>
            <a:endParaRPr lang="de-DE" sz="1400" dirty="0"/>
          </a:p>
        </p:txBody>
      </p:sp>
      <p:sp>
        <p:nvSpPr>
          <p:cNvPr id="49" name="Rechteck 48"/>
          <p:cNvSpPr/>
          <p:nvPr/>
        </p:nvSpPr>
        <p:spPr bwMode="auto">
          <a:xfrm>
            <a:off x="7031235"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Ad Banner </a:t>
            </a:r>
            <a:br>
              <a:rPr lang="de-DE" sz="1400" dirty="0" smtClean="0"/>
            </a:br>
            <a:r>
              <a:rPr lang="de-DE" sz="1400" dirty="0" smtClean="0"/>
              <a:t>All </a:t>
            </a:r>
            <a:r>
              <a:rPr lang="de-DE" sz="1400" dirty="0"/>
              <a:t>Around</a:t>
            </a:r>
          </a:p>
        </p:txBody>
      </p:sp>
      <p:sp>
        <p:nvSpPr>
          <p:cNvPr id="3" name="Textplatzhalter 2"/>
          <p:cNvSpPr>
            <a:spLocks noGrp="1"/>
          </p:cNvSpPr>
          <p:nvPr>
            <p:ph type="body" sz="quarter" idx="16"/>
          </p:nvPr>
        </p:nvSpPr>
        <p:spPr/>
        <p:txBody>
          <a:bodyPr/>
          <a:lstStyle/>
          <a:p>
            <a:endParaRPr lang="de-DE" dirty="0"/>
          </a:p>
        </p:txBody>
      </p:sp>
      <p:pic>
        <p:nvPicPr>
          <p:cNvPr id="1026" name="Picture 2" descr="H:\_1 NEUE STRUKTUR\Projekte\MTU\Recht15\Studie 2015\15-043747_Eyeo GmbH_Online-Werbung_Verbraucherwahrnehmungen\04 FRAGEBOGEN\Layouts France\01---News---Unobtrusiv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000" y="1210259"/>
            <a:ext cx="2071550" cy="174862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_1 NEUE STRUKTUR\Projekte\MTU\Recht15\Studie 2015\15-043747_Eyeo GmbH_Online-Werbung_Verbraucherwahrnehmungen\04 FRAGEBOGEN\Layouts France\02---News---Obtrusiv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5198" y="1223980"/>
            <a:ext cx="2144222" cy="18099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5358" y="1223980"/>
            <a:ext cx="1907736" cy="1853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3141" y="1217083"/>
            <a:ext cx="1970444" cy="181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320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en-US" dirty="0"/>
              <a:t>Advertising </a:t>
            </a:r>
            <a:r>
              <a:rPr lang="en-US" dirty="0" smtClean="0"/>
              <a:t>Forms </a:t>
            </a:r>
            <a:r>
              <a:rPr lang="en-US" dirty="0"/>
              <a:t>under </a:t>
            </a:r>
            <a:r>
              <a:rPr lang="en-US" dirty="0" smtClean="0"/>
              <a:t>Examination:</a:t>
            </a:r>
            <a:br>
              <a:rPr lang="en-US" dirty="0" smtClean="0"/>
            </a:br>
            <a:r>
              <a:rPr lang="en-US" dirty="0" smtClean="0"/>
              <a:t>Pop-up and Video Ad</a:t>
            </a:r>
            <a:endParaRPr lang="de-DE" dirty="0"/>
          </a:p>
        </p:txBody>
      </p:sp>
      <p:sp>
        <p:nvSpPr>
          <p:cNvPr id="16" name="Rechteck 15"/>
          <p:cNvSpPr/>
          <p:nvPr/>
        </p:nvSpPr>
        <p:spPr bwMode="auto">
          <a:xfrm>
            <a:off x="2080342"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a:t>Pop-up</a:t>
            </a:r>
          </a:p>
        </p:txBody>
      </p:sp>
      <p:sp>
        <p:nvSpPr>
          <p:cNvPr id="17" name="Rechteck 16"/>
          <p:cNvSpPr/>
          <p:nvPr/>
        </p:nvSpPr>
        <p:spPr bwMode="auto">
          <a:xfrm>
            <a:off x="5348639"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Video Ad </a:t>
            </a:r>
            <a:br>
              <a:rPr lang="de-DE" sz="1400" dirty="0" smtClean="0"/>
            </a:br>
            <a:r>
              <a:rPr lang="de-DE" sz="1400" dirty="0" smtClean="0"/>
              <a:t>Unskippable Video</a:t>
            </a:r>
            <a:endParaRPr lang="de-DE" sz="1400" dirty="0"/>
          </a:p>
        </p:txBody>
      </p:sp>
      <p:sp>
        <p:nvSpPr>
          <p:cNvPr id="23" name="Textplatzhalter 2"/>
          <p:cNvSpPr>
            <a:spLocks noGrp="1"/>
          </p:cNvSpPr>
          <p:nvPr>
            <p:ph type="body" sz="quarter" idx="16"/>
          </p:nvPr>
        </p:nvSpPr>
        <p:spPr>
          <a:xfrm>
            <a:off x="633413" y="4929393"/>
            <a:ext cx="6129337" cy="96950"/>
          </a:xfrm>
        </p:spPr>
        <p:txBody>
          <a:bodyPr>
            <a:spAutoFit/>
          </a:bodyPr>
          <a:lstStyle/>
          <a:p>
            <a:endParaRPr lang="en-US" sz="700" dirty="0"/>
          </a:p>
        </p:txBody>
      </p:sp>
      <p:pic>
        <p:nvPicPr>
          <p:cNvPr id="2050" name="Picture 2"/>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0080" y="1255938"/>
            <a:ext cx="2136614"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H:\_1 NEUE STRUKTUR\Projekte\MTU\Recht15\Studie 2015\15-043747_Eyeo GmbH_Online-Werbung_Verbraucherwahrnehmungen\04 FRAGEBOGEN\Layouts France\06---Video---Unskippable-Video-A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2036" y="1276688"/>
            <a:ext cx="2156592" cy="1766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956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en-US" dirty="0"/>
              <a:t>Advertising </a:t>
            </a:r>
            <a:r>
              <a:rPr lang="en-US" dirty="0" smtClean="0"/>
              <a:t>Forms </a:t>
            </a:r>
            <a:r>
              <a:rPr lang="en-US" dirty="0"/>
              <a:t>under </a:t>
            </a:r>
            <a:r>
              <a:rPr lang="en-US" dirty="0" smtClean="0"/>
              <a:t>Examination:</a:t>
            </a:r>
            <a:br>
              <a:rPr lang="en-US" dirty="0" smtClean="0"/>
            </a:br>
            <a:r>
              <a:rPr lang="en-US" dirty="0" smtClean="0"/>
              <a:t>Text Ad</a:t>
            </a:r>
            <a:endParaRPr lang="de-DE" dirty="0"/>
          </a:p>
        </p:txBody>
      </p:sp>
      <p:sp>
        <p:nvSpPr>
          <p:cNvPr id="16" name="Rechteck 15"/>
          <p:cNvSpPr/>
          <p:nvPr/>
        </p:nvSpPr>
        <p:spPr bwMode="auto">
          <a:xfrm>
            <a:off x="1194752"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Text Ad - Below</a:t>
            </a:r>
            <a:endParaRPr lang="de-DE" sz="1400" dirty="0"/>
          </a:p>
        </p:txBody>
      </p:sp>
      <p:sp>
        <p:nvSpPr>
          <p:cNvPr id="17" name="Rechteck 16"/>
          <p:cNvSpPr/>
          <p:nvPr/>
        </p:nvSpPr>
        <p:spPr bwMode="auto">
          <a:xfrm>
            <a:off x="3716134"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Text Ad - Between</a:t>
            </a:r>
            <a:endParaRPr lang="de-DE" sz="1400" dirty="0"/>
          </a:p>
        </p:txBody>
      </p:sp>
      <p:sp>
        <p:nvSpPr>
          <p:cNvPr id="18" name="Rechteck 17"/>
          <p:cNvSpPr/>
          <p:nvPr/>
        </p:nvSpPr>
        <p:spPr bwMode="auto">
          <a:xfrm>
            <a:off x="6409178"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Text Ad - Next </a:t>
            </a:r>
            <a:r>
              <a:rPr lang="de-DE" sz="1400" dirty="0"/>
              <a:t>To</a:t>
            </a:r>
          </a:p>
        </p:txBody>
      </p:sp>
      <p:sp>
        <p:nvSpPr>
          <p:cNvPr id="24" name="Textplatzhalter 2"/>
          <p:cNvSpPr>
            <a:spLocks noGrp="1"/>
          </p:cNvSpPr>
          <p:nvPr>
            <p:ph type="body" sz="quarter" idx="16"/>
          </p:nvPr>
        </p:nvSpPr>
        <p:spPr>
          <a:xfrm>
            <a:off x="633413" y="4929393"/>
            <a:ext cx="6129337" cy="96950"/>
          </a:xfrm>
        </p:spPr>
        <p:txBody>
          <a:bodyPr>
            <a:spAutoFit/>
          </a:bodyPr>
          <a:lstStyle/>
          <a:p>
            <a:endParaRPr lang="en-US" sz="700" dirty="0"/>
          </a:p>
        </p:txBody>
      </p:sp>
      <p:pic>
        <p:nvPicPr>
          <p:cNvPr id="3074" name="Picture 2" descr="H:\_1 NEUE STRUKTUR\Projekte\MTU\Recht15\Studie 2015\15-043747_Eyeo GmbH_Online-Werbung_Verbraucherwahrnehmungen\04 FRAGEBOGEN\Layouts France\08---News---Text-Ad-Belo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1941" y="1216025"/>
            <a:ext cx="1891868" cy="188559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H:\_1 NEUE STRUKTUR\Projekte\MTU\Recht15\Studie 2015\15-043747_Eyeo GmbH_Online-Werbung_Verbraucherwahrnehmungen\04 FRAGEBOGEN\Layouts France\09---News---Text-Ad-In-Betw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2716" y="1190003"/>
            <a:ext cx="1959266" cy="185204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_1 NEUE STRUKTUR\Projekte\MTU\Recht15\Studie 2015\15-043747_Eyeo GmbH_Online-Werbung_Verbraucherwahrnehmungen\04 FRAGEBOGEN\Layouts France\10---News---Text-Ad-Next-T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6331" y="1190003"/>
            <a:ext cx="2202728" cy="1852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398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en-US" dirty="0"/>
              <a:t>Advertising </a:t>
            </a:r>
            <a:r>
              <a:rPr lang="en-US" dirty="0" smtClean="0"/>
              <a:t>Forms </a:t>
            </a:r>
            <a:r>
              <a:rPr lang="en-US" dirty="0"/>
              <a:t>under </a:t>
            </a:r>
            <a:r>
              <a:rPr lang="en-US" dirty="0" smtClean="0"/>
              <a:t>Examination:</a:t>
            </a:r>
          </a:p>
          <a:p>
            <a:r>
              <a:rPr lang="de-DE" dirty="0" smtClean="0"/>
              <a:t>Native Ad and Search Ad</a:t>
            </a:r>
            <a:endParaRPr lang="de-DE" dirty="0"/>
          </a:p>
        </p:txBody>
      </p:sp>
      <p:sp>
        <p:nvSpPr>
          <p:cNvPr id="17" name="Rechteck 16"/>
          <p:cNvSpPr/>
          <p:nvPr/>
        </p:nvSpPr>
        <p:spPr bwMode="auto">
          <a:xfrm>
            <a:off x="385184"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Native Ad</a:t>
            </a:r>
            <a:endParaRPr lang="de-DE" sz="1400" dirty="0"/>
          </a:p>
        </p:txBody>
      </p:sp>
      <p:sp>
        <p:nvSpPr>
          <p:cNvPr id="18" name="Rechteck 17"/>
          <p:cNvSpPr/>
          <p:nvPr/>
        </p:nvSpPr>
        <p:spPr bwMode="auto">
          <a:xfrm>
            <a:off x="2598423"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err="1" smtClean="0"/>
              <a:t>subtle</a:t>
            </a:r>
            <a:r>
              <a:rPr lang="de-DE" sz="1400" dirty="0" smtClean="0"/>
              <a:t> </a:t>
            </a:r>
            <a:r>
              <a:rPr lang="de-DE" sz="1400" dirty="0"/>
              <a:t>Native Tweets</a:t>
            </a:r>
          </a:p>
        </p:txBody>
      </p:sp>
      <p:sp>
        <p:nvSpPr>
          <p:cNvPr id="19" name="Rechteck 18"/>
          <p:cNvSpPr/>
          <p:nvPr/>
        </p:nvSpPr>
        <p:spPr bwMode="auto">
          <a:xfrm>
            <a:off x="4817650"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Search Ad </a:t>
            </a:r>
            <a:br>
              <a:rPr lang="de-DE" sz="1400" dirty="0" smtClean="0"/>
            </a:br>
            <a:r>
              <a:rPr lang="de-DE" sz="1400" dirty="0" smtClean="0"/>
              <a:t>High </a:t>
            </a:r>
            <a:r>
              <a:rPr lang="de-DE" sz="1400" dirty="0" err="1" smtClean="0"/>
              <a:t>Quantity</a:t>
            </a:r>
            <a:endParaRPr lang="de-DE" sz="1400" dirty="0"/>
          </a:p>
        </p:txBody>
      </p:sp>
      <p:sp>
        <p:nvSpPr>
          <p:cNvPr id="20" name="Rechteck 19"/>
          <p:cNvSpPr/>
          <p:nvPr/>
        </p:nvSpPr>
        <p:spPr bwMode="auto">
          <a:xfrm>
            <a:off x="7032324"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Search Ad </a:t>
            </a:r>
            <a:br>
              <a:rPr lang="de-DE" sz="1400" dirty="0" smtClean="0"/>
            </a:br>
            <a:r>
              <a:rPr lang="de-DE" sz="1400" dirty="0" smtClean="0"/>
              <a:t>Low </a:t>
            </a:r>
            <a:r>
              <a:rPr lang="de-DE" sz="1400" dirty="0" err="1" smtClean="0"/>
              <a:t>Quantity</a:t>
            </a:r>
            <a:endParaRPr lang="de-DE" sz="1400" dirty="0"/>
          </a:p>
        </p:txBody>
      </p:sp>
      <p:sp>
        <p:nvSpPr>
          <p:cNvPr id="27" name="Textplatzhalter 2"/>
          <p:cNvSpPr>
            <a:spLocks noGrp="1"/>
          </p:cNvSpPr>
          <p:nvPr>
            <p:ph type="body" sz="quarter" idx="16"/>
          </p:nvPr>
        </p:nvSpPr>
        <p:spPr>
          <a:xfrm>
            <a:off x="633413" y="4929393"/>
            <a:ext cx="6129337" cy="96950"/>
          </a:xfrm>
        </p:spPr>
        <p:txBody>
          <a:bodyPr>
            <a:spAutoFit/>
          </a:bodyPr>
          <a:lstStyle/>
          <a:p>
            <a:endParaRPr lang="en-US" sz="700" dirty="0"/>
          </a:p>
        </p:txBody>
      </p:sp>
      <p:pic>
        <p:nvPicPr>
          <p:cNvPr id="4098" name="Picture 2" descr="H:\_1 NEUE STRUKTUR\Projekte\MTU\Recht15\Studie 2015\15-043747_Eyeo GmbH_Online-Werbung_Verbraucherwahrnehmungen\04 FRAGEBOGEN\Layouts France\11---Native---Hidden-Native-Ad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287" y="1216025"/>
            <a:ext cx="1542588" cy="178817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H:\_1 NEUE STRUKTUR\Projekte\MTU\Recht15\Studie 2015\15-043747_Eyeo GmbH_Online-Werbung_Verbraucherwahrnehmungen\04 FRAGEBOGEN\Layouts France\12---Twitter---Subtle-Native-Tweet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7479" y="1222849"/>
            <a:ext cx="1706294" cy="173176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_1 NEUE STRUKTUR\Projekte\MTU\Recht15\Studie 2015\15-043747_Eyeo GmbH_Online-Werbung_Verbraucherwahrnehmungen\04 FRAGEBOGEN\Layouts France\13---Search---High-quantity-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7130" y="1208649"/>
            <a:ext cx="1905328" cy="1807378"/>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H:\_1 NEUE STRUKTUR\Projekte\MTU\Recht15\Studie 2015\15-043747_Eyeo GmbH_Online-Werbung_Verbraucherwahrnehmungen\04 FRAGEBOGEN\Layouts France\14---Search---Low-quantity-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2395" y="1231756"/>
            <a:ext cx="1902072" cy="1769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67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IpsosGlobalTemplate">
  <a:themeElements>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A6AA"/>
        </a:solidFill>
        <a:ln>
          <a:noFill/>
        </a:ln>
        <a:extLst>
          <a:ext uri="{91240B29-F687-4f45-9708-019B960494DF}">
            <a14:hiddenLine xmlns:a14="http://schemas.microsoft.com/office/drawing/2010/main" w="9525">
              <a:solidFill>
                <a:srgbClr val="000000"/>
              </a:solidFill>
              <a:round/>
              <a:headEnd/>
              <a:tailEnd/>
            </a14:hiddenLine>
          </a:ext>
        </a:extLst>
      </a:spPr>
      <a:bodyPr vert="horz" wrap="square" lIns="91440" tIns="45720" rIns="91440" bIns="45720" numCol="1" anchor="t" anchorCtr="0" compatLnSpc="1">
        <a:prstTxWarp prst="textNoShape">
          <a:avLst/>
        </a:prstTxWarp>
      </a:bodyPr>
      <a:lstStyle>
        <a:defPPr>
          <a:defRPr/>
        </a:defPPr>
      </a:lstStyle>
    </a:spDef>
    <a:lnDef>
      <a:spPr>
        <a:noFill/>
        <a:ln w="12700">
          <a:solidFill>
            <a:schemeClr val="bg2"/>
          </a:solidFill>
          <a:round/>
          <a:headEnd/>
          <a:tailEnd/>
        </a:ln>
        <a:effectLst/>
        <a:extLst>
          <a:ext uri="{909E8E84-426E-40dd-AFC4-6F175D3DCCD1}">
            <a14:hiddenFill xmlns:a14="http://schemas.microsoft.com/office/drawing/2010/main">
              <a:noFill/>
            </a14:hiddenFill>
          </a:ext>
        </a:extLst>
      </a:spPr>
      <a:bodyPr/>
      <a:lstStyle/>
    </a:lnDef>
    <a:txDef>
      <a:spPr/>
      <a:bodyPr vert="horz" wrap="square" lIns="0" tIns="0" rIns="0" bIns="0" rtlCol="0">
        <a:spAutoFit/>
      </a:bodyPr>
      <a:lstStyle>
        <a:defPPr marL="4763">
          <a:defRPr sz="11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75AD9DC4239A47AB6FDC49FCFB618A" ma:contentTypeVersion="4" ma:contentTypeDescription="Create a new document." ma:contentTypeScope="" ma:versionID="4d81cc42fd662a3360be1cc3e1b1eace">
  <xsd:schema xmlns:xsd="http://www.w3.org/2001/XMLSchema" xmlns:xs="http://www.w3.org/2001/XMLSchema" xmlns:p="http://schemas.microsoft.com/office/2006/metadata/properties" xmlns:ns2="85c76272-7e4d-4f8f-89d1-3b227e52ef43" targetNamespace="http://schemas.microsoft.com/office/2006/metadata/properties" ma:root="true" ma:fieldsID="a71fa16961a370f0254f712e3742b8a9" ns2:_="">
    <xsd:import namespace="85c76272-7e4d-4f8f-89d1-3b227e52ef43"/>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c76272-7e4d-4f8f-89d1-3b227e52ef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928C91-71A7-4B9A-BBE7-ED9CF82C1C34}">
  <ds:schemaRefs>
    <ds:schemaRef ds:uri="http://purl.org/dc/dcmitype/"/>
    <ds:schemaRef ds:uri="http://purl.org/dc/elements/1.1/"/>
    <ds:schemaRef ds:uri="http://www.w3.org/XML/1998/namespac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85c76272-7e4d-4f8f-89d1-3b227e52ef43"/>
    <ds:schemaRef ds:uri="http://schemas.microsoft.com/office/2006/metadata/properties"/>
  </ds:schemaRefs>
</ds:datastoreItem>
</file>

<file path=customXml/itemProps2.xml><?xml version="1.0" encoding="utf-8"?>
<ds:datastoreItem xmlns:ds="http://schemas.openxmlformats.org/officeDocument/2006/customXml" ds:itemID="{759AFF7C-16E5-4F9C-9697-F581EBEA45D0}">
  <ds:schemaRefs>
    <ds:schemaRef ds:uri="http://schemas.microsoft.com/sharepoint/v3/contenttype/forms"/>
  </ds:schemaRefs>
</ds:datastoreItem>
</file>

<file path=customXml/itemProps3.xml><?xml version="1.0" encoding="utf-8"?>
<ds:datastoreItem xmlns:ds="http://schemas.openxmlformats.org/officeDocument/2006/customXml" ds:itemID="{2B7401DA-9EF3-482B-A6B4-8FFAC81C75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c76272-7e4d-4f8f-89d1-3b227e52ef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TotalTime>
  <Words>3063</Words>
  <Application>Microsoft Macintosh PowerPoint</Application>
  <PresentationFormat>On-screen Show (16:9)</PresentationFormat>
  <Paragraphs>562</Paragraphs>
  <Slides>31</Slides>
  <Notes>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IpsosGlobalTemplate</vt:lpstr>
      <vt:lpstr>Perception of Online Advertising - France</vt:lpstr>
      <vt:lpstr>PowerPoint Presentation</vt:lpstr>
      <vt:lpstr>Methodology - Overview</vt:lpstr>
      <vt:lpstr>PowerPoint Presentation</vt:lpstr>
      <vt:lpstr>Advertising Form under Examination</vt:lpstr>
      <vt:lpstr>PowerPoint Presentation</vt:lpstr>
      <vt:lpstr>PowerPoint Presentation</vt:lpstr>
      <vt:lpstr>PowerPoint Presentation</vt:lpstr>
      <vt:lpstr>PowerPoint Presentation</vt:lpstr>
      <vt:lpstr>Online behavior</vt:lpstr>
      <vt:lpstr>PowerPoint Presentation</vt:lpstr>
      <vt:lpstr>Level of Disruption – Direct Questions</vt:lpstr>
      <vt:lpstr>PowerPoint Presentation</vt:lpstr>
      <vt:lpstr>PowerPoint Presentation</vt:lpstr>
      <vt:lpstr>PowerPoint Presentation</vt:lpstr>
      <vt:lpstr>PowerPoint Presentation</vt:lpstr>
      <vt:lpstr>PowerPoint Presentation</vt:lpstr>
      <vt:lpstr>PowerPoint Presentation</vt:lpstr>
      <vt:lpstr>Level of Disruption - Calculation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Demography</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Ipsos MORI Colour Theme</dc:title>
  <dc:creator>Graphics Dude Ltd</dc:creator>
  <cp:lastModifiedBy>Benjamin Williams</cp:lastModifiedBy>
  <cp:revision>921</cp:revision>
  <cp:lastPrinted>2015-10-30T12:22:18Z</cp:lastPrinted>
  <dcterms:created xsi:type="dcterms:W3CDTF">2015-02-12T10:38:50Z</dcterms:created>
  <dcterms:modified xsi:type="dcterms:W3CDTF">2015-12-09T09:45:22Z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0x0101003B75AD9DC4239A47AB6FDC49FCFB618A</vt:lpwstr>
  </property>
</Properties>
</file>